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663" r:id="rId2"/>
    <p:sldMasterId id="2147483675" r:id="rId3"/>
    <p:sldMasterId id="2147483687" r:id="rId4"/>
  </p:sldMasterIdLst>
  <p:notesMasterIdLst>
    <p:notesMasterId r:id="rId26"/>
  </p:notesMasterIdLst>
  <p:handoutMasterIdLst>
    <p:handoutMasterId r:id="rId27"/>
  </p:handoutMasterIdLst>
  <p:sldIdLst>
    <p:sldId id="256" r:id="rId5"/>
    <p:sldId id="286" r:id="rId6"/>
    <p:sldId id="287" r:id="rId7"/>
    <p:sldId id="288" r:id="rId8"/>
    <p:sldId id="289" r:id="rId9"/>
    <p:sldId id="290" r:id="rId10"/>
    <p:sldId id="291" r:id="rId11"/>
    <p:sldId id="293" r:id="rId12"/>
    <p:sldId id="292" r:id="rId13"/>
    <p:sldId id="294" r:id="rId14"/>
    <p:sldId id="295" r:id="rId15"/>
    <p:sldId id="296" r:id="rId16"/>
    <p:sldId id="297" r:id="rId17"/>
    <p:sldId id="298" r:id="rId18"/>
    <p:sldId id="299" r:id="rId19"/>
    <p:sldId id="300" r:id="rId20"/>
    <p:sldId id="301" r:id="rId21"/>
    <p:sldId id="305" r:id="rId22"/>
    <p:sldId id="306" r:id="rId23"/>
    <p:sldId id="304" r:id="rId24"/>
    <p:sldId id="307" r:id="rId25"/>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7BAABD8F-9FFD-40FD-BD66-83D55C82297B}">
          <p14:sldIdLst>
            <p14:sldId id="256"/>
            <p14:sldId id="286"/>
            <p14:sldId id="287"/>
            <p14:sldId id="288"/>
            <p14:sldId id="289"/>
            <p14:sldId id="290"/>
            <p14:sldId id="291"/>
            <p14:sldId id="293"/>
            <p14:sldId id="292"/>
            <p14:sldId id="294"/>
            <p14:sldId id="295"/>
            <p14:sldId id="296"/>
            <p14:sldId id="297"/>
            <p14:sldId id="298"/>
            <p14:sldId id="299"/>
            <p14:sldId id="300"/>
            <p14:sldId id="301"/>
            <p14:sldId id="305"/>
            <p14:sldId id="306"/>
            <p14:sldId id="304"/>
            <p14:sldId id="307"/>
          </p14:sldIdLst>
        </p14:section>
      </p14:sectionLst>
    </p:ex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f ATASOY MERT" initials="EAM" lastIdx="2" clrIdx="0">
    <p:extLst>
      <p:ext uri="{19B8F6BF-5375-455C-9EA6-DF929625EA0E}">
        <p15:presenceInfo xmlns="" xmlns:p15="http://schemas.microsoft.com/office/powerpoint/2012/main" userId="Elif ATASOY MER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3740"/>
    <a:srgbClr val="55565A"/>
    <a:srgbClr val="CAC8C8"/>
    <a:srgbClr val="9E1917"/>
    <a:srgbClr val="E41E27"/>
    <a:srgbClr val="0032A0"/>
    <a:srgbClr val="0D223F"/>
    <a:srgbClr val="E41E26"/>
    <a:srgbClr val="B2BCCB"/>
    <a:srgbClr val="41B6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5BE263C-DBD7-4A20-BB59-AAB30ACAA65A}" styleName="Orta Stil 3 - Vurgu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Orta Stil 3 - Vurgu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27102A9-8310-4765-A935-A1911B00CA55}" styleName="Açık Stil 1 - Vurgu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Açık Stil 1 - Vurgu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16DA210-FB5B-4158-B5E0-FEB733F419BA}" styleName="Açık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Açık Stil 3 - Vurgu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Açık Stil 3 - Vurgu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Açık Stil 3 - Vurgu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Açık Stil 3 - Vurgu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0A1B5D5-9B99-4C35-A422-299274C87663}" styleName="Orta Stil 1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Orta Stil 1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Orta Stil 1 - Vurgu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Orta Stil 1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Orta Stil 1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Orta Stil 1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Orta Stil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64" autoAdjust="0"/>
    <p:restoredTop sz="96069" autoAdjust="0"/>
  </p:normalViewPr>
  <p:slideViewPr>
    <p:cSldViewPr snapToGrid="0" snapToObjects="1">
      <p:cViewPr>
        <p:scale>
          <a:sx n="96" d="100"/>
          <a:sy n="96" d="100"/>
        </p:scale>
        <p:origin x="-876" y="204"/>
      </p:cViewPr>
      <p:guideLst>
        <p:guide orient="horz" pos="2160"/>
        <p:guide pos="2880"/>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21302F5D-1D2F-4BEF-AE1A-788BD4E07C74}" type="datetimeFigureOut">
              <a:rPr lang="tr-TR" smtClean="0"/>
              <a:t>07.09.2020</a:t>
            </a:fld>
            <a:endParaRPr lang="tr-TR"/>
          </a:p>
        </p:txBody>
      </p:sp>
      <p:sp>
        <p:nvSpPr>
          <p:cNvPr id="4" name="Altbilgi Yer Tutucusu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95E6FE8B-C315-4A32-9B35-4C5C383178C1}" type="slidenum">
              <a:rPr lang="tr-TR" smtClean="0"/>
              <a:t>‹#›</a:t>
            </a:fld>
            <a:endParaRPr lang="tr-TR"/>
          </a:p>
        </p:txBody>
      </p:sp>
    </p:spTree>
    <p:extLst>
      <p:ext uri="{BB962C8B-B14F-4D97-AF65-F5344CB8AC3E}">
        <p14:creationId xmlns:p14="http://schemas.microsoft.com/office/powerpoint/2010/main" val="13493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53C209F-6AB9-C049-B099-387A3D2C49D9}" type="datetimeFigureOut">
              <a:rPr lang="tr-TR" smtClean="0"/>
              <a:t>07.09.2020</a:t>
            </a:fld>
            <a:endParaRPr lang="tr-TR"/>
          </a:p>
        </p:txBody>
      </p:sp>
      <p:sp>
        <p:nvSpPr>
          <p:cNvPr id="4" name="Slayt Resmi Yer Tutucusu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r>
              <a:rPr lang="tr-TR"/>
              <a:t>Asıl metin stillerini düzenle
İkinci düzey
Üçüncü düzey
Dördüncü düzey
Beşinci düzey</a:t>
            </a:r>
          </a:p>
        </p:txBody>
      </p:sp>
      <p:sp>
        <p:nvSpPr>
          <p:cNvPr id="6" name="Alt 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7B5286D-B84A-754D-908A-25AE666BD433}" type="slidenum">
              <a:rPr lang="tr-TR" smtClean="0"/>
              <a:t>‹#›</a:t>
            </a:fld>
            <a:endParaRPr lang="tr-TR"/>
          </a:p>
        </p:txBody>
      </p:sp>
    </p:spTree>
    <p:extLst>
      <p:ext uri="{BB962C8B-B14F-4D97-AF65-F5344CB8AC3E}">
        <p14:creationId xmlns:p14="http://schemas.microsoft.com/office/powerpoint/2010/main" val="3093358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indent="-342900">
              <a:lnSpc>
                <a:spcPct val="150000"/>
              </a:lnSpc>
              <a:buClr>
                <a:srgbClr val="E41E26"/>
              </a:buClr>
              <a:buFont typeface="Times New Roman" panose="02020603050405020304" pitchFamily="18" charset="0"/>
              <a:buChar char="›"/>
              <a:defRPr/>
            </a:pPr>
            <a:r>
              <a:rPr lang="tr-TR" sz="2000" kern="0" dirty="0" smtClean="0">
                <a:solidFill>
                  <a:schemeClr val="tx2"/>
                </a:solidFill>
                <a:latin typeface="Times New Roman" panose="02020603050405020304" pitchFamily="18" charset="0"/>
                <a:cs typeface="Times New Roman" panose="02020603050405020304" pitchFamily="18" charset="0"/>
              </a:rPr>
              <a:t>Ülkemizin İş Sağlığı ve Güvenliğinde Mevcut Durumu</a:t>
            </a:r>
          </a:p>
          <a:p>
            <a:pPr marL="800100" lvl="1" indent="-342900">
              <a:lnSpc>
                <a:spcPct val="150000"/>
              </a:lnSpc>
              <a:buClr>
                <a:srgbClr val="E41E26"/>
              </a:buClr>
              <a:buFont typeface="Times New Roman" panose="02020603050405020304" pitchFamily="18" charset="0"/>
              <a:buChar char="›"/>
              <a:defRPr/>
            </a:pPr>
            <a:r>
              <a:rPr lang="tr-TR" sz="2000" kern="0" dirty="0" smtClean="0">
                <a:solidFill>
                  <a:schemeClr val="tx2"/>
                </a:solidFill>
                <a:latin typeface="Times New Roman" panose="02020603050405020304" pitchFamily="18" charset="0"/>
                <a:cs typeface="Times New Roman" panose="02020603050405020304" pitchFamily="18" charset="0"/>
              </a:rPr>
              <a:t>İstatistiklerle İSG</a:t>
            </a:r>
          </a:p>
          <a:p>
            <a:pPr marL="800100" lvl="1" indent="-342900">
              <a:lnSpc>
                <a:spcPct val="150000"/>
              </a:lnSpc>
              <a:buClr>
                <a:srgbClr val="E41E26"/>
              </a:buClr>
              <a:buFont typeface="Times New Roman" panose="02020603050405020304" pitchFamily="18" charset="0"/>
              <a:buChar char="›"/>
              <a:defRPr/>
            </a:pPr>
            <a:r>
              <a:rPr lang="tr-TR" sz="2000" kern="0" dirty="0" err="1" smtClean="0">
                <a:solidFill>
                  <a:schemeClr val="tx2"/>
                </a:solidFill>
                <a:latin typeface="Times New Roman" panose="02020603050405020304" pitchFamily="18" charset="0"/>
                <a:cs typeface="Times New Roman" panose="02020603050405020304" pitchFamily="18" charset="0"/>
              </a:rPr>
              <a:t>Sektörel</a:t>
            </a:r>
            <a:r>
              <a:rPr lang="tr-TR" sz="2000" kern="0" dirty="0" smtClean="0">
                <a:solidFill>
                  <a:schemeClr val="tx2"/>
                </a:solidFill>
                <a:latin typeface="Times New Roman" panose="02020603050405020304" pitchFamily="18" charset="0"/>
                <a:cs typeface="Times New Roman" panose="02020603050405020304" pitchFamily="18" charset="0"/>
              </a:rPr>
              <a:t>-Kök Neden Analizleri  </a:t>
            </a:r>
          </a:p>
          <a:p>
            <a:pPr marL="342900" indent="-342900">
              <a:lnSpc>
                <a:spcPct val="150000"/>
              </a:lnSpc>
              <a:buClr>
                <a:srgbClr val="E41E26"/>
              </a:buClr>
              <a:buFont typeface="Times New Roman" panose="02020603050405020304" pitchFamily="18" charset="0"/>
              <a:buChar char="›"/>
              <a:defRPr/>
            </a:pPr>
            <a:r>
              <a:rPr lang="tr-TR" sz="2000" kern="0" dirty="0" smtClean="0">
                <a:solidFill>
                  <a:schemeClr val="tx2"/>
                </a:solidFill>
                <a:latin typeface="Times New Roman" panose="02020603050405020304" pitchFamily="18" charset="0"/>
                <a:cs typeface="Times New Roman" panose="02020603050405020304" pitchFamily="18" charset="0"/>
              </a:rPr>
              <a:t>Bugün yürütülen çalışmalar</a:t>
            </a:r>
          </a:p>
          <a:p>
            <a:pPr marL="800100" lvl="1" indent="-342900">
              <a:lnSpc>
                <a:spcPct val="150000"/>
              </a:lnSpc>
              <a:buClr>
                <a:srgbClr val="E41E26"/>
              </a:buClr>
              <a:buFont typeface="Times New Roman" panose="02020603050405020304" pitchFamily="18" charset="0"/>
              <a:buChar char="›"/>
              <a:defRPr/>
            </a:pPr>
            <a:r>
              <a:rPr lang="tr-TR" sz="2000" kern="0" dirty="0" smtClean="0">
                <a:solidFill>
                  <a:schemeClr val="tx2"/>
                </a:solidFill>
                <a:latin typeface="Times New Roman" panose="02020603050405020304" pitchFamily="18" charset="0"/>
                <a:cs typeface="Times New Roman" panose="02020603050405020304" pitchFamily="18" charset="0"/>
              </a:rPr>
              <a:t>Temel hizmetlerimiz</a:t>
            </a:r>
          </a:p>
          <a:p>
            <a:pPr marL="342900" indent="-342900">
              <a:lnSpc>
                <a:spcPct val="150000"/>
              </a:lnSpc>
              <a:buClr>
                <a:srgbClr val="E41E26"/>
              </a:buClr>
              <a:buFont typeface="Times New Roman" panose="02020603050405020304" pitchFamily="18" charset="0"/>
              <a:buChar char="›"/>
              <a:defRPr/>
            </a:pPr>
            <a:r>
              <a:rPr lang="tr-TR" sz="2000" kern="0" dirty="0" smtClean="0">
                <a:solidFill>
                  <a:schemeClr val="tx2"/>
                </a:solidFill>
                <a:latin typeface="Times New Roman" panose="02020603050405020304" pitchFamily="18" charset="0"/>
                <a:cs typeface="Times New Roman" panose="02020603050405020304" pitchFamily="18" charset="0"/>
              </a:rPr>
              <a:t>Gelecekte izleyeceğimiz yol</a:t>
            </a:r>
          </a:p>
          <a:p>
            <a:pPr marL="800100" lvl="1" indent="-342900">
              <a:lnSpc>
                <a:spcPct val="150000"/>
              </a:lnSpc>
              <a:buClr>
                <a:srgbClr val="E41E26"/>
              </a:buClr>
              <a:buFont typeface="Times New Roman" panose="02020603050405020304" pitchFamily="18" charset="0"/>
              <a:buChar char="›"/>
              <a:defRPr/>
            </a:pPr>
            <a:r>
              <a:rPr lang="tr-TR" sz="2000" kern="0" dirty="0" smtClean="0">
                <a:solidFill>
                  <a:schemeClr val="tx2"/>
                </a:solidFill>
                <a:latin typeface="Times New Roman" panose="02020603050405020304" pitchFamily="18" charset="0"/>
                <a:cs typeface="Times New Roman" panose="02020603050405020304" pitchFamily="18" charset="0"/>
              </a:rPr>
              <a:t>İSG Kültürünü Geliştirmek</a:t>
            </a:r>
          </a:p>
          <a:p>
            <a:pPr marL="800100" lvl="1" indent="-342900">
              <a:lnSpc>
                <a:spcPct val="150000"/>
              </a:lnSpc>
              <a:buClr>
                <a:srgbClr val="E41E26"/>
              </a:buClr>
              <a:buFont typeface="Times New Roman" panose="02020603050405020304" pitchFamily="18" charset="0"/>
              <a:buChar char="›"/>
              <a:defRPr/>
            </a:pPr>
            <a:r>
              <a:rPr lang="tr-TR" sz="2000" kern="0" dirty="0" smtClean="0">
                <a:solidFill>
                  <a:schemeClr val="tx2"/>
                </a:solidFill>
                <a:latin typeface="Times New Roman" panose="02020603050405020304" pitchFamily="18" charset="0"/>
                <a:cs typeface="Times New Roman" panose="02020603050405020304" pitchFamily="18" charset="0"/>
              </a:rPr>
              <a:t>Sektörel Çözümler Geliştirmek </a:t>
            </a:r>
          </a:p>
          <a:p>
            <a:pPr marL="800100" lvl="1" indent="-342900">
              <a:lnSpc>
                <a:spcPct val="150000"/>
              </a:lnSpc>
              <a:buClr>
                <a:srgbClr val="E41E26"/>
              </a:buClr>
              <a:buFont typeface="Times New Roman" panose="02020603050405020304" pitchFamily="18" charset="0"/>
              <a:buChar char="›"/>
              <a:defRPr/>
            </a:pPr>
            <a:r>
              <a:rPr lang="tr-TR" sz="2000" kern="0" dirty="0" smtClean="0">
                <a:solidFill>
                  <a:schemeClr val="tx2"/>
                </a:solidFill>
                <a:latin typeface="Times New Roman" panose="02020603050405020304" pitchFamily="18" charset="0"/>
                <a:cs typeface="Times New Roman" panose="02020603050405020304" pitchFamily="18" charset="0"/>
              </a:rPr>
              <a:t>Verileri Önleme Odaklı Kullanmak</a:t>
            </a:r>
          </a:p>
          <a:p>
            <a:pPr marL="800100" lvl="1" indent="-342900">
              <a:lnSpc>
                <a:spcPct val="150000"/>
              </a:lnSpc>
              <a:buClr>
                <a:srgbClr val="E41E26"/>
              </a:buClr>
              <a:buFont typeface="Times New Roman" panose="02020603050405020304" pitchFamily="18" charset="0"/>
              <a:buChar char="›"/>
              <a:defRPr/>
            </a:pPr>
            <a:r>
              <a:rPr lang="tr-TR" sz="2000" kern="0" dirty="0" smtClean="0">
                <a:solidFill>
                  <a:schemeClr val="tx2"/>
                </a:solidFill>
                <a:latin typeface="Times New Roman" panose="02020603050405020304" pitchFamily="18" charset="0"/>
                <a:cs typeface="Times New Roman" panose="02020603050405020304" pitchFamily="18" charset="0"/>
              </a:rPr>
              <a:t>İSG hizmetlerinin Niteliğini Arttırmak</a:t>
            </a:r>
          </a:p>
          <a:p>
            <a:endParaRPr lang="tr-TR" dirty="0"/>
          </a:p>
        </p:txBody>
      </p:sp>
      <p:sp>
        <p:nvSpPr>
          <p:cNvPr id="4" name="Slayt Numarası Yer Tutucusu 3"/>
          <p:cNvSpPr>
            <a:spLocks noGrp="1"/>
          </p:cNvSpPr>
          <p:nvPr>
            <p:ph type="sldNum" sz="quarter" idx="10"/>
          </p:nvPr>
        </p:nvSpPr>
        <p:spPr/>
        <p:txBody>
          <a:bodyPr/>
          <a:lstStyle/>
          <a:p>
            <a:fld id="{87B5286D-B84A-754D-908A-25AE666BD433}" type="slidenum">
              <a:rPr lang="tr-TR" smtClean="0"/>
              <a:t>1</a:t>
            </a:fld>
            <a:endParaRPr lang="tr-TR"/>
          </a:p>
        </p:txBody>
      </p:sp>
    </p:spTree>
    <p:extLst>
      <p:ext uri="{BB962C8B-B14F-4D97-AF65-F5344CB8AC3E}">
        <p14:creationId xmlns:p14="http://schemas.microsoft.com/office/powerpoint/2010/main" val="660025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dirty="0">
                <a:latin typeface="Garamond" panose="02020404030301010803" pitchFamily="18" charset="0"/>
                <a:cs typeface="Times New Roman" panose="02020603050405020304" pitchFamily="18" charset="0"/>
              </a:rPr>
              <a:t>***Bu bölüme giren notlar,</a:t>
            </a:r>
            <a:r>
              <a:rPr lang="tr-TR" sz="1200" b="0" baseline="0" dirty="0">
                <a:latin typeface="Garamond" panose="02020404030301010803" pitchFamily="18" charset="0"/>
                <a:cs typeface="Times New Roman" panose="02020603050405020304" pitchFamily="18" charset="0"/>
              </a:rPr>
              <a:t> </a:t>
            </a:r>
            <a:r>
              <a:rPr lang="tr-TR" sz="1200" b="0" dirty="0" err="1">
                <a:latin typeface="Garamond" panose="02020404030301010803" pitchFamily="18" charset="0"/>
                <a:cs typeface="Times New Roman" panose="02020603050405020304" pitchFamily="18" charset="0"/>
              </a:rPr>
              <a:t>Garamond</a:t>
            </a:r>
            <a:r>
              <a:rPr lang="tr-TR" sz="1200" b="0" dirty="0">
                <a:latin typeface="Garamond" panose="02020404030301010803" pitchFamily="18" charset="0"/>
                <a:cs typeface="Times New Roman" panose="02020603050405020304" pitchFamily="18" charset="0"/>
              </a:rPr>
              <a:t>/Times New Roman/</a:t>
            </a:r>
            <a:r>
              <a:rPr lang="tr-TR" sz="1200" b="0" dirty="0" err="1">
                <a:latin typeface="Garamond" panose="02020404030301010803" pitchFamily="18" charset="0"/>
                <a:cs typeface="Times New Roman" panose="02020603050405020304" pitchFamily="18" charset="0"/>
              </a:rPr>
              <a:t>Calibri</a:t>
            </a:r>
            <a:r>
              <a:rPr lang="tr-TR" sz="1200" b="0" baseline="0" dirty="0">
                <a:latin typeface="Garamond" panose="02020404030301010803" pitchFamily="18" charset="0"/>
                <a:cs typeface="Times New Roman" panose="02020603050405020304" pitchFamily="18" charset="0"/>
              </a:rPr>
              <a:t> 14 </a:t>
            </a:r>
            <a:r>
              <a:rPr lang="tr-TR" sz="1200" b="0" baseline="0" dirty="0" err="1">
                <a:latin typeface="Garamond" panose="02020404030301010803" pitchFamily="18" charset="0"/>
                <a:cs typeface="Times New Roman" panose="02020603050405020304" pitchFamily="18" charset="0"/>
              </a:rPr>
              <a:t>pt</a:t>
            </a:r>
            <a:r>
              <a:rPr lang="tr-TR" sz="1200" b="0" baseline="0" dirty="0">
                <a:latin typeface="Garamond" panose="02020404030301010803" pitchFamily="18" charset="0"/>
                <a:cs typeface="Times New Roman" panose="02020603050405020304" pitchFamily="18" charset="0"/>
              </a:rPr>
              <a:t> olarak yazılır.***</a:t>
            </a:r>
          </a:p>
          <a:p>
            <a:endParaRPr lang="tr-TR" b="1" baseline="0" dirty="0">
              <a:latin typeface="Garamond" panose="02020404030301010803" pitchFamily="18" charset="0"/>
              <a:cs typeface="Times New Roman" panose="02020603050405020304" pitchFamily="18" charset="0"/>
            </a:endParaRPr>
          </a:p>
          <a:p>
            <a:r>
              <a:rPr lang="tr-TR" b="1" baseline="0" dirty="0">
                <a:latin typeface="Garamond" panose="02020404030301010803" pitchFamily="18" charset="0"/>
                <a:cs typeface="Times New Roman" panose="02020603050405020304" pitchFamily="18" charset="0"/>
              </a:rPr>
              <a:t>Sunum Planı:  </a:t>
            </a:r>
            <a:r>
              <a:rPr lang="tr-TR" sz="1200" b="0" dirty="0" err="1">
                <a:latin typeface="Garamond" panose="02020404030301010803" pitchFamily="18" charset="0"/>
                <a:cs typeface="Times New Roman" panose="02020603050405020304" pitchFamily="18" charset="0"/>
              </a:rPr>
              <a:t>Garamond</a:t>
            </a:r>
            <a:r>
              <a:rPr lang="tr-TR" sz="1200" b="0" dirty="0">
                <a:latin typeface="Garamond" panose="02020404030301010803" pitchFamily="18" charset="0"/>
                <a:cs typeface="Times New Roman" panose="02020603050405020304" pitchFamily="18" charset="0"/>
              </a:rPr>
              <a:t>/Times New Roman/</a:t>
            </a:r>
            <a:r>
              <a:rPr lang="tr-TR" sz="1200" b="0" dirty="0" err="1">
                <a:latin typeface="Garamond" panose="02020404030301010803" pitchFamily="18" charset="0"/>
                <a:cs typeface="Times New Roman" panose="02020603050405020304" pitchFamily="18" charset="0"/>
              </a:rPr>
              <a:t>Calibri</a:t>
            </a:r>
            <a:r>
              <a:rPr lang="tr-TR" baseline="0" dirty="0">
                <a:latin typeface="Garamond" panose="02020404030301010803" pitchFamily="18" charset="0"/>
                <a:cs typeface="Times New Roman" panose="02020603050405020304" pitchFamily="18" charset="0"/>
              </a:rPr>
              <a:t>, asgari 36 font (BÜYÜK HARF)</a:t>
            </a:r>
          </a:p>
          <a:p>
            <a:r>
              <a:rPr lang="tr-TR" b="1" baseline="0" dirty="0">
                <a:latin typeface="Garamond" panose="02020404030301010803" pitchFamily="18" charset="0"/>
                <a:cs typeface="Times New Roman" panose="02020603050405020304" pitchFamily="18" charset="0"/>
              </a:rPr>
              <a:t>İçerik Maddeleri: </a:t>
            </a:r>
            <a:r>
              <a:rPr lang="tr-TR" sz="1200" b="0" dirty="0" err="1">
                <a:latin typeface="Garamond" panose="02020404030301010803" pitchFamily="18" charset="0"/>
                <a:cs typeface="Times New Roman" panose="02020603050405020304" pitchFamily="18" charset="0"/>
              </a:rPr>
              <a:t>Garamond</a:t>
            </a:r>
            <a:r>
              <a:rPr lang="tr-TR" sz="1200" b="0" dirty="0">
                <a:latin typeface="Garamond" panose="02020404030301010803" pitchFamily="18" charset="0"/>
                <a:cs typeface="Times New Roman" panose="02020603050405020304" pitchFamily="18" charset="0"/>
              </a:rPr>
              <a:t>/Times New Roman/</a:t>
            </a:r>
            <a:r>
              <a:rPr lang="tr-TR" sz="1200" b="0" dirty="0" err="1">
                <a:latin typeface="Garamond" panose="02020404030301010803" pitchFamily="18" charset="0"/>
                <a:cs typeface="Times New Roman" panose="02020603050405020304" pitchFamily="18" charset="0"/>
              </a:rPr>
              <a:t>Calibri</a:t>
            </a:r>
            <a:r>
              <a:rPr lang="tr-TR" baseline="0" dirty="0">
                <a:latin typeface="Garamond" panose="02020404030301010803" pitchFamily="18" charset="0"/>
                <a:cs typeface="Times New Roman" panose="02020603050405020304" pitchFamily="18" charset="0"/>
              </a:rPr>
              <a:t>, asgari 28 font (İlk Harfler Büyük)</a:t>
            </a:r>
          </a:p>
          <a:p>
            <a:r>
              <a:rPr lang="tr-TR" b="1" baseline="0" dirty="0">
                <a:latin typeface="Garamond" panose="02020404030301010803" pitchFamily="18" charset="0"/>
                <a:cs typeface="Times New Roman" panose="02020603050405020304" pitchFamily="18" charset="0"/>
              </a:rPr>
              <a:t>Yansı Numaraları: </a:t>
            </a:r>
            <a:r>
              <a:rPr lang="tr-TR" sz="1200" b="0" dirty="0" err="1">
                <a:latin typeface="Garamond" panose="02020404030301010803" pitchFamily="18" charset="0"/>
                <a:cs typeface="Times New Roman" panose="02020603050405020304" pitchFamily="18" charset="0"/>
              </a:rPr>
              <a:t>Garamond</a:t>
            </a:r>
            <a:r>
              <a:rPr lang="tr-TR" sz="1200" b="0" dirty="0">
                <a:latin typeface="Garamond" panose="02020404030301010803" pitchFamily="18" charset="0"/>
                <a:cs typeface="Times New Roman" panose="02020603050405020304" pitchFamily="18" charset="0"/>
              </a:rPr>
              <a:t>/Times New Roman/</a:t>
            </a:r>
            <a:r>
              <a:rPr lang="tr-TR" sz="1200" b="0" dirty="0" err="1">
                <a:latin typeface="Garamond" panose="02020404030301010803" pitchFamily="18" charset="0"/>
                <a:cs typeface="Times New Roman" panose="02020603050405020304" pitchFamily="18" charset="0"/>
              </a:rPr>
              <a:t>Calibri</a:t>
            </a:r>
            <a:r>
              <a:rPr lang="tr-TR" baseline="0" dirty="0">
                <a:latin typeface="Garamond" panose="02020404030301010803" pitchFamily="18" charset="0"/>
                <a:cs typeface="Times New Roman" panose="02020603050405020304" pitchFamily="18" charset="0"/>
              </a:rPr>
              <a:t>, 14 font (Mevcut Yansı No / Toplam Yansı No)</a:t>
            </a:r>
          </a:p>
          <a:p>
            <a:endParaRPr lang="tr-TR" baseline="0" dirty="0">
              <a:latin typeface="Garamond" panose="02020404030301010803" pitchFamily="18" charset="0"/>
              <a:cs typeface="Times New Roman" panose="02020603050405020304" pitchFamily="18" charset="0"/>
            </a:endParaRPr>
          </a:p>
          <a:p>
            <a:r>
              <a:rPr lang="tr-TR" b="1" baseline="0" dirty="0">
                <a:latin typeface="Garamond" panose="02020404030301010803" pitchFamily="18" charset="0"/>
                <a:cs typeface="Times New Roman" panose="02020603050405020304" pitchFamily="18" charset="0"/>
              </a:rPr>
              <a:t>NOT:</a:t>
            </a:r>
          </a:p>
          <a:p>
            <a:pPr marL="171450" indent="-171450">
              <a:buFontTx/>
              <a:buChar char="-"/>
            </a:pPr>
            <a:r>
              <a:rPr lang="tr-TR" b="1" baseline="0" dirty="0">
                <a:latin typeface="Garamond" panose="02020404030301010803" pitchFamily="18" charset="0"/>
                <a:cs typeface="Times New Roman" panose="02020603050405020304" pitchFamily="18" charset="0"/>
              </a:rPr>
              <a:t>«Toplam Yansı No» </a:t>
            </a:r>
            <a:r>
              <a:rPr lang="tr-TR" b="0" baseline="0" dirty="0">
                <a:latin typeface="Garamond" panose="02020404030301010803" pitchFamily="18" charset="0"/>
                <a:cs typeface="Times New Roman" panose="02020603050405020304" pitchFamily="18" charset="0"/>
              </a:rPr>
              <a:t>bilgisi, üst menüden «Görünüm» altındaki «Asıl </a:t>
            </a:r>
            <a:r>
              <a:rPr lang="tr-TR" b="0" baseline="0" dirty="0" err="1">
                <a:latin typeface="Garamond" panose="02020404030301010803" pitchFamily="18" charset="0"/>
                <a:cs typeface="Times New Roman" panose="02020603050405020304" pitchFamily="18" charset="0"/>
              </a:rPr>
              <a:t>Slayt»’a</a:t>
            </a:r>
            <a:r>
              <a:rPr lang="tr-TR" b="0" baseline="0" dirty="0">
                <a:latin typeface="Garamond" panose="02020404030301010803" pitchFamily="18" charset="0"/>
                <a:cs typeface="Times New Roman" panose="02020603050405020304" pitchFamily="18" charset="0"/>
              </a:rPr>
              <a:t> tıklandıktan sonra açılacak 2. yansı üzerinden düzetilebilir.</a:t>
            </a:r>
          </a:p>
          <a:p>
            <a:pPr marL="171450" indent="-171450">
              <a:buFontTx/>
              <a:buChar char="-"/>
            </a:pPr>
            <a:r>
              <a:rPr lang="tr-TR" b="0" baseline="0" dirty="0">
                <a:latin typeface="Garamond" panose="02020404030301010803" pitchFamily="18" charset="0"/>
                <a:cs typeface="Times New Roman" panose="02020603050405020304" pitchFamily="18" charset="0"/>
              </a:rPr>
              <a:t>Gereken düzeltme yapıldıktan sonra «Asıl Görünümü Kapat» seçilerek normal görünüme dönülür.</a:t>
            </a:r>
          </a:p>
          <a:p>
            <a:pPr marL="171450" indent="-171450">
              <a:buFontTx/>
              <a:buChar char="-"/>
            </a:pPr>
            <a:r>
              <a:rPr lang="tr-TR" b="0" baseline="0" dirty="0">
                <a:latin typeface="Garamond" panose="02020404030301010803" pitchFamily="18" charset="0"/>
                <a:cs typeface="Times New Roman" panose="02020603050405020304" pitchFamily="18" charset="0"/>
              </a:rPr>
              <a:t>Bu işlem sonrasında «Toplam Yansı No» bilgisinin otomatik olarak düzelmemesi halinde, üst menüde yer alan «Ekle» bölümünden «Slayt Numarası» seçilerek açılacak pencereden «Slayt numarası» kutucuğundaki işaret kaldırılarak «Tümüne Uygula» seçeneğine tıklanır.</a:t>
            </a:r>
          </a:p>
          <a:p>
            <a:pPr marL="171450" indent="-171450">
              <a:buFontTx/>
              <a:buChar char="-"/>
            </a:pPr>
            <a:r>
              <a:rPr lang="tr-TR" b="0" baseline="0" dirty="0">
                <a:latin typeface="Garamond" panose="02020404030301010803" pitchFamily="18" charset="0"/>
                <a:cs typeface="Times New Roman" panose="02020603050405020304" pitchFamily="18" charset="0"/>
              </a:rPr>
              <a:t>Ardından, yine «Ekle» bölümünden «Slayt Numarası» seçilerek açılacak pencereden «Slayt numarası» kutucuğuna işaret konularak «Tümüne Uygula» seçeneğine tıklanır.</a:t>
            </a: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B3C15C-C27C-4FF5-B429-995D138FC104}"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4955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dirty="0">
                <a:latin typeface="Garamond" panose="02020404030301010803" pitchFamily="18" charset="0"/>
                <a:cs typeface="Times New Roman" panose="02020603050405020304" pitchFamily="18" charset="0"/>
              </a:rPr>
              <a:t>***Bu bölüme giren notlar,</a:t>
            </a:r>
            <a:r>
              <a:rPr lang="tr-TR" sz="1200" b="0" baseline="0" dirty="0">
                <a:latin typeface="Garamond" panose="02020404030301010803" pitchFamily="18" charset="0"/>
                <a:cs typeface="Times New Roman" panose="02020603050405020304" pitchFamily="18" charset="0"/>
              </a:rPr>
              <a:t> </a:t>
            </a:r>
            <a:r>
              <a:rPr lang="tr-TR" sz="1200" b="0" dirty="0" err="1">
                <a:latin typeface="Garamond" panose="02020404030301010803" pitchFamily="18" charset="0"/>
                <a:cs typeface="Times New Roman" panose="02020603050405020304" pitchFamily="18" charset="0"/>
              </a:rPr>
              <a:t>Garamond</a:t>
            </a:r>
            <a:r>
              <a:rPr lang="tr-TR" sz="1200" b="0" dirty="0">
                <a:latin typeface="Garamond" panose="02020404030301010803" pitchFamily="18" charset="0"/>
                <a:cs typeface="Times New Roman" panose="02020603050405020304" pitchFamily="18" charset="0"/>
              </a:rPr>
              <a:t>/Times New Roman/</a:t>
            </a:r>
            <a:r>
              <a:rPr lang="tr-TR" sz="1200" b="0" dirty="0" err="1">
                <a:latin typeface="Garamond" panose="02020404030301010803" pitchFamily="18" charset="0"/>
                <a:cs typeface="Times New Roman" panose="02020603050405020304" pitchFamily="18" charset="0"/>
              </a:rPr>
              <a:t>Calibri</a:t>
            </a:r>
            <a:r>
              <a:rPr lang="tr-TR" sz="1200" b="0" baseline="0" dirty="0">
                <a:latin typeface="Garamond" panose="02020404030301010803" pitchFamily="18" charset="0"/>
                <a:cs typeface="Times New Roman" panose="02020603050405020304" pitchFamily="18" charset="0"/>
              </a:rPr>
              <a:t> 14 </a:t>
            </a:r>
            <a:r>
              <a:rPr lang="tr-TR" sz="1200" b="0" baseline="0" dirty="0" err="1">
                <a:latin typeface="Garamond" panose="02020404030301010803" pitchFamily="18" charset="0"/>
                <a:cs typeface="Times New Roman" panose="02020603050405020304" pitchFamily="18" charset="0"/>
              </a:rPr>
              <a:t>pt</a:t>
            </a:r>
            <a:r>
              <a:rPr lang="tr-TR" sz="1200" b="0" baseline="0" dirty="0">
                <a:latin typeface="Garamond" panose="02020404030301010803" pitchFamily="18" charset="0"/>
                <a:cs typeface="Times New Roman" panose="02020603050405020304" pitchFamily="18" charset="0"/>
              </a:rPr>
              <a:t> olarak yazılır.***</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b="0" baseline="0" dirty="0">
              <a:latin typeface="Garamond" panose="02020404030301010803"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dirty="0">
                <a:latin typeface="Garamond" panose="02020404030301010803" pitchFamily="18" charset="0"/>
                <a:cs typeface="Times New Roman" panose="02020603050405020304" pitchFamily="18" charset="0"/>
              </a:rPr>
              <a:t>**Yansı içeriğini ve açıklamasını kademeli maddeler halinde giriniz.</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b="0" dirty="0">
              <a:latin typeface="Garamond" panose="02020404030301010803" pitchFamily="18" charset="0"/>
              <a:cs typeface="Times New Roman" panose="02020603050405020304" pitchFamily="18" charset="0"/>
            </a:endParaRPr>
          </a:p>
          <a:p>
            <a:endParaRPr lang="tr-TR" b="1" baseline="0" dirty="0">
              <a:latin typeface="Garamond" panose="02020404030301010803" pitchFamily="18" charset="0"/>
              <a:cs typeface="Times New Roman" panose="02020603050405020304" pitchFamily="18" charset="0"/>
            </a:endParaRPr>
          </a:p>
          <a:p>
            <a:r>
              <a:rPr lang="tr-TR" b="1" baseline="0" dirty="0">
                <a:latin typeface="Garamond" panose="02020404030301010803" pitchFamily="18" charset="0"/>
                <a:cs typeface="Times New Roman" panose="02020603050405020304" pitchFamily="18" charset="0"/>
              </a:rPr>
              <a:t>Yansı Başlığı:  </a:t>
            </a:r>
            <a:r>
              <a:rPr lang="tr-TR" sz="1200" b="0" dirty="0" err="1">
                <a:latin typeface="Garamond" panose="02020404030301010803" pitchFamily="18" charset="0"/>
                <a:cs typeface="Times New Roman" panose="02020603050405020304" pitchFamily="18" charset="0"/>
              </a:rPr>
              <a:t>Garamond</a:t>
            </a:r>
            <a:r>
              <a:rPr lang="tr-TR" sz="1200" b="0" dirty="0">
                <a:latin typeface="Garamond" panose="02020404030301010803" pitchFamily="18" charset="0"/>
                <a:cs typeface="Times New Roman" panose="02020603050405020304" pitchFamily="18" charset="0"/>
              </a:rPr>
              <a:t>/Times New Roman/</a:t>
            </a:r>
            <a:r>
              <a:rPr lang="tr-TR" sz="1200" b="0" dirty="0" err="1">
                <a:latin typeface="Garamond" panose="02020404030301010803" pitchFamily="18" charset="0"/>
                <a:cs typeface="Times New Roman" panose="02020603050405020304" pitchFamily="18" charset="0"/>
              </a:rPr>
              <a:t>Calibri</a:t>
            </a:r>
            <a:r>
              <a:rPr lang="tr-TR" baseline="0" dirty="0">
                <a:latin typeface="Garamond" panose="02020404030301010803" pitchFamily="18" charset="0"/>
                <a:cs typeface="Times New Roman" panose="02020603050405020304" pitchFamily="18" charset="0"/>
              </a:rPr>
              <a:t>, asgari 36 font (BÜYÜK HARF)</a:t>
            </a:r>
          </a:p>
          <a:p>
            <a:pPr>
              <a:buClr>
                <a:srgbClr val="9D1D1D"/>
              </a:buClr>
              <a:buFont typeface="Wingdings" panose="05000000000000000000" pitchFamily="2" charset="2"/>
              <a:buNone/>
            </a:pPr>
            <a:r>
              <a:rPr lang="tr-TR" sz="3200" b="1" dirty="0">
                <a:latin typeface="Garamond" panose="02020404030301010803" pitchFamily="18" charset="0"/>
                <a:cs typeface="Times New Roman" panose="02020603050405020304" pitchFamily="18" charset="0"/>
              </a:rPr>
              <a:t>Sunum Maddesi: </a:t>
            </a:r>
            <a:r>
              <a:rPr lang="tr-TR" sz="3200" b="0" dirty="0" err="1">
                <a:latin typeface="Garamond" panose="02020404030301010803" pitchFamily="18" charset="0"/>
                <a:cs typeface="Times New Roman" panose="02020603050405020304" pitchFamily="18" charset="0"/>
              </a:rPr>
              <a:t>Garamond</a:t>
            </a:r>
            <a:r>
              <a:rPr lang="tr-TR" sz="3200" b="0" dirty="0">
                <a:latin typeface="Garamond" panose="02020404030301010803" pitchFamily="18" charset="0"/>
                <a:cs typeface="Times New Roman" panose="02020603050405020304" pitchFamily="18" charset="0"/>
              </a:rPr>
              <a:t>/Times New Roman/</a:t>
            </a:r>
            <a:r>
              <a:rPr lang="tr-TR" sz="3200" b="0" dirty="0" err="1">
                <a:latin typeface="Garamond" panose="02020404030301010803" pitchFamily="18" charset="0"/>
                <a:cs typeface="Times New Roman" panose="02020603050405020304" pitchFamily="18" charset="0"/>
              </a:rPr>
              <a:t>Calibri</a:t>
            </a:r>
            <a:r>
              <a:rPr lang="tr-TR" sz="3200" dirty="0">
                <a:latin typeface="Garamond" panose="02020404030301010803" pitchFamily="18" charset="0"/>
                <a:cs typeface="Times New Roman" panose="02020603050405020304" pitchFamily="18" charset="0"/>
              </a:rPr>
              <a:t>, asgari 28 </a:t>
            </a:r>
            <a:r>
              <a:rPr lang="tr-TR" sz="3200" dirty="0" err="1">
                <a:latin typeface="Garamond" panose="02020404030301010803" pitchFamily="18" charset="0"/>
                <a:cs typeface="Times New Roman" panose="02020603050405020304" pitchFamily="18" charset="0"/>
              </a:rPr>
              <a:t>pt</a:t>
            </a:r>
            <a:endParaRPr lang="tr-TR" sz="3200" dirty="0">
              <a:latin typeface="Garamond" panose="02020404030301010803" pitchFamily="18" charset="0"/>
              <a:cs typeface="Times New Roman" panose="02020603050405020304" pitchFamily="18" charset="0"/>
            </a:endParaRPr>
          </a:p>
          <a:p>
            <a:pPr>
              <a:buClr>
                <a:srgbClr val="9D1D1D"/>
              </a:buClr>
              <a:buFont typeface="Wingdings" panose="05000000000000000000" pitchFamily="2" charset="2"/>
              <a:buNone/>
            </a:pPr>
            <a:r>
              <a:rPr lang="tr-TR" sz="2800" b="1" dirty="0">
                <a:latin typeface="Garamond" panose="02020404030301010803" pitchFamily="18" charset="0"/>
                <a:cs typeface="Times New Roman" panose="02020603050405020304" pitchFamily="18" charset="0"/>
              </a:rPr>
              <a:t>Alt Madde: </a:t>
            </a:r>
            <a:r>
              <a:rPr lang="tr-TR" sz="2800" b="0" dirty="0" err="1">
                <a:latin typeface="Garamond" panose="02020404030301010803" pitchFamily="18" charset="0"/>
                <a:cs typeface="Times New Roman" panose="02020603050405020304" pitchFamily="18" charset="0"/>
              </a:rPr>
              <a:t>Garamond</a:t>
            </a:r>
            <a:r>
              <a:rPr lang="tr-TR" sz="2800" b="0" dirty="0">
                <a:latin typeface="Garamond" panose="02020404030301010803" pitchFamily="18" charset="0"/>
                <a:cs typeface="Times New Roman" panose="02020603050405020304" pitchFamily="18" charset="0"/>
              </a:rPr>
              <a:t>/Times New Roman/</a:t>
            </a:r>
            <a:r>
              <a:rPr lang="tr-TR" sz="2800" b="0" dirty="0" err="1">
                <a:latin typeface="Garamond" panose="02020404030301010803" pitchFamily="18" charset="0"/>
                <a:cs typeface="Times New Roman" panose="02020603050405020304" pitchFamily="18" charset="0"/>
              </a:rPr>
              <a:t>Calibri</a:t>
            </a:r>
            <a:r>
              <a:rPr lang="tr-TR" sz="2800" dirty="0">
                <a:latin typeface="Garamond" panose="02020404030301010803" pitchFamily="18" charset="0"/>
                <a:cs typeface="Times New Roman" panose="02020603050405020304" pitchFamily="18" charset="0"/>
              </a:rPr>
              <a:t>,</a:t>
            </a:r>
            <a:r>
              <a:rPr lang="tr-TR" sz="2800" baseline="0" dirty="0">
                <a:latin typeface="Garamond" panose="02020404030301010803" pitchFamily="18" charset="0"/>
                <a:cs typeface="Times New Roman" panose="02020603050405020304" pitchFamily="18" charset="0"/>
              </a:rPr>
              <a:t> asgari </a:t>
            </a:r>
            <a:r>
              <a:rPr lang="tr-TR" sz="2800" dirty="0">
                <a:latin typeface="Garamond" panose="02020404030301010803" pitchFamily="18" charset="0"/>
                <a:cs typeface="Times New Roman" panose="02020603050405020304" pitchFamily="18" charset="0"/>
              </a:rPr>
              <a:t>24 </a:t>
            </a:r>
            <a:r>
              <a:rPr lang="tr-TR" sz="2800" dirty="0" err="1">
                <a:latin typeface="Garamond" panose="02020404030301010803" pitchFamily="18" charset="0"/>
                <a:cs typeface="Times New Roman" panose="02020603050405020304" pitchFamily="18" charset="0"/>
              </a:rPr>
              <a:t>pt</a:t>
            </a:r>
            <a:endParaRPr lang="tr-TR" sz="2800" dirty="0">
              <a:latin typeface="Garamond" panose="02020404030301010803" pitchFamily="18" charset="0"/>
              <a:cs typeface="Times New Roman" panose="02020603050405020304" pitchFamily="18" charset="0"/>
            </a:endParaRPr>
          </a:p>
          <a:p>
            <a:pPr>
              <a:buClr>
                <a:srgbClr val="9D1D1D"/>
              </a:buClr>
              <a:buFont typeface="Wingdings" panose="05000000000000000000" pitchFamily="2" charset="2"/>
              <a:buNone/>
            </a:pPr>
            <a:r>
              <a:rPr lang="tr-TR" sz="2400" b="1" dirty="0">
                <a:latin typeface="Garamond" panose="02020404030301010803" pitchFamily="18" charset="0"/>
                <a:cs typeface="Times New Roman" panose="02020603050405020304" pitchFamily="18" charset="0"/>
              </a:rPr>
              <a:t>Madde Açıklaması: </a:t>
            </a:r>
            <a:r>
              <a:rPr lang="tr-TR" sz="2400" b="0" dirty="0" err="1">
                <a:latin typeface="Garamond" panose="02020404030301010803" pitchFamily="18" charset="0"/>
                <a:cs typeface="Times New Roman" panose="02020603050405020304" pitchFamily="18" charset="0"/>
              </a:rPr>
              <a:t>Garamond</a:t>
            </a:r>
            <a:r>
              <a:rPr lang="tr-TR" sz="2400" b="0" dirty="0">
                <a:latin typeface="Garamond" panose="02020404030301010803" pitchFamily="18" charset="0"/>
                <a:cs typeface="Times New Roman" panose="02020603050405020304" pitchFamily="18" charset="0"/>
              </a:rPr>
              <a:t>/Times New Roman/</a:t>
            </a:r>
            <a:r>
              <a:rPr lang="tr-TR" sz="2400" b="0" dirty="0" err="1">
                <a:latin typeface="Garamond" panose="02020404030301010803" pitchFamily="18" charset="0"/>
                <a:cs typeface="Times New Roman" panose="02020603050405020304" pitchFamily="18" charset="0"/>
              </a:rPr>
              <a:t>Calibri</a:t>
            </a:r>
            <a:r>
              <a:rPr lang="tr-TR" sz="2400" baseline="0" dirty="0">
                <a:latin typeface="Garamond" panose="02020404030301010803" pitchFamily="18" charset="0"/>
                <a:cs typeface="Times New Roman" panose="02020603050405020304" pitchFamily="18" charset="0"/>
              </a:rPr>
              <a:t>, asgari </a:t>
            </a:r>
            <a:r>
              <a:rPr lang="tr-TR" sz="2400" dirty="0">
                <a:latin typeface="Garamond" panose="02020404030301010803" pitchFamily="18" charset="0"/>
                <a:cs typeface="Times New Roman" panose="02020603050405020304" pitchFamily="18" charset="0"/>
              </a:rPr>
              <a:t>20 </a:t>
            </a:r>
            <a:r>
              <a:rPr lang="tr-TR" sz="2400" dirty="0" err="1">
                <a:latin typeface="Garamond" panose="02020404030301010803" pitchFamily="18" charset="0"/>
                <a:cs typeface="Times New Roman" panose="02020603050405020304" pitchFamily="18" charset="0"/>
              </a:rPr>
              <a:t>pt</a:t>
            </a:r>
            <a:endParaRPr lang="tr-TR" sz="2400" dirty="0">
              <a:latin typeface="Garamond" panose="02020404030301010803" pitchFamily="18" charset="0"/>
              <a:cs typeface="Times New Roman" panose="02020603050405020304" pitchFamily="18" charset="0"/>
            </a:endParaRPr>
          </a:p>
          <a:p>
            <a:endParaRPr lang="tr-TR" dirty="0">
              <a:latin typeface="Garamond" panose="02020404030301010803"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B3C15C-C27C-4FF5-B429-995D138FC104}"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3619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dirty="0">
                <a:latin typeface="Garamond" panose="02020404030301010803" pitchFamily="18" charset="0"/>
                <a:cs typeface="Times New Roman" panose="02020603050405020304" pitchFamily="18" charset="0"/>
              </a:rPr>
              <a:t>***Bu bölüme giren notlar,</a:t>
            </a:r>
            <a:r>
              <a:rPr lang="tr-TR" sz="1200" b="0" baseline="0" dirty="0">
                <a:latin typeface="Garamond" panose="02020404030301010803" pitchFamily="18" charset="0"/>
                <a:cs typeface="Times New Roman" panose="02020603050405020304" pitchFamily="18" charset="0"/>
              </a:rPr>
              <a:t> </a:t>
            </a:r>
            <a:r>
              <a:rPr lang="tr-TR" sz="1200" b="0" dirty="0" err="1">
                <a:latin typeface="Garamond" panose="02020404030301010803" pitchFamily="18" charset="0"/>
                <a:cs typeface="Times New Roman" panose="02020603050405020304" pitchFamily="18" charset="0"/>
              </a:rPr>
              <a:t>Garamond</a:t>
            </a:r>
            <a:r>
              <a:rPr lang="tr-TR" sz="1200" b="0" dirty="0">
                <a:latin typeface="Garamond" panose="02020404030301010803" pitchFamily="18" charset="0"/>
                <a:cs typeface="Times New Roman" panose="02020603050405020304" pitchFamily="18" charset="0"/>
              </a:rPr>
              <a:t>/Times New Roman/</a:t>
            </a:r>
            <a:r>
              <a:rPr lang="tr-TR" sz="1200" b="0" dirty="0" err="1">
                <a:latin typeface="Garamond" panose="02020404030301010803" pitchFamily="18" charset="0"/>
                <a:cs typeface="Times New Roman" panose="02020603050405020304" pitchFamily="18" charset="0"/>
              </a:rPr>
              <a:t>Calibri</a:t>
            </a:r>
            <a:r>
              <a:rPr lang="tr-TR" sz="1200" b="0" baseline="0" dirty="0">
                <a:latin typeface="Garamond" panose="02020404030301010803" pitchFamily="18" charset="0"/>
                <a:cs typeface="Times New Roman" panose="02020603050405020304" pitchFamily="18" charset="0"/>
              </a:rPr>
              <a:t> 14 </a:t>
            </a:r>
            <a:r>
              <a:rPr lang="tr-TR" sz="1200" b="0" baseline="0" dirty="0" err="1">
                <a:latin typeface="Garamond" panose="02020404030301010803" pitchFamily="18" charset="0"/>
                <a:cs typeface="Times New Roman" panose="02020603050405020304" pitchFamily="18" charset="0"/>
              </a:rPr>
              <a:t>pt</a:t>
            </a:r>
            <a:r>
              <a:rPr lang="tr-TR" sz="1200" b="0" baseline="0" dirty="0">
                <a:latin typeface="Garamond" panose="02020404030301010803" pitchFamily="18" charset="0"/>
                <a:cs typeface="Times New Roman" panose="02020603050405020304" pitchFamily="18" charset="0"/>
              </a:rPr>
              <a:t> olarak yazılır.***</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b="0" baseline="0" dirty="0">
              <a:latin typeface="Garamond" panose="02020404030301010803"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dirty="0">
                <a:latin typeface="Garamond" panose="02020404030301010803" pitchFamily="18" charset="0"/>
                <a:cs typeface="Times New Roman" panose="02020603050405020304" pitchFamily="18" charset="0"/>
              </a:rPr>
              <a:t>**Yansı içeriğini ve açıklamasını kademeli maddeler halinde giriniz.</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b="0" dirty="0">
              <a:latin typeface="Garamond" panose="02020404030301010803" pitchFamily="18" charset="0"/>
              <a:cs typeface="Times New Roman" panose="02020603050405020304" pitchFamily="18" charset="0"/>
            </a:endParaRPr>
          </a:p>
          <a:p>
            <a:endParaRPr lang="tr-TR" b="1" baseline="0" dirty="0">
              <a:latin typeface="Garamond" panose="02020404030301010803" pitchFamily="18" charset="0"/>
              <a:cs typeface="Times New Roman" panose="02020603050405020304" pitchFamily="18" charset="0"/>
            </a:endParaRPr>
          </a:p>
          <a:p>
            <a:r>
              <a:rPr lang="tr-TR" b="1" baseline="0" dirty="0">
                <a:latin typeface="Garamond" panose="02020404030301010803" pitchFamily="18" charset="0"/>
                <a:cs typeface="Times New Roman" panose="02020603050405020304" pitchFamily="18" charset="0"/>
              </a:rPr>
              <a:t>Yansı Başlığı:  </a:t>
            </a:r>
            <a:r>
              <a:rPr lang="tr-TR" sz="1200" b="0" dirty="0" err="1">
                <a:latin typeface="Garamond" panose="02020404030301010803" pitchFamily="18" charset="0"/>
                <a:cs typeface="Times New Roman" panose="02020603050405020304" pitchFamily="18" charset="0"/>
              </a:rPr>
              <a:t>Garamond</a:t>
            </a:r>
            <a:r>
              <a:rPr lang="tr-TR" sz="1200" b="0" dirty="0">
                <a:latin typeface="Garamond" panose="02020404030301010803" pitchFamily="18" charset="0"/>
                <a:cs typeface="Times New Roman" panose="02020603050405020304" pitchFamily="18" charset="0"/>
              </a:rPr>
              <a:t>/Times New Roman/</a:t>
            </a:r>
            <a:r>
              <a:rPr lang="tr-TR" sz="1200" b="0" dirty="0" err="1">
                <a:latin typeface="Garamond" panose="02020404030301010803" pitchFamily="18" charset="0"/>
                <a:cs typeface="Times New Roman" panose="02020603050405020304" pitchFamily="18" charset="0"/>
              </a:rPr>
              <a:t>Calibri</a:t>
            </a:r>
            <a:r>
              <a:rPr lang="tr-TR" baseline="0" dirty="0">
                <a:latin typeface="Garamond" panose="02020404030301010803" pitchFamily="18" charset="0"/>
                <a:cs typeface="Times New Roman" panose="02020603050405020304" pitchFamily="18" charset="0"/>
              </a:rPr>
              <a:t>, asgari 36 font (BÜYÜK HARF)</a:t>
            </a:r>
          </a:p>
          <a:p>
            <a:pPr>
              <a:buClr>
                <a:srgbClr val="9D1D1D"/>
              </a:buClr>
              <a:buFont typeface="Wingdings" panose="05000000000000000000" pitchFamily="2" charset="2"/>
              <a:buNone/>
            </a:pPr>
            <a:r>
              <a:rPr lang="tr-TR" sz="3200" b="1" dirty="0">
                <a:latin typeface="Garamond" panose="02020404030301010803" pitchFamily="18" charset="0"/>
                <a:cs typeface="Times New Roman" panose="02020603050405020304" pitchFamily="18" charset="0"/>
              </a:rPr>
              <a:t>Sunum Maddesi: </a:t>
            </a:r>
            <a:r>
              <a:rPr lang="tr-TR" sz="3200" b="0" dirty="0" err="1">
                <a:latin typeface="Garamond" panose="02020404030301010803" pitchFamily="18" charset="0"/>
                <a:cs typeface="Times New Roman" panose="02020603050405020304" pitchFamily="18" charset="0"/>
              </a:rPr>
              <a:t>Garamond</a:t>
            </a:r>
            <a:r>
              <a:rPr lang="tr-TR" sz="3200" b="0" dirty="0">
                <a:latin typeface="Garamond" panose="02020404030301010803" pitchFamily="18" charset="0"/>
                <a:cs typeface="Times New Roman" panose="02020603050405020304" pitchFamily="18" charset="0"/>
              </a:rPr>
              <a:t>/Times New Roman/</a:t>
            </a:r>
            <a:r>
              <a:rPr lang="tr-TR" sz="3200" b="0" dirty="0" err="1">
                <a:latin typeface="Garamond" panose="02020404030301010803" pitchFamily="18" charset="0"/>
                <a:cs typeface="Times New Roman" panose="02020603050405020304" pitchFamily="18" charset="0"/>
              </a:rPr>
              <a:t>Calibri</a:t>
            </a:r>
            <a:r>
              <a:rPr lang="tr-TR" sz="3200" dirty="0">
                <a:latin typeface="Garamond" panose="02020404030301010803" pitchFamily="18" charset="0"/>
                <a:cs typeface="Times New Roman" panose="02020603050405020304" pitchFamily="18" charset="0"/>
              </a:rPr>
              <a:t>, asgari 28 </a:t>
            </a:r>
            <a:r>
              <a:rPr lang="tr-TR" sz="3200" dirty="0" err="1">
                <a:latin typeface="Garamond" panose="02020404030301010803" pitchFamily="18" charset="0"/>
                <a:cs typeface="Times New Roman" panose="02020603050405020304" pitchFamily="18" charset="0"/>
              </a:rPr>
              <a:t>pt</a:t>
            </a:r>
            <a:endParaRPr lang="tr-TR" sz="3200" dirty="0">
              <a:latin typeface="Garamond" panose="02020404030301010803" pitchFamily="18" charset="0"/>
              <a:cs typeface="Times New Roman" panose="02020603050405020304" pitchFamily="18" charset="0"/>
            </a:endParaRPr>
          </a:p>
          <a:p>
            <a:pPr>
              <a:buClr>
                <a:srgbClr val="9D1D1D"/>
              </a:buClr>
              <a:buFont typeface="Wingdings" panose="05000000000000000000" pitchFamily="2" charset="2"/>
              <a:buNone/>
            </a:pPr>
            <a:r>
              <a:rPr lang="tr-TR" sz="2800" b="1" dirty="0">
                <a:latin typeface="Garamond" panose="02020404030301010803" pitchFamily="18" charset="0"/>
                <a:cs typeface="Times New Roman" panose="02020603050405020304" pitchFamily="18" charset="0"/>
              </a:rPr>
              <a:t>Alt Madde: </a:t>
            </a:r>
            <a:r>
              <a:rPr lang="tr-TR" sz="2800" b="0" dirty="0" err="1">
                <a:latin typeface="Garamond" panose="02020404030301010803" pitchFamily="18" charset="0"/>
                <a:cs typeface="Times New Roman" panose="02020603050405020304" pitchFamily="18" charset="0"/>
              </a:rPr>
              <a:t>Garamond</a:t>
            </a:r>
            <a:r>
              <a:rPr lang="tr-TR" sz="2800" b="0" dirty="0">
                <a:latin typeface="Garamond" panose="02020404030301010803" pitchFamily="18" charset="0"/>
                <a:cs typeface="Times New Roman" panose="02020603050405020304" pitchFamily="18" charset="0"/>
              </a:rPr>
              <a:t>/Times New Roman/</a:t>
            </a:r>
            <a:r>
              <a:rPr lang="tr-TR" sz="2800" b="0" dirty="0" err="1">
                <a:latin typeface="Garamond" panose="02020404030301010803" pitchFamily="18" charset="0"/>
                <a:cs typeface="Times New Roman" panose="02020603050405020304" pitchFamily="18" charset="0"/>
              </a:rPr>
              <a:t>Calibri</a:t>
            </a:r>
            <a:r>
              <a:rPr lang="tr-TR" sz="2800" dirty="0">
                <a:latin typeface="Garamond" panose="02020404030301010803" pitchFamily="18" charset="0"/>
                <a:cs typeface="Times New Roman" panose="02020603050405020304" pitchFamily="18" charset="0"/>
              </a:rPr>
              <a:t>,</a:t>
            </a:r>
            <a:r>
              <a:rPr lang="tr-TR" sz="2800" baseline="0" dirty="0">
                <a:latin typeface="Garamond" panose="02020404030301010803" pitchFamily="18" charset="0"/>
                <a:cs typeface="Times New Roman" panose="02020603050405020304" pitchFamily="18" charset="0"/>
              </a:rPr>
              <a:t> asgari </a:t>
            </a:r>
            <a:r>
              <a:rPr lang="tr-TR" sz="2800" dirty="0">
                <a:latin typeface="Garamond" panose="02020404030301010803" pitchFamily="18" charset="0"/>
                <a:cs typeface="Times New Roman" panose="02020603050405020304" pitchFamily="18" charset="0"/>
              </a:rPr>
              <a:t>24 </a:t>
            </a:r>
            <a:r>
              <a:rPr lang="tr-TR" sz="2800" dirty="0" err="1">
                <a:latin typeface="Garamond" panose="02020404030301010803" pitchFamily="18" charset="0"/>
                <a:cs typeface="Times New Roman" panose="02020603050405020304" pitchFamily="18" charset="0"/>
              </a:rPr>
              <a:t>pt</a:t>
            </a:r>
            <a:endParaRPr lang="tr-TR" sz="2800" dirty="0">
              <a:latin typeface="Garamond" panose="02020404030301010803" pitchFamily="18" charset="0"/>
              <a:cs typeface="Times New Roman" panose="02020603050405020304" pitchFamily="18" charset="0"/>
            </a:endParaRPr>
          </a:p>
          <a:p>
            <a:pPr>
              <a:buClr>
                <a:srgbClr val="9D1D1D"/>
              </a:buClr>
              <a:buFont typeface="Wingdings" panose="05000000000000000000" pitchFamily="2" charset="2"/>
              <a:buNone/>
            </a:pPr>
            <a:r>
              <a:rPr lang="tr-TR" sz="2400" b="1" dirty="0">
                <a:latin typeface="Garamond" panose="02020404030301010803" pitchFamily="18" charset="0"/>
                <a:cs typeface="Times New Roman" panose="02020603050405020304" pitchFamily="18" charset="0"/>
              </a:rPr>
              <a:t>Madde Açıklaması: </a:t>
            </a:r>
            <a:r>
              <a:rPr lang="tr-TR" sz="2400" b="0" dirty="0" err="1">
                <a:latin typeface="Garamond" panose="02020404030301010803" pitchFamily="18" charset="0"/>
                <a:cs typeface="Times New Roman" panose="02020603050405020304" pitchFamily="18" charset="0"/>
              </a:rPr>
              <a:t>Garamond</a:t>
            </a:r>
            <a:r>
              <a:rPr lang="tr-TR" sz="2400" b="0" dirty="0">
                <a:latin typeface="Garamond" panose="02020404030301010803" pitchFamily="18" charset="0"/>
                <a:cs typeface="Times New Roman" panose="02020603050405020304" pitchFamily="18" charset="0"/>
              </a:rPr>
              <a:t>/Times New Roman/</a:t>
            </a:r>
            <a:r>
              <a:rPr lang="tr-TR" sz="2400" b="0" dirty="0" err="1">
                <a:latin typeface="Garamond" panose="02020404030301010803" pitchFamily="18" charset="0"/>
                <a:cs typeface="Times New Roman" panose="02020603050405020304" pitchFamily="18" charset="0"/>
              </a:rPr>
              <a:t>Calibri</a:t>
            </a:r>
            <a:r>
              <a:rPr lang="tr-TR" sz="2400" baseline="0" dirty="0">
                <a:latin typeface="Garamond" panose="02020404030301010803" pitchFamily="18" charset="0"/>
                <a:cs typeface="Times New Roman" panose="02020603050405020304" pitchFamily="18" charset="0"/>
              </a:rPr>
              <a:t>, asgari </a:t>
            </a:r>
            <a:r>
              <a:rPr lang="tr-TR" sz="2400" dirty="0">
                <a:latin typeface="Garamond" panose="02020404030301010803" pitchFamily="18" charset="0"/>
                <a:cs typeface="Times New Roman" panose="02020603050405020304" pitchFamily="18" charset="0"/>
              </a:rPr>
              <a:t>20 </a:t>
            </a:r>
            <a:r>
              <a:rPr lang="tr-TR" sz="2400" dirty="0" err="1">
                <a:latin typeface="Garamond" panose="02020404030301010803" pitchFamily="18" charset="0"/>
                <a:cs typeface="Times New Roman" panose="02020603050405020304" pitchFamily="18" charset="0"/>
              </a:rPr>
              <a:t>pt</a:t>
            </a:r>
            <a:endParaRPr lang="tr-TR" sz="2400" dirty="0">
              <a:latin typeface="Garamond" panose="02020404030301010803" pitchFamily="18" charset="0"/>
              <a:cs typeface="Times New Roman" panose="02020603050405020304" pitchFamily="18" charset="0"/>
            </a:endParaRPr>
          </a:p>
          <a:p>
            <a:endParaRPr lang="tr-TR" dirty="0">
              <a:latin typeface="Garamond" panose="02020404030301010803"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B3C15C-C27C-4FF5-B429-995D138FC104}"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8671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dirty="0">
                <a:latin typeface="Garamond" panose="02020404030301010803" pitchFamily="18" charset="0"/>
                <a:cs typeface="Times New Roman" panose="02020603050405020304" pitchFamily="18" charset="0"/>
              </a:rPr>
              <a:t>***Bu bölüme giren notlar,</a:t>
            </a:r>
            <a:r>
              <a:rPr lang="tr-TR" sz="1200" b="0" baseline="0" dirty="0">
                <a:latin typeface="Garamond" panose="02020404030301010803" pitchFamily="18" charset="0"/>
                <a:cs typeface="Times New Roman" panose="02020603050405020304" pitchFamily="18" charset="0"/>
              </a:rPr>
              <a:t> </a:t>
            </a:r>
            <a:r>
              <a:rPr lang="tr-TR" sz="1200" b="0" dirty="0" err="1">
                <a:latin typeface="Garamond" panose="02020404030301010803" pitchFamily="18" charset="0"/>
                <a:cs typeface="Times New Roman" panose="02020603050405020304" pitchFamily="18" charset="0"/>
              </a:rPr>
              <a:t>Garamond</a:t>
            </a:r>
            <a:r>
              <a:rPr lang="tr-TR" sz="1200" b="0" dirty="0">
                <a:latin typeface="Garamond" panose="02020404030301010803" pitchFamily="18" charset="0"/>
                <a:cs typeface="Times New Roman" panose="02020603050405020304" pitchFamily="18" charset="0"/>
              </a:rPr>
              <a:t>/Times New Roman/</a:t>
            </a:r>
            <a:r>
              <a:rPr lang="tr-TR" sz="1200" b="0" dirty="0" err="1">
                <a:latin typeface="Garamond" panose="02020404030301010803" pitchFamily="18" charset="0"/>
                <a:cs typeface="Times New Roman" panose="02020603050405020304" pitchFamily="18" charset="0"/>
              </a:rPr>
              <a:t>Calibri</a:t>
            </a:r>
            <a:r>
              <a:rPr lang="tr-TR" sz="1200" b="0" baseline="0" dirty="0">
                <a:latin typeface="Garamond" panose="02020404030301010803" pitchFamily="18" charset="0"/>
                <a:cs typeface="Times New Roman" panose="02020603050405020304" pitchFamily="18" charset="0"/>
              </a:rPr>
              <a:t> 14 </a:t>
            </a:r>
            <a:r>
              <a:rPr lang="tr-TR" sz="1200" b="0" baseline="0" dirty="0" err="1">
                <a:latin typeface="Garamond" panose="02020404030301010803" pitchFamily="18" charset="0"/>
                <a:cs typeface="Times New Roman" panose="02020603050405020304" pitchFamily="18" charset="0"/>
              </a:rPr>
              <a:t>pt</a:t>
            </a:r>
            <a:r>
              <a:rPr lang="tr-TR" sz="1200" b="0" baseline="0" dirty="0">
                <a:latin typeface="Garamond" panose="02020404030301010803" pitchFamily="18" charset="0"/>
                <a:cs typeface="Times New Roman" panose="02020603050405020304" pitchFamily="18" charset="0"/>
              </a:rPr>
              <a:t> olarak yazılır.***</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b="0" baseline="0" dirty="0">
              <a:latin typeface="Garamond" panose="02020404030301010803"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dirty="0">
                <a:latin typeface="Garamond" panose="02020404030301010803" pitchFamily="18" charset="0"/>
                <a:cs typeface="Times New Roman" panose="02020603050405020304" pitchFamily="18" charset="0"/>
              </a:rPr>
              <a:t>**Yansı içeriğini ve açıklamasını kademeli maddeler halinde giriniz.</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b="0" dirty="0">
              <a:latin typeface="Garamond" panose="02020404030301010803" pitchFamily="18" charset="0"/>
              <a:cs typeface="Times New Roman" panose="02020603050405020304" pitchFamily="18" charset="0"/>
            </a:endParaRPr>
          </a:p>
          <a:p>
            <a:endParaRPr lang="tr-TR" b="1" baseline="0" dirty="0">
              <a:latin typeface="Garamond" panose="02020404030301010803" pitchFamily="18" charset="0"/>
              <a:cs typeface="Times New Roman" panose="02020603050405020304" pitchFamily="18" charset="0"/>
            </a:endParaRPr>
          </a:p>
          <a:p>
            <a:r>
              <a:rPr lang="tr-TR" b="1" baseline="0" dirty="0">
                <a:latin typeface="Garamond" panose="02020404030301010803" pitchFamily="18" charset="0"/>
                <a:cs typeface="Times New Roman" panose="02020603050405020304" pitchFamily="18" charset="0"/>
              </a:rPr>
              <a:t>Yansı Başlığı:  </a:t>
            </a:r>
            <a:r>
              <a:rPr lang="tr-TR" sz="1200" b="0" dirty="0" err="1">
                <a:latin typeface="Garamond" panose="02020404030301010803" pitchFamily="18" charset="0"/>
                <a:cs typeface="Times New Roman" panose="02020603050405020304" pitchFamily="18" charset="0"/>
              </a:rPr>
              <a:t>Garamond</a:t>
            </a:r>
            <a:r>
              <a:rPr lang="tr-TR" sz="1200" b="0" dirty="0">
                <a:latin typeface="Garamond" panose="02020404030301010803" pitchFamily="18" charset="0"/>
                <a:cs typeface="Times New Roman" panose="02020603050405020304" pitchFamily="18" charset="0"/>
              </a:rPr>
              <a:t>/Times New Roman/</a:t>
            </a:r>
            <a:r>
              <a:rPr lang="tr-TR" sz="1200" b="0" dirty="0" err="1">
                <a:latin typeface="Garamond" panose="02020404030301010803" pitchFamily="18" charset="0"/>
                <a:cs typeface="Times New Roman" panose="02020603050405020304" pitchFamily="18" charset="0"/>
              </a:rPr>
              <a:t>Calibri</a:t>
            </a:r>
            <a:r>
              <a:rPr lang="tr-TR" baseline="0" dirty="0">
                <a:latin typeface="Garamond" panose="02020404030301010803" pitchFamily="18" charset="0"/>
                <a:cs typeface="Times New Roman" panose="02020603050405020304" pitchFamily="18" charset="0"/>
              </a:rPr>
              <a:t>, asgari 36 font (BÜYÜK HARF)</a:t>
            </a:r>
          </a:p>
          <a:p>
            <a:pPr>
              <a:buClr>
                <a:srgbClr val="9D1D1D"/>
              </a:buClr>
              <a:buFont typeface="Wingdings" panose="05000000000000000000" pitchFamily="2" charset="2"/>
              <a:buNone/>
            </a:pPr>
            <a:r>
              <a:rPr lang="tr-TR" sz="3200" b="1" dirty="0">
                <a:latin typeface="Garamond" panose="02020404030301010803" pitchFamily="18" charset="0"/>
                <a:cs typeface="Times New Roman" panose="02020603050405020304" pitchFamily="18" charset="0"/>
              </a:rPr>
              <a:t>Sunum Maddesi: </a:t>
            </a:r>
            <a:r>
              <a:rPr lang="tr-TR" sz="3200" b="0" dirty="0" err="1">
                <a:latin typeface="Garamond" panose="02020404030301010803" pitchFamily="18" charset="0"/>
                <a:cs typeface="Times New Roman" panose="02020603050405020304" pitchFamily="18" charset="0"/>
              </a:rPr>
              <a:t>Garamond</a:t>
            </a:r>
            <a:r>
              <a:rPr lang="tr-TR" sz="3200" b="0" dirty="0">
                <a:latin typeface="Garamond" panose="02020404030301010803" pitchFamily="18" charset="0"/>
                <a:cs typeface="Times New Roman" panose="02020603050405020304" pitchFamily="18" charset="0"/>
              </a:rPr>
              <a:t>/Times New Roman/</a:t>
            </a:r>
            <a:r>
              <a:rPr lang="tr-TR" sz="3200" b="0" dirty="0" err="1">
                <a:latin typeface="Garamond" panose="02020404030301010803" pitchFamily="18" charset="0"/>
                <a:cs typeface="Times New Roman" panose="02020603050405020304" pitchFamily="18" charset="0"/>
              </a:rPr>
              <a:t>Calibri</a:t>
            </a:r>
            <a:r>
              <a:rPr lang="tr-TR" sz="3200" dirty="0">
                <a:latin typeface="Garamond" panose="02020404030301010803" pitchFamily="18" charset="0"/>
                <a:cs typeface="Times New Roman" panose="02020603050405020304" pitchFamily="18" charset="0"/>
              </a:rPr>
              <a:t>, asgari 28 </a:t>
            </a:r>
            <a:r>
              <a:rPr lang="tr-TR" sz="3200" dirty="0" err="1">
                <a:latin typeface="Garamond" panose="02020404030301010803" pitchFamily="18" charset="0"/>
                <a:cs typeface="Times New Roman" panose="02020603050405020304" pitchFamily="18" charset="0"/>
              </a:rPr>
              <a:t>pt</a:t>
            </a:r>
            <a:endParaRPr lang="tr-TR" sz="3200" dirty="0">
              <a:latin typeface="Garamond" panose="02020404030301010803" pitchFamily="18" charset="0"/>
              <a:cs typeface="Times New Roman" panose="02020603050405020304" pitchFamily="18" charset="0"/>
            </a:endParaRPr>
          </a:p>
          <a:p>
            <a:pPr>
              <a:buClr>
                <a:srgbClr val="9D1D1D"/>
              </a:buClr>
              <a:buFont typeface="Wingdings" panose="05000000000000000000" pitchFamily="2" charset="2"/>
              <a:buNone/>
            </a:pPr>
            <a:r>
              <a:rPr lang="tr-TR" sz="2800" b="1" dirty="0">
                <a:latin typeface="Garamond" panose="02020404030301010803" pitchFamily="18" charset="0"/>
                <a:cs typeface="Times New Roman" panose="02020603050405020304" pitchFamily="18" charset="0"/>
              </a:rPr>
              <a:t>Alt Madde: </a:t>
            </a:r>
            <a:r>
              <a:rPr lang="tr-TR" sz="2800" b="0" dirty="0" err="1">
                <a:latin typeface="Garamond" panose="02020404030301010803" pitchFamily="18" charset="0"/>
                <a:cs typeface="Times New Roman" panose="02020603050405020304" pitchFamily="18" charset="0"/>
              </a:rPr>
              <a:t>Garamond</a:t>
            </a:r>
            <a:r>
              <a:rPr lang="tr-TR" sz="2800" b="0" dirty="0">
                <a:latin typeface="Garamond" panose="02020404030301010803" pitchFamily="18" charset="0"/>
                <a:cs typeface="Times New Roman" panose="02020603050405020304" pitchFamily="18" charset="0"/>
              </a:rPr>
              <a:t>/Times New Roman/</a:t>
            </a:r>
            <a:r>
              <a:rPr lang="tr-TR" sz="2800" b="0" dirty="0" err="1">
                <a:latin typeface="Garamond" panose="02020404030301010803" pitchFamily="18" charset="0"/>
                <a:cs typeface="Times New Roman" panose="02020603050405020304" pitchFamily="18" charset="0"/>
              </a:rPr>
              <a:t>Calibri</a:t>
            </a:r>
            <a:r>
              <a:rPr lang="tr-TR" sz="2800" dirty="0">
                <a:latin typeface="Garamond" panose="02020404030301010803" pitchFamily="18" charset="0"/>
                <a:cs typeface="Times New Roman" panose="02020603050405020304" pitchFamily="18" charset="0"/>
              </a:rPr>
              <a:t>,</a:t>
            </a:r>
            <a:r>
              <a:rPr lang="tr-TR" sz="2800" baseline="0" dirty="0">
                <a:latin typeface="Garamond" panose="02020404030301010803" pitchFamily="18" charset="0"/>
                <a:cs typeface="Times New Roman" panose="02020603050405020304" pitchFamily="18" charset="0"/>
              </a:rPr>
              <a:t> asgari </a:t>
            </a:r>
            <a:r>
              <a:rPr lang="tr-TR" sz="2800" dirty="0">
                <a:latin typeface="Garamond" panose="02020404030301010803" pitchFamily="18" charset="0"/>
                <a:cs typeface="Times New Roman" panose="02020603050405020304" pitchFamily="18" charset="0"/>
              </a:rPr>
              <a:t>24 </a:t>
            </a:r>
            <a:r>
              <a:rPr lang="tr-TR" sz="2800" dirty="0" err="1">
                <a:latin typeface="Garamond" panose="02020404030301010803" pitchFamily="18" charset="0"/>
                <a:cs typeface="Times New Roman" panose="02020603050405020304" pitchFamily="18" charset="0"/>
              </a:rPr>
              <a:t>pt</a:t>
            </a:r>
            <a:endParaRPr lang="tr-TR" sz="2800" dirty="0">
              <a:latin typeface="Garamond" panose="02020404030301010803" pitchFamily="18" charset="0"/>
              <a:cs typeface="Times New Roman" panose="02020603050405020304" pitchFamily="18" charset="0"/>
            </a:endParaRPr>
          </a:p>
          <a:p>
            <a:pPr>
              <a:buClr>
                <a:srgbClr val="9D1D1D"/>
              </a:buClr>
              <a:buFont typeface="Wingdings" panose="05000000000000000000" pitchFamily="2" charset="2"/>
              <a:buNone/>
            </a:pPr>
            <a:r>
              <a:rPr lang="tr-TR" sz="2400" b="1" dirty="0">
                <a:latin typeface="Garamond" panose="02020404030301010803" pitchFamily="18" charset="0"/>
                <a:cs typeface="Times New Roman" panose="02020603050405020304" pitchFamily="18" charset="0"/>
              </a:rPr>
              <a:t>Madde Açıklaması: </a:t>
            </a:r>
            <a:r>
              <a:rPr lang="tr-TR" sz="2400" b="0" dirty="0" err="1">
                <a:latin typeface="Garamond" panose="02020404030301010803" pitchFamily="18" charset="0"/>
                <a:cs typeface="Times New Roman" panose="02020603050405020304" pitchFamily="18" charset="0"/>
              </a:rPr>
              <a:t>Garamond</a:t>
            </a:r>
            <a:r>
              <a:rPr lang="tr-TR" sz="2400" b="0" dirty="0">
                <a:latin typeface="Garamond" panose="02020404030301010803" pitchFamily="18" charset="0"/>
                <a:cs typeface="Times New Roman" panose="02020603050405020304" pitchFamily="18" charset="0"/>
              </a:rPr>
              <a:t>/Times New Roman/</a:t>
            </a:r>
            <a:r>
              <a:rPr lang="tr-TR" sz="2400" b="0" dirty="0" err="1">
                <a:latin typeface="Garamond" panose="02020404030301010803" pitchFamily="18" charset="0"/>
                <a:cs typeface="Times New Roman" panose="02020603050405020304" pitchFamily="18" charset="0"/>
              </a:rPr>
              <a:t>Calibri</a:t>
            </a:r>
            <a:r>
              <a:rPr lang="tr-TR" sz="2400" baseline="0" dirty="0">
                <a:latin typeface="Garamond" panose="02020404030301010803" pitchFamily="18" charset="0"/>
                <a:cs typeface="Times New Roman" panose="02020603050405020304" pitchFamily="18" charset="0"/>
              </a:rPr>
              <a:t>, asgari </a:t>
            </a:r>
            <a:r>
              <a:rPr lang="tr-TR" sz="2400" dirty="0">
                <a:latin typeface="Garamond" panose="02020404030301010803" pitchFamily="18" charset="0"/>
                <a:cs typeface="Times New Roman" panose="02020603050405020304" pitchFamily="18" charset="0"/>
              </a:rPr>
              <a:t>20 </a:t>
            </a:r>
            <a:r>
              <a:rPr lang="tr-TR" sz="2400" dirty="0" err="1">
                <a:latin typeface="Garamond" panose="02020404030301010803" pitchFamily="18" charset="0"/>
                <a:cs typeface="Times New Roman" panose="02020603050405020304" pitchFamily="18" charset="0"/>
              </a:rPr>
              <a:t>pt</a:t>
            </a:r>
            <a:endParaRPr lang="tr-TR" sz="2400" dirty="0">
              <a:latin typeface="Garamond" panose="02020404030301010803" pitchFamily="18" charset="0"/>
              <a:cs typeface="Times New Roman" panose="02020603050405020304" pitchFamily="18" charset="0"/>
            </a:endParaRPr>
          </a:p>
          <a:p>
            <a:endParaRPr lang="tr-TR" dirty="0">
              <a:latin typeface="Garamond" panose="02020404030301010803"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B3C15C-C27C-4FF5-B429-995D138FC104}"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1609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dirty="0">
                <a:latin typeface="Garamond" panose="02020404030301010803" pitchFamily="18" charset="0"/>
                <a:cs typeface="Times New Roman" panose="02020603050405020304" pitchFamily="18" charset="0"/>
              </a:rPr>
              <a:t>***Bu bölüme giren notlar,</a:t>
            </a:r>
            <a:r>
              <a:rPr lang="tr-TR" sz="1200" b="0" baseline="0" dirty="0">
                <a:latin typeface="Garamond" panose="02020404030301010803" pitchFamily="18" charset="0"/>
                <a:cs typeface="Times New Roman" panose="02020603050405020304" pitchFamily="18" charset="0"/>
              </a:rPr>
              <a:t> </a:t>
            </a:r>
            <a:r>
              <a:rPr lang="tr-TR" sz="1200" b="0" dirty="0" err="1">
                <a:latin typeface="Garamond" panose="02020404030301010803" pitchFamily="18" charset="0"/>
                <a:cs typeface="Times New Roman" panose="02020603050405020304" pitchFamily="18" charset="0"/>
              </a:rPr>
              <a:t>Garamond</a:t>
            </a:r>
            <a:r>
              <a:rPr lang="tr-TR" sz="1200" b="0" dirty="0">
                <a:latin typeface="Garamond" panose="02020404030301010803" pitchFamily="18" charset="0"/>
                <a:cs typeface="Times New Roman" panose="02020603050405020304" pitchFamily="18" charset="0"/>
              </a:rPr>
              <a:t>/Times New Roman/</a:t>
            </a:r>
            <a:r>
              <a:rPr lang="tr-TR" sz="1200" b="0" dirty="0" err="1">
                <a:latin typeface="Garamond" panose="02020404030301010803" pitchFamily="18" charset="0"/>
                <a:cs typeface="Times New Roman" panose="02020603050405020304" pitchFamily="18" charset="0"/>
              </a:rPr>
              <a:t>Calibri</a:t>
            </a:r>
            <a:r>
              <a:rPr lang="tr-TR" sz="1200" b="0" baseline="0" dirty="0">
                <a:latin typeface="Garamond" panose="02020404030301010803" pitchFamily="18" charset="0"/>
                <a:cs typeface="Times New Roman" panose="02020603050405020304" pitchFamily="18" charset="0"/>
              </a:rPr>
              <a:t> 14 </a:t>
            </a:r>
            <a:r>
              <a:rPr lang="tr-TR" sz="1200" b="0" baseline="0" dirty="0" err="1">
                <a:latin typeface="Garamond" panose="02020404030301010803" pitchFamily="18" charset="0"/>
                <a:cs typeface="Times New Roman" panose="02020603050405020304" pitchFamily="18" charset="0"/>
              </a:rPr>
              <a:t>pt</a:t>
            </a:r>
            <a:r>
              <a:rPr lang="tr-TR" sz="1200" b="0" baseline="0" dirty="0">
                <a:latin typeface="Garamond" panose="02020404030301010803" pitchFamily="18" charset="0"/>
                <a:cs typeface="Times New Roman" panose="02020603050405020304" pitchFamily="18" charset="0"/>
              </a:rPr>
              <a:t> olarak yazılır.***</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b="0" baseline="0" dirty="0">
              <a:latin typeface="Garamond" panose="02020404030301010803"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dirty="0">
                <a:latin typeface="Garamond" panose="02020404030301010803" pitchFamily="18" charset="0"/>
                <a:cs typeface="Times New Roman" panose="02020603050405020304" pitchFamily="18" charset="0"/>
              </a:rPr>
              <a:t>**Yansı içeriğini ve açıklamasını kademeli maddeler halinde giriniz.</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b="0" dirty="0">
              <a:latin typeface="Garamond" panose="02020404030301010803" pitchFamily="18" charset="0"/>
              <a:cs typeface="Times New Roman" panose="02020603050405020304" pitchFamily="18" charset="0"/>
            </a:endParaRPr>
          </a:p>
          <a:p>
            <a:endParaRPr lang="tr-TR" b="1" baseline="0" dirty="0">
              <a:latin typeface="Garamond" panose="02020404030301010803" pitchFamily="18" charset="0"/>
              <a:cs typeface="Times New Roman" panose="02020603050405020304" pitchFamily="18" charset="0"/>
            </a:endParaRPr>
          </a:p>
          <a:p>
            <a:r>
              <a:rPr lang="tr-TR" b="1" baseline="0" dirty="0">
                <a:latin typeface="Garamond" panose="02020404030301010803" pitchFamily="18" charset="0"/>
                <a:cs typeface="Times New Roman" panose="02020603050405020304" pitchFamily="18" charset="0"/>
              </a:rPr>
              <a:t>Yansı Başlığı:  </a:t>
            </a:r>
            <a:r>
              <a:rPr lang="tr-TR" sz="1200" b="0" dirty="0" err="1">
                <a:latin typeface="Garamond" panose="02020404030301010803" pitchFamily="18" charset="0"/>
                <a:cs typeface="Times New Roman" panose="02020603050405020304" pitchFamily="18" charset="0"/>
              </a:rPr>
              <a:t>Garamond</a:t>
            </a:r>
            <a:r>
              <a:rPr lang="tr-TR" sz="1200" b="0" dirty="0">
                <a:latin typeface="Garamond" panose="02020404030301010803" pitchFamily="18" charset="0"/>
                <a:cs typeface="Times New Roman" panose="02020603050405020304" pitchFamily="18" charset="0"/>
              </a:rPr>
              <a:t>/Times New Roman/</a:t>
            </a:r>
            <a:r>
              <a:rPr lang="tr-TR" sz="1200" b="0" dirty="0" err="1">
                <a:latin typeface="Garamond" panose="02020404030301010803" pitchFamily="18" charset="0"/>
                <a:cs typeface="Times New Roman" panose="02020603050405020304" pitchFamily="18" charset="0"/>
              </a:rPr>
              <a:t>Calibri</a:t>
            </a:r>
            <a:r>
              <a:rPr lang="tr-TR" baseline="0" dirty="0">
                <a:latin typeface="Garamond" panose="02020404030301010803" pitchFamily="18" charset="0"/>
                <a:cs typeface="Times New Roman" panose="02020603050405020304" pitchFamily="18" charset="0"/>
              </a:rPr>
              <a:t>, asgari 36 font (BÜYÜK HARF)</a:t>
            </a:r>
          </a:p>
          <a:p>
            <a:pPr>
              <a:buClr>
                <a:srgbClr val="9D1D1D"/>
              </a:buClr>
              <a:buFont typeface="Wingdings" panose="05000000000000000000" pitchFamily="2" charset="2"/>
              <a:buNone/>
            </a:pPr>
            <a:r>
              <a:rPr lang="tr-TR" sz="3200" b="1" dirty="0">
                <a:latin typeface="Garamond" panose="02020404030301010803" pitchFamily="18" charset="0"/>
                <a:cs typeface="Times New Roman" panose="02020603050405020304" pitchFamily="18" charset="0"/>
              </a:rPr>
              <a:t>Sunum Maddesi: </a:t>
            </a:r>
            <a:r>
              <a:rPr lang="tr-TR" sz="3200" b="0" dirty="0" err="1">
                <a:latin typeface="Garamond" panose="02020404030301010803" pitchFamily="18" charset="0"/>
                <a:cs typeface="Times New Roman" panose="02020603050405020304" pitchFamily="18" charset="0"/>
              </a:rPr>
              <a:t>Garamond</a:t>
            </a:r>
            <a:r>
              <a:rPr lang="tr-TR" sz="3200" b="0" dirty="0">
                <a:latin typeface="Garamond" panose="02020404030301010803" pitchFamily="18" charset="0"/>
                <a:cs typeface="Times New Roman" panose="02020603050405020304" pitchFamily="18" charset="0"/>
              </a:rPr>
              <a:t>/Times New Roman/</a:t>
            </a:r>
            <a:r>
              <a:rPr lang="tr-TR" sz="3200" b="0" dirty="0" err="1">
                <a:latin typeface="Garamond" panose="02020404030301010803" pitchFamily="18" charset="0"/>
                <a:cs typeface="Times New Roman" panose="02020603050405020304" pitchFamily="18" charset="0"/>
              </a:rPr>
              <a:t>Calibri</a:t>
            </a:r>
            <a:r>
              <a:rPr lang="tr-TR" sz="3200" dirty="0">
                <a:latin typeface="Garamond" panose="02020404030301010803" pitchFamily="18" charset="0"/>
                <a:cs typeface="Times New Roman" panose="02020603050405020304" pitchFamily="18" charset="0"/>
              </a:rPr>
              <a:t>, asgari 28 </a:t>
            </a:r>
            <a:r>
              <a:rPr lang="tr-TR" sz="3200" dirty="0" err="1">
                <a:latin typeface="Garamond" panose="02020404030301010803" pitchFamily="18" charset="0"/>
                <a:cs typeface="Times New Roman" panose="02020603050405020304" pitchFamily="18" charset="0"/>
              </a:rPr>
              <a:t>pt</a:t>
            </a:r>
            <a:endParaRPr lang="tr-TR" sz="3200" dirty="0">
              <a:latin typeface="Garamond" panose="02020404030301010803" pitchFamily="18" charset="0"/>
              <a:cs typeface="Times New Roman" panose="02020603050405020304" pitchFamily="18" charset="0"/>
            </a:endParaRPr>
          </a:p>
          <a:p>
            <a:pPr>
              <a:buClr>
                <a:srgbClr val="9D1D1D"/>
              </a:buClr>
              <a:buFont typeface="Wingdings" panose="05000000000000000000" pitchFamily="2" charset="2"/>
              <a:buNone/>
            </a:pPr>
            <a:r>
              <a:rPr lang="tr-TR" sz="2800" b="1" dirty="0">
                <a:latin typeface="Garamond" panose="02020404030301010803" pitchFamily="18" charset="0"/>
                <a:cs typeface="Times New Roman" panose="02020603050405020304" pitchFamily="18" charset="0"/>
              </a:rPr>
              <a:t>Alt Madde: </a:t>
            </a:r>
            <a:r>
              <a:rPr lang="tr-TR" sz="2800" b="0" dirty="0" err="1">
                <a:latin typeface="Garamond" panose="02020404030301010803" pitchFamily="18" charset="0"/>
                <a:cs typeface="Times New Roman" panose="02020603050405020304" pitchFamily="18" charset="0"/>
              </a:rPr>
              <a:t>Garamond</a:t>
            </a:r>
            <a:r>
              <a:rPr lang="tr-TR" sz="2800" b="0" dirty="0">
                <a:latin typeface="Garamond" panose="02020404030301010803" pitchFamily="18" charset="0"/>
                <a:cs typeface="Times New Roman" panose="02020603050405020304" pitchFamily="18" charset="0"/>
              </a:rPr>
              <a:t>/Times New Roman/</a:t>
            </a:r>
            <a:r>
              <a:rPr lang="tr-TR" sz="2800" b="0" dirty="0" err="1">
                <a:latin typeface="Garamond" panose="02020404030301010803" pitchFamily="18" charset="0"/>
                <a:cs typeface="Times New Roman" panose="02020603050405020304" pitchFamily="18" charset="0"/>
              </a:rPr>
              <a:t>Calibri</a:t>
            </a:r>
            <a:r>
              <a:rPr lang="tr-TR" sz="2800" dirty="0">
                <a:latin typeface="Garamond" panose="02020404030301010803" pitchFamily="18" charset="0"/>
                <a:cs typeface="Times New Roman" panose="02020603050405020304" pitchFamily="18" charset="0"/>
              </a:rPr>
              <a:t>,</a:t>
            </a:r>
            <a:r>
              <a:rPr lang="tr-TR" sz="2800" baseline="0" dirty="0">
                <a:latin typeface="Garamond" panose="02020404030301010803" pitchFamily="18" charset="0"/>
                <a:cs typeface="Times New Roman" panose="02020603050405020304" pitchFamily="18" charset="0"/>
              </a:rPr>
              <a:t> asgari </a:t>
            </a:r>
            <a:r>
              <a:rPr lang="tr-TR" sz="2800" dirty="0">
                <a:latin typeface="Garamond" panose="02020404030301010803" pitchFamily="18" charset="0"/>
                <a:cs typeface="Times New Roman" panose="02020603050405020304" pitchFamily="18" charset="0"/>
              </a:rPr>
              <a:t>24 </a:t>
            </a:r>
            <a:r>
              <a:rPr lang="tr-TR" sz="2800" dirty="0" err="1">
                <a:latin typeface="Garamond" panose="02020404030301010803" pitchFamily="18" charset="0"/>
                <a:cs typeface="Times New Roman" panose="02020603050405020304" pitchFamily="18" charset="0"/>
              </a:rPr>
              <a:t>pt</a:t>
            </a:r>
            <a:endParaRPr lang="tr-TR" sz="2800" dirty="0">
              <a:latin typeface="Garamond" panose="02020404030301010803" pitchFamily="18" charset="0"/>
              <a:cs typeface="Times New Roman" panose="02020603050405020304" pitchFamily="18" charset="0"/>
            </a:endParaRPr>
          </a:p>
          <a:p>
            <a:pPr>
              <a:buClr>
                <a:srgbClr val="9D1D1D"/>
              </a:buClr>
              <a:buFont typeface="Wingdings" panose="05000000000000000000" pitchFamily="2" charset="2"/>
              <a:buNone/>
            </a:pPr>
            <a:r>
              <a:rPr lang="tr-TR" sz="2400" b="1" dirty="0">
                <a:latin typeface="Garamond" panose="02020404030301010803" pitchFamily="18" charset="0"/>
                <a:cs typeface="Times New Roman" panose="02020603050405020304" pitchFamily="18" charset="0"/>
              </a:rPr>
              <a:t>Madde Açıklaması: </a:t>
            </a:r>
            <a:r>
              <a:rPr lang="tr-TR" sz="2400" b="0" dirty="0" err="1">
                <a:latin typeface="Garamond" panose="02020404030301010803" pitchFamily="18" charset="0"/>
                <a:cs typeface="Times New Roman" panose="02020603050405020304" pitchFamily="18" charset="0"/>
              </a:rPr>
              <a:t>Garamond</a:t>
            </a:r>
            <a:r>
              <a:rPr lang="tr-TR" sz="2400" b="0" dirty="0">
                <a:latin typeface="Garamond" panose="02020404030301010803" pitchFamily="18" charset="0"/>
                <a:cs typeface="Times New Roman" panose="02020603050405020304" pitchFamily="18" charset="0"/>
              </a:rPr>
              <a:t>/Times New Roman/</a:t>
            </a:r>
            <a:r>
              <a:rPr lang="tr-TR" sz="2400" b="0" dirty="0" err="1">
                <a:latin typeface="Garamond" panose="02020404030301010803" pitchFamily="18" charset="0"/>
                <a:cs typeface="Times New Roman" panose="02020603050405020304" pitchFamily="18" charset="0"/>
              </a:rPr>
              <a:t>Calibri</a:t>
            </a:r>
            <a:r>
              <a:rPr lang="tr-TR" sz="2400" baseline="0" dirty="0">
                <a:latin typeface="Garamond" panose="02020404030301010803" pitchFamily="18" charset="0"/>
                <a:cs typeface="Times New Roman" panose="02020603050405020304" pitchFamily="18" charset="0"/>
              </a:rPr>
              <a:t>, asgari </a:t>
            </a:r>
            <a:r>
              <a:rPr lang="tr-TR" sz="2400" dirty="0">
                <a:latin typeface="Garamond" panose="02020404030301010803" pitchFamily="18" charset="0"/>
                <a:cs typeface="Times New Roman" panose="02020603050405020304" pitchFamily="18" charset="0"/>
              </a:rPr>
              <a:t>20 </a:t>
            </a:r>
            <a:r>
              <a:rPr lang="tr-TR" sz="2400" dirty="0" err="1">
                <a:latin typeface="Garamond" panose="02020404030301010803" pitchFamily="18" charset="0"/>
                <a:cs typeface="Times New Roman" panose="02020603050405020304" pitchFamily="18" charset="0"/>
              </a:rPr>
              <a:t>pt</a:t>
            </a:r>
            <a:endParaRPr lang="tr-TR" sz="2400" dirty="0">
              <a:latin typeface="Garamond" panose="02020404030301010803" pitchFamily="18" charset="0"/>
              <a:cs typeface="Times New Roman" panose="02020603050405020304" pitchFamily="18" charset="0"/>
            </a:endParaRPr>
          </a:p>
          <a:p>
            <a:endParaRPr lang="tr-TR" dirty="0">
              <a:latin typeface="Garamond" panose="02020404030301010803"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B3C15C-C27C-4FF5-B429-995D138FC104}"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9580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dirty="0">
                <a:latin typeface="Garamond" panose="02020404030301010803" pitchFamily="18" charset="0"/>
                <a:cs typeface="Times New Roman" panose="02020603050405020304" pitchFamily="18" charset="0"/>
              </a:rPr>
              <a:t>***Bu bölüme giren notlar,</a:t>
            </a:r>
            <a:r>
              <a:rPr lang="tr-TR" sz="1200" b="0" baseline="0" dirty="0">
                <a:latin typeface="Garamond" panose="02020404030301010803" pitchFamily="18" charset="0"/>
                <a:cs typeface="Times New Roman" panose="02020603050405020304" pitchFamily="18" charset="0"/>
              </a:rPr>
              <a:t> </a:t>
            </a:r>
            <a:r>
              <a:rPr lang="tr-TR" sz="1200" b="0" dirty="0" err="1">
                <a:latin typeface="Garamond" panose="02020404030301010803" pitchFamily="18" charset="0"/>
                <a:cs typeface="Times New Roman" panose="02020603050405020304" pitchFamily="18" charset="0"/>
              </a:rPr>
              <a:t>Garamond</a:t>
            </a:r>
            <a:r>
              <a:rPr lang="tr-TR" sz="1200" b="0" dirty="0">
                <a:latin typeface="Garamond" panose="02020404030301010803" pitchFamily="18" charset="0"/>
                <a:cs typeface="Times New Roman" panose="02020603050405020304" pitchFamily="18" charset="0"/>
              </a:rPr>
              <a:t>/Times New Roman/</a:t>
            </a:r>
            <a:r>
              <a:rPr lang="tr-TR" sz="1200" b="0" dirty="0" err="1">
                <a:latin typeface="Garamond" panose="02020404030301010803" pitchFamily="18" charset="0"/>
                <a:cs typeface="Times New Roman" panose="02020603050405020304" pitchFamily="18" charset="0"/>
              </a:rPr>
              <a:t>Calibri</a:t>
            </a:r>
            <a:r>
              <a:rPr lang="tr-TR" sz="1200" b="0" baseline="0" dirty="0">
                <a:latin typeface="Garamond" panose="02020404030301010803" pitchFamily="18" charset="0"/>
                <a:cs typeface="Times New Roman" panose="02020603050405020304" pitchFamily="18" charset="0"/>
              </a:rPr>
              <a:t> 14 </a:t>
            </a:r>
            <a:r>
              <a:rPr lang="tr-TR" sz="1200" b="0" baseline="0" dirty="0" err="1">
                <a:latin typeface="Garamond" panose="02020404030301010803" pitchFamily="18" charset="0"/>
                <a:cs typeface="Times New Roman" panose="02020603050405020304" pitchFamily="18" charset="0"/>
              </a:rPr>
              <a:t>pt</a:t>
            </a:r>
            <a:r>
              <a:rPr lang="tr-TR" sz="1200" b="0" baseline="0" dirty="0">
                <a:latin typeface="Garamond" panose="02020404030301010803" pitchFamily="18" charset="0"/>
                <a:cs typeface="Times New Roman" panose="02020603050405020304" pitchFamily="18" charset="0"/>
              </a:rPr>
              <a:t> olarak yazılır.***</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b="0" baseline="0" dirty="0">
              <a:latin typeface="Garamond" panose="02020404030301010803"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dirty="0">
                <a:latin typeface="Garamond" panose="02020404030301010803" pitchFamily="18" charset="0"/>
                <a:cs typeface="Times New Roman" panose="02020603050405020304" pitchFamily="18" charset="0"/>
              </a:rPr>
              <a:t>**Yansı içeriğini ve açıklamasını kademeli maddeler halinde giriniz.</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b="0" dirty="0">
              <a:latin typeface="Garamond" panose="02020404030301010803" pitchFamily="18" charset="0"/>
              <a:cs typeface="Times New Roman" panose="02020603050405020304" pitchFamily="18" charset="0"/>
            </a:endParaRPr>
          </a:p>
          <a:p>
            <a:endParaRPr lang="tr-TR" b="1" baseline="0" dirty="0">
              <a:latin typeface="Garamond" panose="02020404030301010803" pitchFamily="18" charset="0"/>
              <a:cs typeface="Times New Roman" panose="02020603050405020304" pitchFamily="18" charset="0"/>
            </a:endParaRPr>
          </a:p>
          <a:p>
            <a:r>
              <a:rPr lang="tr-TR" b="1" baseline="0" dirty="0">
                <a:latin typeface="Garamond" panose="02020404030301010803" pitchFamily="18" charset="0"/>
                <a:cs typeface="Times New Roman" panose="02020603050405020304" pitchFamily="18" charset="0"/>
              </a:rPr>
              <a:t>Yansı Başlığı:  </a:t>
            </a:r>
            <a:r>
              <a:rPr lang="tr-TR" sz="1200" b="0" dirty="0" err="1">
                <a:latin typeface="Garamond" panose="02020404030301010803" pitchFamily="18" charset="0"/>
                <a:cs typeface="Times New Roman" panose="02020603050405020304" pitchFamily="18" charset="0"/>
              </a:rPr>
              <a:t>Garamond</a:t>
            </a:r>
            <a:r>
              <a:rPr lang="tr-TR" sz="1200" b="0" dirty="0">
                <a:latin typeface="Garamond" panose="02020404030301010803" pitchFamily="18" charset="0"/>
                <a:cs typeface="Times New Roman" panose="02020603050405020304" pitchFamily="18" charset="0"/>
              </a:rPr>
              <a:t>/Times New Roman/</a:t>
            </a:r>
            <a:r>
              <a:rPr lang="tr-TR" sz="1200" b="0" dirty="0" err="1">
                <a:latin typeface="Garamond" panose="02020404030301010803" pitchFamily="18" charset="0"/>
                <a:cs typeface="Times New Roman" panose="02020603050405020304" pitchFamily="18" charset="0"/>
              </a:rPr>
              <a:t>Calibri</a:t>
            </a:r>
            <a:r>
              <a:rPr lang="tr-TR" baseline="0" dirty="0">
                <a:latin typeface="Garamond" panose="02020404030301010803" pitchFamily="18" charset="0"/>
                <a:cs typeface="Times New Roman" panose="02020603050405020304" pitchFamily="18" charset="0"/>
              </a:rPr>
              <a:t>, asgari 36 font (BÜYÜK HARF)</a:t>
            </a:r>
          </a:p>
          <a:p>
            <a:pPr>
              <a:buClr>
                <a:srgbClr val="9D1D1D"/>
              </a:buClr>
              <a:buFont typeface="Wingdings" panose="05000000000000000000" pitchFamily="2" charset="2"/>
              <a:buNone/>
            </a:pPr>
            <a:r>
              <a:rPr lang="tr-TR" sz="3200" b="1" dirty="0">
                <a:latin typeface="Garamond" panose="02020404030301010803" pitchFamily="18" charset="0"/>
                <a:cs typeface="Times New Roman" panose="02020603050405020304" pitchFamily="18" charset="0"/>
              </a:rPr>
              <a:t>Sunum Maddesi: </a:t>
            </a:r>
            <a:r>
              <a:rPr lang="tr-TR" sz="3200" b="0" dirty="0" err="1">
                <a:latin typeface="Garamond" panose="02020404030301010803" pitchFamily="18" charset="0"/>
                <a:cs typeface="Times New Roman" panose="02020603050405020304" pitchFamily="18" charset="0"/>
              </a:rPr>
              <a:t>Garamond</a:t>
            </a:r>
            <a:r>
              <a:rPr lang="tr-TR" sz="3200" b="0" dirty="0">
                <a:latin typeface="Garamond" panose="02020404030301010803" pitchFamily="18" charset="0"/>
                <a:cs typeface="Times New Roman" panose="02020603050405020304" pitchFamily="18" charset="0"/>
              </a:rPr>
              <a:t>/Times New Roman/</a:t>
            </a:r>
            <a:r>
              <a:rPr lang="tr-TR" sz="3200" b="0" dirty="0" err="1">
                <a:latin typeface="Garamond" panose="02020404030301010803" pitchFamily="18" charset="0"/>
                <a:cs typeface="Times New Roman" panose="02020603050405020304" pitchFamily="18" charset="0"/>
              </a:rPr>
              <a:t>Calibri</a:t>
            </a:r>
            <a:r>
              <a:rPr lang="tr-TR" sz="3200" dirty="0">
                <a:latin typeface="Garamond" panose="02020404030301010803" pitchFamily="18" charset="0"/>
                <a:cs typeface="Times New Roman" panose="02020603050405020304" pitchFamily="18" charset="0"/>
              </a:rPr>
              <a:t>, asgari 28 </a:t>
            </a:r>
            <a:r>
              <a:rPr lang="tr-TR" sz="3200" dirty="0" err="1">
                <a:latin typeface="Garamond" panose="02020404030301010803" pitchFamily="18" charset="0"/>
                <a:cs typeface="Times New Roman" panose="02020603050405020304" pitchFamily="18" charset="0"/>
              </a:rPr>
              <a:t>pt</a:t>
            </a:r>
            <a:endParaRPr lang="tr-TR" sz="3200" dirty="0">
              <a:latin typeface="Garamond" panose="02020404030301010803" pitchFamily="18" charset="0"/>
              <a:cs typeface="Times New Roman" panose="02020603050405020304" pitchFamily="18" charset="0"/>
            </a:endParaRPr>
          </a:p>
          <a:p>
            <a:pPr>
              <a:buClr>
                <a:srgbClr val="9D1D1D"/>
              </a:buClr>
              <a:buFont typeface="Wingdings" panose="05000000000000000000" pitchFamily="2" charset="2"/>
              <a:buNone/>
            </a:pPr>
            <a:r>
              <a:rPr lang="tr-TR" sz="2800" b="1" dirty="0">
                <a:latin typeface="Garamond" panose="02020404030301010803" pitchFamily="18" charset="0"/>
                <a:cs typeface="Times New Roman" panose="02020603050405020304" pitchFamily="18" charset="0"/>
              </a:rPr>
              <a:t>Alt Madde: </a:t>
            </a:r>
            <a:r>
              <a:rPr lang="tr-TR" sz="2800" b="0" dirty="0" err="1">
                <a:latin typeface="Garamond" panose="02020404030301010803" pitchFamily="18" charset="0"/>
                <a:cs typeface="Times New Roman" panose="02020603050405020304" pitchFamily="18" charset="0"/>
              </a:rPr>
              <a:t>Garamond</a:t>
            </a:r>
            <a:r>
              <a:rPr lang="tr-TR" sz="2800" b="0" dirty="0">
                <a:latin typeface="Garamond" panose="02020404030301010803" pitchFamily="18" charset="0"/>
                <a:cs typeface="Times New Roman" panose="02020603050405020304" pitchFamily="18" charset="0"/>
              </a:rPr>
              <a:t>/Times New Roman/</a:t>
            </a:r>
            <a:r>
              <a:rPr lang="tr-TR" sz="2800" b="0" dirty="0" err="1">
                <a:latin typeface="Garamond" panose="02020404030301010803" pitchFamily="18" charset="0"/>
                <a:cs typeface="Times New Roman" panose="02020603050405020304" pitchFamily="18" charset="0"/>
              </a:rPr>
              <a:t>Calibri</a:t>
            </a:r>
            <a:r>
              <a:rPr lang="tr-TR" sz="2800" dirty="0">
                <a:latin typeface="Garamond" panose="02020404030301010803" pitchFamily="18" charset="0"/>
                <a:cs typeface="Times New Roman" panose="02020603050405020304" pitchFamily="18" charset="0"/>
              </a:rPr>
              <a:t>,</a:t>
            </a:r>
            <a:r>
              <a:rPr lang="tr-TR" sz="2800" baseline="0" dirty="0">
                <a:latin typeface="Garamond" panose="02020404030301010803" pitchFamily="18" charset="0"/>
                <a:cs typeface="Times New Roman" panose="02020603050405020304" pitchFamily="18" charset="0"/>
              </a:rPr>
              <a:t> asgari </a:t>
            </a:r>
            <a:r>
              <a:rPr lang="tr-TR" sz="2800" dirty="0">
                <a:latin typeface="Garamond" panose="02020404030301010803" pitchFamily="18" charset="0"/>
                <a:cs typeface="Times New Roman" panose="02020603050405020304" pitchFamily="18" charset="0"/>
              </a:rPr>
              <a:t>24 </a:t>
            </a:r>
            <a:r>
              <a:rPr lang="tr-TR" sz="2800" dirty="0" err="1">
                <a:latin typeface="Garamond" panose="02020404030301010803" pitchFamily="18" charset="0"/>
                <a:cs typeface="Times New Roman" panose="02020603050405020304" pitchFamily="18" charset="0"/>
              </a:rPr>
              <a:t>pt</a:t>
            </a:r>
            <a:endParaRPr lang="tr-TR" sz="2800" dirty="0">
              <a:latin typeface="Garamond" panose="02020404030301010803" pitchFamily="18" charset="0"/>
              <a:cs typeface="Times New Roman" panose="02020603050405020304" pitchFamily="18" charset="0"/>
            </a:endParaRPr>
          </a:p>
          <a:p>
            <a:pPr>
              <a:buClr>
                <a:srgbClr val="9D1D1D"/>
              </a:buClr>
              <a:buFont typeface="Wingdings" panose="05000000000000000000" pitchFamily="2" charset="2"/>
              <a:buNone/>
            </a:pPr>
            <a:r>
              <a:rPr lang="tr-TR" sz="2400" b="1" dirty="0">
                <a:latin typeface="Garamond" panose="02020404030301010803" pitchFamily="18" charset="0"/>
                <a:cs typeface="Times New Roman" panose="02020603050405020304" pitchFamily="18" charset="0"/>
              </a:rPr>
              <a:t>Madde Açıklaması: </a:t>
            </a:r>
            <a:r>
              <a:rPr lang="tr-TR" sz="2400" b="0" dirty="0" err="1">
                <a:latin typeface="Garamond" panose="02020404030301010803" pitchFamily="18" charset="0"/>
                <a:cs typeface="Times New Roman" panose="02020603050405020304" pitchFamily="18" charset="0"/>
              </a:rPr>
              <a:t>Garamond</a:t>
            </a:r>
            <a:r>
              <a:rPr lang="tr-TR" sz="2400" b="0" dirty="0">
                <a:latin typeface="Garamond" panose="02020404030301010803" pitchFamily="18" charset="0"/>
                <a:cs typeface="Times New Roman" panose="02020603050405020304" pitchFamily="18" charset="0"/>
              </a:rPr>
              <a:t>/Times New Roman/</a:t>
            </a:r>
            <a:r>
              <a:rPr lang="tr-TR" sz="2400" b="0" dirty="0" err="1">
                <a:latin typeface="Garamond" panose="02020404030301010803" pitchFamily="18" charset="0"/>
                <a:cs typeface="Times New Roman" panose="02020603050405020304" pitchFamily="18" charset="0"/>
              </a:rPr>
              <a:t>Calibri</a:t>
            </a:r>
            <a:r>
              <a:rPr lang="tr-TR" sz="2400" baseline="0" dirty="0">
                <a:latin typeface="Garamond" panose="02020404030301010803" pitchFamily="18" charset="0"/>
                <a:cs typeface="Times New Roman" panose="02020603050405020304" pitchFamily="18" charset="0"/>
              </a:rPr>
              <a:t>, asgari </a:t>
            </a:r>
            <a:r>
              <a:rPr lang="tr-TR" sz="2400" dirty="0">
                <a:latin typeface="Garamond" panose="02020404030301010803" pitchFamily="18" charset="0"/>
                <a:cs typeface="Times New Roman" panose="02020603050405020304" pitchFamily="18" charset="0"/>
              </a:rPr>
              <a:t>20 </a:t>
            </a:r>
            <a:r>
              <a:rPr lang="tr-TR" sz="2400" dirty="0" err="1">
                <a:latin typeface="Garamond" panose="02020404030301010803" pitchFamily="18" charset="0"/>
                <a:cs typeface="Times New Roman" panose="02020603050405020304" pitchFamily="18" charset="0"/>
              </a:rPr>
              <a:t>pt</a:t>
            </a:r>
            <a:endParaRPr lang="tr-TR" sz="2400" dirty="0">
              <a:latin typeface="Garamond" panose="02020404030301010803" pitchFamily="18" charset="0"/>
              <a:cs typeface="Times New Roman" panose="02020603050405020304" pitchFamily="18" charset="0"/>
            </a:endParaRPr>
          </a:p>
          <a:p>
            <a:endParaRPr lang="tr-TR" dirty="0">
              <a:latin typeface="Garamond" panose="02020404030301010803"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B3C15C-C27C-4FF5-B429-995D138FC104}"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4354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dirty="0">
                <a:latin typeface="Garamond" panose="02020404030301010803" pitchFamily="18" charset="0"/>
                <a:cs typeface="Times New Roman" panose="02020603050405020304" pitchFamily="18" charset="0"/>
              </a:rPr>
              <a:t>***Bu bölüme giren notlar,</a:t>
            </a:r>
            <a:r>
              <a:rPr lang="tr-TR" sz="1200" b="0" baseline="0" dirty="0">
                <a:latin typeface="Garamond" panose="02020404030301010803" pitchFamily="18" charset="0"/>
                <a:cs typeface="Times New Roman" panose="02020603050405020304" pitchFamily="18" charset="0"/>
              </a:rPr>
              <a:t> </a:t>
            </a:r>
            <a:r>
              <a:rPr lang="tr-TR" sz="1200" b="0" dirty="0" err="1">
                <a:latin typeface="Garamond" panose="02020404030301010803" pitchFamily="18" charset="0"/>
                <a:cs typeface="Times New Roman" panose="02020603050405020304" pitchFamily="18" charset="0"/>
              </a:rPr>
              <a:t>Garamond</a:t>
            </a:r>
            <a:r>
              <a:rPr lang="tr-TR" sz="1200" b="0" dirty="0">
                <a:latin typeface="Garamond" panose="02020404030301010803" pitchFamily="18" charset="0"/>
                <a:cs typeface="Times New Roman" panose="02020603050405020304" pitchFamily="18" charset="0"/>
              </a:rPr>
              <a:t>/Times New Roman/</a:t>
            </a:r>
            <a:r>
              <a:rPr lang="tr-TR" sz="1200" b="0" dirty="0" err="1">
                <a:latin typeface="Garamond" panose="02020404030301010803" pitchFamily="18" charset="0"/>
                <a:cs typeface="Times New Roman" panose="02020603050405020304" pitchFamily="18" charset="0"/>
              </a:rPr>
              <a:t>Calibri</a:t>
            </a:r>
            <a:r>
              <a:rPr lang="tr-TR" sz="1200" b="0" baseline="0" dirty="0">
                <a:latin typeface="Garamond" panose="02020404030301010803" pitchFamily="18" charset="0"/>
                <a:cs typeface="Times New Roman" panose="02020603050405020304" pitchFamily="18" charset="0"/>
              </a:rPr>
              <a:t> 14 </a:t>
            </a:r>
            <a:r>
              <a:rPr lang="tr-TR" sz="1200" b="0" baseline="0" dirty="0" err="1">
                <a:latin typeface="Garamond" panose="02020404030301010803" pitchFamily="18" charset="0"/>
                <a:cs typeface="Times New Roman" panose="02020603050405020304" pitchFamily="18" charset="0"/>
              </a:rPr>
              <a:t>pt</a:t>
            </a:r>
            <a:r>
              <a:rPr lang="tr-TR" sz="1200" b="0" baseline="0" dirty="0">
                <a:latin typeface="Garamond" panose="02020404030301010803" pitchFamily="18" charset="0"/>
                <a:cs typeface="Times New Roman" panose="02020603050405020304" pitchFamily="18" charset="0"/>
              </a:rPr>
              <a:t> olarak yazılır.***</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b="0" baseline="0" dirty="0">
              <a:latin typeface="Garamond" panose="02020404030301010803"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dirty="0">
                <a:latin typeface="Garamond" panose="02020404030301010803" pitchFamily="18" charset="0"/>
                <a:cs typeface="Times New Roman" panose="02020603050405020304" pitchFamily="18" charset="0"/>
              </a:rPr>
              <a:t>**Yansı içeriğini ve açıklamasını kademeli maddeler halinde giriniz.</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b="0" dirty="0">
              <a:latin typeface="Garamond" panose="02020404030301010803" pitchFamily="18" charset="0"/>
              <a:cs typeface="Times New Roman" panose="02020603050405020304" pitchFamily="18" charset="0"/>
            </a:endParaRPr>
          </a:p>
          <a:p>
            <a:endParaRPr lang="tr-TR" b="1" baseline="0" dirty="0">
              <a:latin typeface="Garamond" panose="02020404030301010803" pitchFamily="18" charset="0"/>
              <a:cs typeface="Times New Roman" panose="02020603050405020304" pitchFamily="18" charset="0"/>
            </a:endParaRPr>
          </a:p>
          <a:p>
            <a:r>
              <a:rPr lang="tr-TR" b="1" baseline="0" dirty="0">
                <a:latin typeface="Garamond" panose="02020404030301010803" pitchFamily="18" charset="0"/>
                <a:cs typeface="Times New Roman" panose="02020603050405020304" pitchFamily="18" charset="0"/>
              </a:rPr>
              <a:t>Yansı Başlığı:  </a:t>
            </a:r>
            <a:r>
              <a:rPr lang="tr-TR" sz="1200" b="0" dirty="0" err="1">
                <a:latin typeface="Garamond" panose="02020404030301010803" pitchFamily="18" charset="0"/>
                <a:cs typeface="Times New Roman" panose="02020603050405020304" pitchFamily="18" charset="0"/>
              </a:rPr>
              <a:t>Garamond</a:t>
            </a:r>
            <a:r>
              <a:rPr lang="tr-TR" sz="1200" b="0" dirty="0">
                <a:latin typeface="Garamond" panose="02020404030301010803" pitchFamily="18" charset="0"/>
                <a:cs typeface="Times New Roman" panose="02020603050405020304" pitchFamily="18" charset="0"/>
              </a:rPr>
              <a:t>/Times New Roman/</a:t>
            </a:r>
            <a:r>
              <a:rPr lang="tr-TR" sz="1200" b="0" dirty="0" err="1">
                <a:latin typeface="Garamond" panose="02020404030301010803" pitchFamily="18" charset="0"/>
                <a:cs typeface="Times New Roman" panose="02020603050405020304" pitchFamily="18" charset="0"/>
              </a:rPr>
              <a:t>Calibri</a:t>
            </a:r>
            <a:r>
              <a:rPr lang="tr-TR" baseline="0" dirty="0">
                <a:latin typeface="Garamond" panose="02020404030301010803" pitchFamily="18" charset="0"/>
                <a:cs typeface="Times New Roman" panose="02020603050405020304" pitchFamily="18" charset="0"/>
              </a:rPr>
              <a:t>, asgari 36 font (BÜYÜK HARF)</a:t>
            </a:r>
          </a:p>
          <a:p>
            <a:pPr>
              <a:buClr>
                <a:srgbClr val="9D1D1D"/>
              </a:buClr>
              <a:buFont typeface="Wingdings" panose="05000000000000000000" pitchFamily="2" charset="2"/>
              <a:buNone/>
            </a:pPr>
            <a:r>
              <a:rPr lang="tr-TR" sz="3200" b="1" dirty="0">
                <a:latin typeface="Garamond" panose="02020404030301010803" pitchFamily="18" charset="0"/>
                <a:cs typeface="Times New Roman" panose="02020603050405020304" pitchFamily="18" charset="0"/>
              </a:rPr>
              <a:t>Sunum Maddesi: </a:t>
            </a:r>
            <a:r>
              <a:rPr lang="tr-TR" sz="3200" b="0" dirty="0" err="1">
                <a:latin typeface="Garamond" panose="02020404030301010803" pitchFamily="18" charset="0"/>
                <a:cs typeface="Times New Roman" panose="02020603050405020304" pitchFamily="18" charset="0"/>
              </a:rPr>
              <a:t>Garamond</a:t>
            </a:r>
            <a:r>
              <a:rPr lang="tr-TR" sz="3200" b="0" dirty="0">
                <a:latin typeface="Garamond" panose="02020404030301010803" pitchFamily="18" charset="0"/>
                <a:cs typeface="Times New Roman" panose="02020603050405020304" pitchFamily="18" charset="0"/>
              </a:rPr>
              <a:t>/Times New Roman/</a:t>
            </a:r>
            <a:r>
              <a:rPr lang="tr-TR" sz="3200" b="0" dirty="0" err="1">
                <a:latin typeface="Garamond" panose="02020404030301010803" pitchFamily="18" charset="0"/>
                <a:cs typeface="Times New Roman" panose="02020603050405020304" pitchFamily="18" charset="0"/>
              </a:rPr>
              <a:t>Calibri</a:t>
            </a:r>
            <a:r>
              <a:rPr lang="tr-TR" sz="3200" dirty="0">
                <a:latin typeface="Garamond" panose="02020404030301010803" pitchFamily="18" charset="0"/>
                <a:cs typeface="Times New Roman" panose="02020603050405020304" pitchFamily="18" charset="0"/>
              </a:rPr>
              <a:t>, asgari 28 </a:t>
            </a:r>
            <a:r>
              <a:rPr lang="tr-TR" sz="3200" dirty="0" err="1">
                <a:latin typeface="Garamond" panose="02020404030301010803" pitchFamily="18" charset="0"/>
                <a:cs typeface="Times New Roman" panose="02020603050405020304" pitchFamily="18" charset="0"/>
              </a:rPr>
              <a:t>pt</a:t>
            </a:r>
            <a:endParaRPr lang="tr-TR" sz="3200" dirty="0">
              <a:latin typeface="Garamond" panose="02020404030301010803" pitchFamily="18" charset="0"/>
              <a:cs typeface="Times New Roman" panose="02020603050405020304" pitchFamily="18" charset="0"/>
            </a:endParaRPr>
          </a:p>
          <a:p>
            <a:pPr>
              <a:buClr>
                <a:srgbClr val="9D1D1D"/>
              </a:buClr>
              <a:buFont typeface="Wingdings" panose="05000000000000000000" pitchFamily="2" charset="2"/>
              <a:buNone/>
            </a:pPr>
            <a:r>
              <a:rPr lang="tr-TR" sz="2800" b="1" dirty="0">
                <a:latin typeface="Garamond" panose="02020404030301010803" pitchFamily="18" charset="0"/>
                <a:cs typeface="Times New Roman" panose="02020603050405020304" pitchFamily="18" charset="0"/>
              </a:rPr>
              <a:t>Alt Madde: </a:t>
            </a:r>
            <a:r>
              <a:rPr lang="tr-TR" sz="2800" b="0" dirty="0" err="1">
                <a:latin typeface="Garamond" panose="02020404030301010803" pitchFamily="18" charset="0"/>
                <a:cs typeface="Times New Roman" panose="02020603050405020304" pitchFamily="18" charset="0"/>
              </a:rPr>
              <a:t>Garamond</a:t>
            </a:r>
            <a:r>
              <a:rPr lang="tr-TR" sz="2800" b="0" dirty="0">
                <a:latin typeface="Garamond" panose="02020404030301010803" pitchFamily="18" charset="0"/>
                <a:cs typeface="Times New Roman" panose="02020603050405020304" pitchFamily="18" charset="0"/>
              </a:rPr>
              <a:t>/Times New Roman/</a:t>
            </a:r>
            <a:r>
              <a:rPr lang="tr-TR" sz="2800" b="0" dirty="0" err="1">
                <a:latin typeface="Garamond" panose="02020404030301010803" pitchFamily="18" charset="0"/>
                <a:cs typeface="Times New Roman" panose="02020603050405020304" pitchFamily="18" charset="0"/>
              </a:rPr>
              <a:t>Calibri</a:t>
            </a:r>
            <a:r>
              <a:rPr lang="tr-TR" sz="2800" dirty="0">
                <a:latin typeface="Garamond" panose="02020404030301010803" pitchFamily="18" charset="0"/>
                <a:cs typeface="Times New Roman" panose="02020603050405020304" pitchFamily="18" charset="0"/>
              </a:rPr>
              <a:t>,</a:t>
            </a:r>
            <a:r>
              <a:rPr lang="tr-TR" sz="2800" baseline="0" dirty="0">
                <a:latin typeface="Garamond" panose="02020404030301010803" pitchFamily="18" charset="0"/>
                <a:cs typeface="Times New Roman" panose="02020603050405020304" pitchFamily="18" charset="0"/>
              </a:rPr>
              <a:t> asgari </a:t>
            </a:r>
            <a:r>
              <a:rPr lang="tr-TR" sz="2800" dirty="0">
                <a:latin typeface="Garamond" panose="02020404030301010803" pitchFamily="18" charset="0"/>
                <a:cs typeface="Times New Roman" panose="02020603050405020304" pitchFamily="18" charset="0"/>
              </a:rPr>
              <a:t>24 </a:t>
            </a:r>
            <a:r>
              <a:rPr lang="tr-TR" sz="2800" dirty="0" err="1">
                <a:latin typeface="Garamond" panose="02020404030301010803" pitchFamily="18" charset="0"/>
                <a:cs typeface="Times New Roman" panose="02020603050405020304" pitchFamily="18" charset="0"/>
              </a:rPr>
              <a:t>pt</a:t>
            </a:r>
            <a:endParaRPr lang="tr-TR" sz="2800" dirty="0">
              <a:latin typeface="Garamond" panose="02020404030301010803" pitchFamily="18" charset="0"/>
              <a:cs typeface="Times New Roman" panose="02020603050405020304" pitchFamily="18" charset="0"/>
            </a:endParaRPr>
          </a:p>
          <a:p>
            <a:pPr>
              <a:buClr>
                <a:srgbClr val="9D1D1D"/>
              </a:buClr>
              <a:buFont typeface="Wingdings" panose="05000000000000000000" pitchFamily="2" charset="2"/>
              <a:buNone/>
            </a:pPr>
            <a:r>
              <a:rPr lang="tr-TR" sz="2400" b="1" dirty="0">
                <a:latin typeface="Garamond" panose="02020404030301010803" pitchFamily="18" charset="0"/>
                <a:cs typeface="Times New Roman" panose="02020603050405020304" pitchFamily="18" charset="0"/>
              </a:rPr>
              <a:t>Madde Açıklaması: </a:t>
            </a:r>
            <a:r>
              <a:rPr lang="tr-TR" sz="2400" b="0" dirty="0" err="1">
                <a:latin typeface="Garamond" panose="02020404030301010803" pitchFamily="18" charset="0"/>
                <a:cs typeface="Times New Roman" panose="02020603050405020304" pitchFamily="18" charset="0"/>
              </a:rPr>
              <a:t>Garamond</a:t>
            </a:r>
            <a:r>
              <a:rPr lang="tr-TR" sz="2400" b="0" dirty="0">
                <a:latin typeface="Garamond" panose="02020404030301010803" pitchFamily="18" charset="0"/>
                <a:cs typeface="Times New Roman" panose="02020603050405020304" pitchFamily="18" charset="0"/>
              </a:rPr>
              <a:t>/Times New Roman/</a:t>
            </a:r>
            <a:r>
              <a:rPr lang="tr-TR" sz="2400" b="0" dirty="0" err="1">
                <a:latin typeface="Garamond" panose="02020404030301010803" pitchFamily="18" charset="0"/>
                <a:cs typeface="Times New Roman" panose="02020603050405020304" pitchFamily="18" charset="0"/>
              </a:rPr>
              <a:t>Calibri</a:t>
            </a:r>
            <a:r>
              <a:rPr lang="tr-TR" sz="2400" baseline="0" dirty="0">
                <a:latin typeface="Garamond" panose="02020404030301010803" pitchFamily="18" charset="0"/>
                <a:cs typeface="Times New Roman" panose="02020603050405020304" pitchFamily="18" charset="0"/>
              </a:rPr>
              <a:t>, asgari </a:t>
            </a:r>
            <a:r>
              <a:rPr lang="tr-TR" sz="2400" dirty="0">
                <a:latin typeface="Garamond" panose="02020404030301010803" pitchFamily="18" charset="0"/>
                <a:cs typeface="Times New Roman" panose="02020603050405020304" pitchFamily="18" charset="0"/>
              </a:rPr>
              <a:t>20 </a:t>
            </a:r>
            <a:r>
              <a:rPr lang="tr-TR" sz="2400" dirty="0" err="1">
                <a:latin typeface="Garamond" panose="02020404030301010803" pitchFamily="18" charset="0"/>
                <a:cs typeface="Times New Roman" panose="02020603050405020304" pitchFamily="18" charset="0"/>
              </a:rPr>
              <a:t>pt</a:t>
            </a:r>
            <a:endParaRPr lang="tr-TR" sz="2400" dirty="0">
              <a:latin typeface="Garamond" panose="02020404030301010803" pitchFamily="18" charset="0"/>
              <a:cs typeface="Times New Roman" panose="02020603050405020304" pitchFamily="18" charset="0"/>
            </a:endParaRPr>
          </a:p>
          <a:p>
            <a:endParaRPr lang="tr-TR" dirty="0">
              <a:latin typeface="Garamond" panose="02020404030301010803"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B3C15C-C27C-4FF5-B429-995D138FC104}"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4046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dirty="0">
                <a:latin typeface="Garamond" panose="02020404030301010803" pitchFamily="18" charset="0"/>
                <a:cs typeface="Times New Roman" panose="02020603050405020304" pitchFamily="18" charset="0"/>
              </a:rPr>
              <a:t>***Bu bölüme giren notlar,</a:t>
            </a:r>
            <a:r>
              <a:rPr lang="tr-TR" sz="1200" b="0" baseline="0" dirty="0">
                <a:latin typeface="Garamond" panose="02020404030301010803" pitchFamily="18" charset="0"/>
                <a:cs typeface="Times New Roman" panose="02020603050405020304" pitchFamily="18" charset="0"/>
              </a:rPr>
              <a:t> </a:t>
            </a:r>
            <a:r>
              <a:rPr lang="tr-TR" sz="1200" b="0" dirty="0" err="1">
                <a:latin typeface="Garamond" panose="02020404030301010803" pitchFamily="18" charset="0"/>
                <a:cs typeface="Times New Roman" panose="02020603050405020304" pitchFamily="18" charset="0"/>
              </a:rPr>
              <a:t>Garamond</a:t>
            </a:r>
            <a:r>
              <a:rPr lang="tr-TR" sz="1200" b="0" dirty="0">
                <a:latin typeface="Garamond" panose="02020404030301010803" pitchFamily="18" charset="0"/>
                <a:cs typeface="Times New Roman" panose="02020603050405020304" pitchFamily="18" charset="0"/>
              </a:rPr>
              <a:t>/Times New Roman/</a:t>
            </a:r>
            <a:r>
              <a:rPr lang="tr-TR" sz="1200" b="0" dirty="0" err="1">
                <a:latin typeface="Garamond" panose="02020404030301010803" pitchFamily="18" charset="0"/>
                <a:cs typeface="Times New Roman" panose="02020603050405020304" pitchFamily="18" charset="0"/>
              </a:rPr>
              <a:t>Calibri</a:t>
            </a:r>
            <a:r>
              <a:rPr lang="tr-TR" sz="1200" b="0" baseline="0" dirty="0">
                <a:latin typeface="Garamond" panose="02020404030301010803" pitchFamily="18" charset="0"/>
                <a:cs typeface="Times New Roman" panose="02020603050405020304" pitchFamily="18" charset="0"/>
              </a:rPr>
              <a:t> 12 </a:t>
            </a:r>
            <a:r>
              <a:rPr lang="tr-TR" sz="1200" b="0" baseline="0" dirty="0" err="1">
                <a:latin typeface="Garamond" panose="02020404030301010803" pitchFamily="18" charset="0"/>
                <a:cs typeface="Times New Roman" panose="02020603050405020304" pitchFamily="18" charset="0"/>
              </a:rPr>
              <a:t>pt</a:t>
            </a:r>
            <a:r>
              <a:rPr lang="tr-TR" sz="1200" b="0" baseline="0" dirty="0">
                <a:latin typeface="Garamond" panose="02020404030301010803" pitchFamily="18" charset="0"/>
                <a:cs typeface="Times New Roman" panose="02020603050405020304" pitchFamily="18" charset="0"/>
              </a:rPr>
              <a:t> olarak yazılır.***</a:t>
            </a:r>
            <a:endParaRPr lang="tr-TR" sz="1200" b="0" dirty="0">
              <a:latin typeface="Garamond" panose="02020404030301010803"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B3C15C-C27C-4FF5-B429-995D138FC104}"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9821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a:xfrm>
            <a:off x="88650" y="1085850"/>
            <a:ext cx="8953750" cy="5270501"/>
          </a:xfrm>
        </p:spPr>
        <p:txBody>
          <a:bodyPr>
            <a:normAutofit/>
          </a:bodyPr>
          <a:lstStyle>
            <a:lvl1pPr marL="228600" indent="-228600">
              <a:buClr>
                <a:srgbClr val="343740"/>
              </a:buClr>
              <a:buFont typeface="Times New Roman" panose="02020603050405020304" pitchFamily="18" charset="0"/>
              <a:buChar char="›"/>
              <a:defRPr sz="2000">
                <a:solidFill>
                  <a:srgbClr val="343740"/>
                </a:solidFill>
                <a:latin typeface="Times New Roman" panose="02020603050405020304" pitchFamily="18" charset="0"/>
                <a:cs typeface="Times New Roman" panose="02020603050405020304" pitchFamily="18" charset="0"/>
              </a:defRPr>
            </a:lvl1pPr>
          </a:lstStyle>
          <a:p>
            <a:pPr lvl="0"/>
            <a:r>
              <a:rPr lang="tr-TR" dirty="0"/>
              <a:t>Asıl metin stillerini düzenle
İkinci düzey
Üçüncü düzey
Dördüncü düzey
Beşinci düzey</a:t>
            </a:r>
            <a:endParaRPr lang="en-US" dirty="0"/>
          </a:p>
        </p:txBody>
      </p:sp>
      <p:sp>
        <p:nvSpPr>
          <p:cNvPr id="2" name="Title 1"/>
          <p:cNvSpPr>
            <a:spLocks noGrp="1"/>
          </p:cNvSpPr>
          <p:nvPr>
            <p:ph type="title"/>
          </p:nvPr>
        </p:nvSpPr>
        <p:spPr>
          <a:xfrm>
            <a:off x="726734" y="39201"/>
            <a:ext cx="7068300" cy="1046649"/>
          </a:xfrm>
        </p:spPr>
        <p:txBody>
          <a:bodyPr anchor="ctr">
            <a:normAutofit/>
          </a:bodyPr>
          <a:lstStyle>
            <a:lvl1pPr>
              <a:defRPr sz="3000">
                <a:solidFill>
                  <a:srgbClr val="343740"/>
                </a:solidFill>
                <a:latin typeface="Times New Roman" panose="02020603050405020304" pitchFamily="18" charset="0"/>
                <a:cs typeface="Times New Roman" panose="02020603050405020304" pitchFamily="18" charset="0"/>
              </a:defRPr>
            </a:lvl1pPr>
          </a:lstStyle>
          <a:p>
            <a:r>
              <a:rPr lang="tr-TR" dirty="0"/>
              <a:t>Asıl başlık stilini düzenlemek için tıklayın</a:t>
            </a:r>
            <a:endParaRPr lang="en-US" dirty="0"/>
          </a:p>
        </p:txBody>
      </p:sp>
      <p:sp>
        <p:nvSpPr>
          <p:cNvPr id="4" name="Date Placeholder 3"/>
          <p:cNvSpPr>
            <a:spLocks noGrp="1"/>
          </p:cNvSpPr>
          <p:nvPr>
            <p:ph type="dt" sz="half" idx="10"/>
          </p:nvPr>
        </p:nvSpPr>
        <p:spPr/>
        <p:txBody>
          <a:bodyPr/>
          <a:lstStyle/>
          <a:p>
            <a:fld id="{34EEC5FB-CF47-E54D-9384-878DCC28A1B7}" type="datetime1">
              <a:rPr lang="tr-TR" smtClean="0"/>
              <a:t>07.09.2020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3BAE99C-4011-404F-8110-AE9342FFF953}" type="slidenum">
              <a:rPr lang="tr-TR" smtClean="0"/>
              <a:t>‹#›</a:t>
            </a:fld>
            <a:endParaRPr lang="tr-TR"/>
          </a:p>
        </p:txBody>
      </p:sp>
      <p:pic>
        <p:nvPicPr>
          <p:cNvPr id="7" name="Resim 6"/>
          <p:cNvPicPr>
            <a:picLocks noChangeAspect="1"/>
          </p:cNvPicPr>
          <p:nvPr userDrawn="1"/>
        </p:nvPicPr>
        <p:blipFill rotWithShape="1">
          <a:blip r:embed="rId2">
            <a:extLst>
              <a:ext uri="{28A0092B-C50C-407E-A947-70E740481C1C}">
                <a14:useLocalDpi xmlns:a14="http://schemas.microsoft.com/office/drawing/2010/main" val="0"/>
              </a:ext>
            </a:extLst>
          </a:blip>
          <a:srcRect l="37708" t="8974" r="37917" b="47706"/>
          <a:stretch/>
        </p:blipFill>
        <p:spPr>
          <a:xfrm>
            <a:off x="8041117" y="27234"/>
            <a:ext cx="1058616" cy="1058616"/>
          </a:xfrm>
          <a:prstGeom prst="rect">
            <a:avLst/>
          </a:prstGeom>
        </p:spPr>
      </p:pic>
      <p:pic>
        <p:nvPicPr>
          <p:cNvPr id="8" name="Picture 2" descr="güvenle büyü türkiye ile ilgili görsel sonucu"/>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20375" t="9755" r="19486" b="18291"/>
          <a:stretch/>
        </p:blipFill>
        <p:spPr bwMode="auto">
          <a:xfrm>
            <a:off x="88650" y="27234"/>
            <a:ext cx="548934" cy="929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9693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a:t>Asıl başlık stili için tıklatın</a:t>
            </a:r>
          </a:p>
        </p:txBody>
      </p:sp>
      <p:sp>
        <p:nvSpPr>
          <p:cNvPr id="3" name="İçerik Yer Tutucus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5776FF-AC16-4B72-9C8A-C6C7B834E379}" type="slidenum">
              <a:rPr kumimoji="0" lang="tr-TR"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2196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a:t>Asıl başlık stili için tıklatın</a:t>
            </a:r>
          </a:p>
        </p:txBody>
      </p:sp>
      <p:sp>
        <p:nvSpPr>
          <p:cNvPr id="3" name="Resim Yer Tutucusu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5776FF-AC16-4B72-9C8A-C6C7B834E379}" type="slidenum">
              <a:rPr kumimoji="0" lang="tr-TR"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6845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5776FF-AC16-4B72-9C8A-C6C7B834E379}" type="slidenum">
              <a:rPr kumimoji="0" lang="tr-TR"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9023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28650" y="365125"/>
            <a:ext cx="5800725"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5776FF-AC16-4B72-9C8A-C6C7B834E379}" type="slidenum">
              <a:rPr kumimoji="0" lang="tr-TR"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35808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pic>
        <p:nvPicPr>
          <p:cNvPr id="5" name="Resim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a:spLocks noGrp="1"/>
          </p:cNvSpPr>
          <p:nvPr>
            <p:ph type="ctrTitle"/>
          </p:nvPr>
        </p:nvSpPr>
        <p:spPr>
          <a:xfrm>
            <a:off x="618423" y="3570974"/>
            <a:ext cx="7772400" cy="828032"/>
          </a:xfrm>
        </p:spPr>
        <p:txBody>
          <a:bodyPr anchor="b">
            <a:noAutofit/>
          </a:bodyPr>
          <a:lstStyle>
            <a:lvl1pPr algn="ctr">
              <a:defRPr sz="5400">
                <a:latin typeface="Garamond" panose="02020404030301010803" pitchFamily="18" charset="0"/>
                <a:cs typeface="Times New Roman" panose="02020603050405020304" pitchFamily="18" charset="0"/>
              </a:defRPr>
            </a:lvl1pPr>
          </a:lstStyle>
          <a:p>
            <a:r>
              <a:rPr lang="tr-TR" dirty="0"/>
              <a:t>Asıl başlık stili için tıklatın</a:t>
            </a:r>
            <a:endParaRPr lang="en-US" dirty="0"/>
          </a:p>
        </p:txBody>
      </p:sp>
      <p:sp>
        <p:nvSpPr>
          <p:cNvPr id="9" name="Subtitle 2"/>
          <p:cNvSpPr>
            <a:spLocks noGrp="1"/>
          </p:cNvSpPr>
          <p:nvPr>
            <p:ph type="subTitle" idx="1"/>
          </p:nvPr>
        </p:nvSpPr>
        <p:spPr>
          <a:xfrm>
            <a:off x="1075623" y="4816556"/>
            <a:ext cx="6858000" cy="647743"/>
          </a:xfrm>
        </p:spPr>
        <p:txBody>
          <a:bodyPr/>
          <a:lstStyle>
            <a:lvl1pPr marL="0" indent="0" algn="ctr">
              <a:buNone/>
              <a:defRPr sz="2400">
                <a:latin typeface="Garamond" panose="02020404030301010803"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a:t>Asıl alt başlık stilini düzenlemek için tıklayın</a:t>
            </a:r>
            <a:endParaRPr lang="en-US" dirty="0"/>
          </a:p>
        </p:txBody>
      </p:sp>
      <p:sp>
        <p:nvSpPr>
          <p:cNvPr id="2" name="Metin kutusu 1">
            <a:extLst>
              <a:ext uri="{FF2B5EF4-FFF2-40B4-BE49-F238E27FC236}">
                <a16:creationId xmlns="" xmlns:a16="http://schemas.microsoft.com/office/drawing/2014/main" id="{1D5D8BF3-E50C-4D9C-99FE-30FDF60772F0}"/>
              </a:ext>
            </a:extLst>
          </p:cNvPr>
          <p:cNvSpPr txBox="1"/>
          <p:nvPr userDrawn="1"/>
        </p:nvSpPr>
        <p:spPr>
          <a:xfrm>
            <a:off x="1523809" y="6281003"/>
            <a:ext cx="1160252"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9D1D1D"/>
                </a:solidFill>
                <a:effectLst/>
                <a:uLnTx/>
                <a:uFillTx/>
                <a:latin typeface="Times New Roman" panose="02020603050405020304" pitchFamily="18" charset="0"/>
                <a:ea typeface="+mn-ea"/>
                <a:cs typeface="+mn-cs"/>
              </a:rPr>
              <a:t>İSGGMD</a:t>
            </a:r>
          </a:p>
        </p:txBody>
      </p:sp>
      <p:sp>
        <p:nvSpPr>
          <p:cNvPr id="3" name="Metin kutusu 2">
            <a:extLst>
              <a:ext uri="{FF2B5EF4-FFF2-40B4-BE49-F238E27FC236}">
                <a16:creationId xmlns="" xmlns:a16="http://schemas.microsoft.com/office/drawing/2014/main" id="{A5ED4319-D880-4075-8A73-CCA207B654F0}"/>
              </a:ext>
            </a:extLst>
          </p:cNvPr>
          <p:cNvSpPr txBox="1"/>
          <p:nvPr userDrawn="1"/>
        </p:nvSpPr>
        <p:spPr>
          <a:xfrm>
            <a:off x="6830569" y="6363298"/>
            <a:ext cx="1746504" cy="2308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900" b="1" i="0" u="none" strike="noStrike" kern="1200" cap="none" spc="0" normalizeH="0" baseline="0" noProof="0" dirty="0">
                <a:ln>
                  <a:noFill/>
                </a:ln>
                <a:solidFill>
                  <a:srgbClr val="9D1D1D"/>
                </a:solidFill>
                <a:effectLst/>
                <a:uLnTx/>
                <a:uFillTx/>
                <a:latin typeface="Times New Roman" panose="02020603050405020304" pitchFamily="18" charset="0"/>
                <a:ea typeface="+mn-ea"/>
                <a:cs typeface="Times New Roman" panose="02020603050405020304" pitchFamily="18" charset="0"/>
              </a:rPr>
              <a:t>www.ailevecalisma.gov.tr/isggm</a:t>
            </a:r>
          </a:p>
        </p:txBody>
      </p:sp>
    </p:spTree>
    <p:extLst>
      <p:ext uri="{BB962C8B-B14F-4D97-AF65-F5344CB8AC3E}">
        <p14:creationId xmlns:p14="http://schemas.microsoft.com/office/powerpoint/2010/main" val="40488586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pic>
        <p:nvPicPr>
          <p:cNvPr id="2" name="Resim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layt Numarası Yer Tutucusu 5"/>
          <p:cNvSpPr>
            <a:spLocks noGrp="1"/>
          </p:cNvSpPr>
          <p:nvPr>
            <p:ph type="sldNum" sz="quarter" idx="12"/>
          </p:nvPr>
        </p:nvSpPr>
        <p:spPr>
          <a:xfrm>
            <a:off x="6457950" y="6354062"/>
            <a:ext cx="2057400" cy="365125"/>
          </a:xfrm>
        </p:spPr>
        <p:txBody>
          <a:bodyPr/>
          <a:lstStyle>
            <a:lvl1pPr>
              <a:defRPr sz="1400" b="1">
                <a:solidFill>
                  <a:schemeClr val="bg1"/>
                </a:solidFill>
                <a:latin typeface="Garamond" panose="02020404030301010803" pitchFamily="18" charset="0"/>
                <a:cs typeface="Times New Roman" panose="02020603050405020304"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85776FF-AC16-4B72-9C8A-C6C7B834E379}" type="slidenum">
              <a:rPr kumimoji="0" lang="tr-TR" sz="1400" b="1" i="0" u="none" strike="noStrike" kern="1200" cap="none" spc="0" normalizeH="0" baseline="0" noProof="0" smtClean="0">
                <a:ln>
                  <a:noFill/>
                </a:ln>
                <a:solidFill>
                  <a:prstClr val="white"/>
                </a:solidFill>
                <a:effectLst/>
                <a:uLnTx/>
                <a:uFillTx/>
                <a:latin typeface="Garamond" panose="02020404030301010803"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tr-TR" sz="1400" b="1" i="0" u="none" strike="noStrike" kern="1200" cap="none" spc="0" normalizeH="0" baseline="0" noProof="0" dirty="0">
                <a:ln>
                  <a:noFill/>
                </a:ln>
                <a:solidFill>
                  <a:prstClr val="white"/>
                </a:solidFill>
                <a:effectLst/>
                <a:uLnTx/>
                <a:uFillTx/>
                <a:latin typeface="Garamond" panose="02020404030301010803" pitchFamily="18" charset="0"/>
                <a:ea typeface="+mn-ea"/>
                <a:cs typeface="Times New Roman" panose="02020603050405020304" pitchFamily="18" charset="0"/>
              </a:rPr>
              <a:t>/17</a:t>
            </a:r>
          </a:p>
        </p:txBody>
      </p:sp>
      <p:sp>
        <p:nvSpPr>
          <p:cNvPr id="10" name="İçerik Yer Tutucusu 2"/>
          <p:cNvSpPr>
            <a:spLocks noGrp="1"/>
          </p:cNvSpPr>
          <p:nvPr>
            <p:ph idx="1" hasCustomPrompt="1"/>
          </p:nvPr>
        </p:nvSpPr>
        <p:spPr>
          <a:xfrm>
            <a:off x="463550" y="1681932"/>
            <a:ext cx="7886700" cy="4351338"/>
          </a:xfrm>
        </p:spPr>
        <p:txBody>
          <a:bodyPr>
            <a:noAutofit/>
          </a:bodyPr>
          <a:lstStyle>
            <a:lvl1pPr>
              <a:defRPr/>
            </a:lvl1pPr>
          </a:lstStyle>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p:txBody>
      </p:sp>
      <p:sp>
        <p:nvSpPr>
          <p:cNvPr id="3" name="Dikdörtgen 2">
            <a:extLst>
              <a:ext uri="{FF2B5EF4-FFF2-40B4-BE49-F238E27FC236}">
                <a16:creationId xmlns="" xmlns:a16="http://schemas.microsoft.com/office/drawing/2014/main" id="{E67B360A-704D-423C-A3FE-742740D9DA19}"/>
              </a:ext>
            </a:extLst>
          </p:cNvPr>
          <p:cNvSpPr/>
          <p:nvPr userDrawn="1"/>
        </p:nvSpPr>
        <p:spPr>
          <a:xfrm>
            <a:off x="0" y="336550"/>
            <a:ext cx="9144000" cy="93975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Resim 10">
            <a:extLst>
              <a:ext uri="{FF2B5EF4-FFF2-40B4-BE49-F238E27FC236}">
                <a16:creationId xmlns="" xmlns:a16="http://schemas.microsoft.com/office/drawing/2014/main" id="{E7F29CFE-751B-4313-96E5-C321D9B351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41141" y="378925"/>
            <a:ext cx="1508938" cy="855002"/>
          </a:xfrm>
          <a:prstGeom prst="rect">
            <a:avLst/>
          </a:prstGeom>
        </p:spPr>
      </p:pic>
      <p:sp>
        <p:nvSpPr>
          <p:cNvPr id="8" name="Title 1"/>
          <p:cNvSpPr>
            <a:spLocks noGrp="1"/>
          </p:cNvSpPr>
          <p:nvPr>
            <p:ph type="title" hasCustomPrompt="1"/>
          </p:nvPr>
        </p:nvSpPr>
        <p:spPr>
          <a:xfrm>
            <a:off x="322333" y="238051"/>
            <a:ext cx="6896475" cy="1238302"/>
          </a:xfrm>
        </p:spPr>
        <p:txBody>
          <a:bodyPr>
            <a:normAutofit/>
          </a:bodyPr>
          <a:lstStyle>
            <a:lvl1pPr>
              <a:defRPr sz="3200" b="1" baseline="0">
                <a:solidFill>
                  <a:schemeClr val="bg1"/>
                </a:solidFill>
                <a:latin typeface="Garamond" panose="02020404030301010803" pitchFamily="18" charset="0"/>
                <a:cs typeface="Times New Roman" panose="02020603050405020304" pitchFamily="18" charset="0"/>
              </a:defRPr>
            </a:lvl1pPr>
          </a:lstStyle>
          <a:p>
            <a:r>
              <a:rPr lang="tr-TR" dirty="0"/>
              <a:t>YANSI BAŞLIĞI</a:t>
            </a:r>
            <a:endParaRPr lang="en-US" dirty="0"/>
          </a:p>
        </p:txBody>
      </p:sp>
      <p:sp>
        <p:nvSpPr>
          <p:cNvPr id="14" name="Dikdörtgen 13">
            <a:extLst>
              <a:ext uri="{FF2B5EF4-FFF2-40B4-BE49-F238E27FC236}">
                <a16:creationId xmlns="" xmlns:a16="http://schemas.microsoft.com/office/drawing/2014/main" id="{62EDE380-D965-4FDF-97BD-0163F5785A7F}"/>
              </a:ext>
            </a:extLst>
          </p:cNvPr>
          <p:cNvSpPr/>
          <p:nvPr userDrawn="1"/>
        </p:nvSpPr>
        <p:spPr>
          <a:xfrm>
            <a:off x="322333" y="6398124"/>
            <a:ext cx="2269276" cy="276999"/>
          </a:xfrm>
          <a:prstGeom prst="rect">
            <a:avLst/>
          </a:prstGeom>
          <a:solidFill>
            <a:schemeClr val="bg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a:ln>
                  <a:noFill/>
                </a:ln>
                <a:solidFill>
                  <a:srgbClr val="9D1D1D"/>
                </a:solidFill>
                <a:effectLst/>
                <a:uLnTx/>
                <a:uFillTx/>
                <a:latin typeface="Times New Roman" panose="02020603050405020304" pitchFamily="18" charset="0"/>
                <a:ea typeface="+mn-ea"/>
                <a:cs typeface="Times New Roman" panose="02020603050405020304" pitchFamily="18" charset="0"/>
              </a:rPr>
              <a:t>www.ailevecalisma.gov.tr/isggm</a:t>
            </a:r>
          </a:p>
        </p:txBody>
      </p:sp>
    </p:spTree>
    <p:extLst>
      <p:ext uri="{BB962C8B-B14F-4D97-AF65-F5344CB8AC3E}">
        <p14:creationId xmlns:p14="http://schemas.microsoft.com/office/powerpoint/2010/main" val="15110625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9"/>
            <a:ext cx="7886700" cy="2852737"/>
          </a:xfrm>
        </p:spPr>
        <p:txBody>
          <a:bodyPr anchor="b"/>
          <a:lstStyle>
            <a:lvl1pPr>
              <a:defRPr sz="4500"/>
            </a:lvl1pPr>
          </a:lstStyle>
          <a:p>
            <a:r>
              <a:rPr lang="tr-TR"/>
              <a:t>Asıl başlık stili için tıklatın</a:t>
            </a:r>
          </a:p>
        </p:txBody>
      </p:sp>
      <p:sp>
        <p:nvSpPr>
          <p:cNvPr id="3" name="Metin Yer Tutucusu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5776FF-AC16-4B72-9C8A-C6C7B834E379}" type="slidenum">
              <a:rPr kumimoji="0" lang="tr-TR"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Resim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solidFill>
            <a:schemeClr val="bg1"/>
          </a:solidFill>
        </p:spPr>
      </p:pic>
      <p:pic>
        <p:nvPicPr>
          <p:cNvPr id="10" name="Resim 9">
            <a:extLst>
              <a:ext uri="{FF2B5EF4-FFF2-40B4-BE49-F238E27FC236}">
                <a16:creationId xmlns="" xmlns:a16="http://schemas.microsoft.com/office/drawing/2014/main" id="{0600AD7D-1AA4-4554-94A5-CC3BF13F41F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86650" y="4200902"/>
            <a:ext cx="1572510" cy="2338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ikdörtgen 6">
            <a:extLst>
              <a:ext uri="{FF2B5EF4-FFF2-40B4-BE49-F238E27FC236}">
                <a16:creationId xmlns="" xmlns:a16="http://schemas.microsoft.com/office/drawing/2014/main" id="{F000205A-8279-4711-A3A6-C2DBBDE13F47}"/>
              </a:ext>
            </a:extLst>
          </p:cNvPr>
          <p:cNvSpPr/>
          <p:nvPr userDrawn="1"/>
        </p:nvSpPr>
        <p:spPr>
          <a:xfrm>
            <a:off x="1375228" y="5788581"/>
            <a:ext cx="3307444" cy="369332"/>
          </a:xfrm>
          <a:prstGeom prst="rect">
            <a:avLst/>
          </a:prstGeom>
          <a:solidFill>
            <a:schemeClr val="bg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9D1D1D"/>
                </a:solidFill>
                <a:effectLst/>
                <a:uLnTx/>
                <a:uFillTx/>
                <a:latin typeface="Times New Roman" panose="02020603050405020304" pitchFamily="18" charset="0"/>
                <a:ea typeface="+mn-ea"/>
                <a:cs typeface="Times New Roman" panose="02020603050405020304" pitchFamily="18" charset="0"/>
              </a:rPr>
              <a:t>www.ailevecalisma.gov.tr/isggm</a:t>
            </a:r>
          </a:p>
        </p:txBody>
      </p:sp>
      <p:sp>
        <p:nvSpPr>
          <p:cNvPr id="11" name="Metin kutusu 10">
            <a:extLst>
              <a:ext uri="{FF2B5EF4-FFF2-40B4-BE49-F238E27FC236}">
                <a16:creationId xmlns="" xmlns:a16="http://schemas.microsoft.com/office/drawing/2014/main" id="{8A036E5A-7677-4A11-B3B9-E4DCA706182D}"/>
              </a:ext>
            </a:extLst>
          </p:cNvPr>
          <p:cNvSpPr txBox="1"/>
          <p:nvPr userDrawn="1"/>
        </p:nvSpPr>
        <p:spPr>
          <a:xfrm>
            <a:off x="5730411" y="5788581"/>
            <a:ext cx="1455078"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9D1D1D"/>
                </a:solidFill>
                <a:effectLst/>
                <a:uLnTx/>
                <a:uFillTx/>
                <a:latin typeface="Times New Roman" panose="02020603050405020304" pitchFamily="18" charset="0"/>
                <a:ea typeface="+mn-ea"/>
                <a:cs typeface="+mn-cs"/>
              </a:rPr>
              <a:t>İSGGMD</a:t>
            </a:r>
          </a:p>
        </p:txBody>
      </p:sp>
    </p:spTree>
    <p:extLst>
      <p:ext uri="{BB962C8B-B14F-4D97-AF65-F5344CB8AC3E}">
        <p14:creationId xmlns:p14="http://schemas.microsoft.com/office/powerpoint/2010/main" val="2755195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628650" y="1825625"/>
            <a:ext cx="38862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29150" y="1825625"/>
            <a:ext cx="38862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5776FF-AC16-4B72-9C8A-C6C7B834E379}" type="slidenum">
              <a:rPr kumimoji="0" lang="tr-TR"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13804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6"/>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4" name="İçerik Yer Tutucusu 3"/>
          <p:cNvSpPr>
            <a:spLocks noGrp="1"/>
          </p:cNvSpPr>
          <p:nvPr>
            <p:ph sz="half" idx="2"/>
          </p:nvPr>
        </p:nvSpPr>
        <p:spPr>
          <a:xfrm>
            <a:off x="629842" y="2505075"/>
            <a:ext cx="3868340"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6" name="İçerik Yer Tutucusu 5"/>
          <p:cNvSpPr>
            <a:spLocks noGrp="1"/>
          </p:cNvSpPr>
          <p:nvPr>
            <p:ph sz="quarter" idx="4"/>
          </p:nvPr>
        </p:nvSpPr>
        <p:spPr>
          <a:xfrm>
            <a:off x="4629150" y="2505075"/>
            <a:ext cx="3887391"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Altbilgi Yer Tutucusu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ayt Numarası Yer Tutucusu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5776FF-AC16-4B72-9C8A-C6C7B834E379}" type="slidenum">
              <a:rPr kumimoji="0" lang="tr-TR"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22428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Altbilgi Yer Tutucusu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ayt Numarası Yer Tutucusu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5776FF-AC16-4B72-9C8A-C6C7B834E379}" type="slidenum">
              <a:rPr kumimoji="0" lang="tr-TR"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7864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solidFill>
                  <a:srgbClr val="343740"/>
                </a:solidFill>
              </a:defRPr>
            </a:lvl1pPr>
          </a:lstStyle>
          <a:p>
            <a:r>
              <a:rPr lang="tr-TR" dirty="0"/>
              <a:t>Asıl başlık stilini düzenlemek için tıklayın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solidFill>
                  <a:srgbClr val="34374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a:t>Asıl alt başlık stilini düzenlemek için tıklayın</a:t>
            </a:r>
            <a:endParaRPr lang="en-US" dirty="0"/>
          </a:p>
        </p:txBody>
      </p:sp>
      <p:sp>
        <p:nvSpPr>
          <p:cNvPr id="4" name="Date Placeholder 3"/>
          <p:cNvSpPr>
            <a:spLocks noGrp="1"/>
          </p:cNvSpPr>
          <p:nvPr>
            <p:ph type="dt" sz="half" idx="10"/>
          </p:nvPr>
        </p:nvSpPr>
        <p:spPr/>
        <p:txBody>
          <a:bodyPr/>
          <a:lstStyle/>
          <a:p>
            <a:fld id="{DBC0AF2C-8BAE-FF43-BD5C-4A4A3660C1F9}" type="datetime1">
              <a:rPr lang="tr-TR" smtClean="0"/>
              <a:t>07.09.2020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3BAE99C-4011-404F-8110-AE9342FFF953}" type="slidenum">
              <a:rPr lang="tr-TR" smtClean="0"/>
              <a:t>‹#›</a:t>
            </a:fld>
            <a:endParaRPr lang="tr-TR"/>
          </a:p>
        </p:txBody>
      </p:sp>
    </p:spTree>
    <p:extLst>
      <p:ext uri="{BB962C8B-B14F-4D97-AF65-F5344CB8AC3E}">
        <p14:creationId xmlns:p14="http://schemas.microsoft.com/office/powerpoint/2010/main" val="9001784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Altbilgi Yer Tutucusu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5776FF-AC16-4B72-9C8A-C6C7B834E379}" type="slidenum">
              <a:rPr kumimoji="0" lang="tr-TR"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50108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a:t>Asıl başlık stili için tıklatın</a:t>
            </a:r>
          </a:p>
        </p:txBody>
      </p:sp>
      <p:sp>
        <p:nvSpPr>
          <p:cNvPr id="3" name="İçerik Yer Tutucus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5776FF-AC16-4B72-9C8A-C6C7B834E379}" type="slidenum">
              <a:rPr kumimoji="0" lang="tr-TR"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96840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a:t>Asıl başlık stili için tıklatın</a:t>
            </a:r>
          </a:p>
        </p:txBody>
      </p:sp>
      <p:sp>
        <p:nvSpPr>
          <p:cNvPr id="3" name="Resim Yer Tutucusu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5776FF-AC16-4B72-9C8A-C6C7B834E379}" type="slidenum">
              <a:rPr kumimoji="0" lang="tr-TR"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92841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5776FF-AC16-4B72-9C8A-C6C7B834E379}" type="slidenum">
              <a:rPr kumimoji="0" lang="tr-TR"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84063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28650" y="365125"/>
            <a:ext cx="5800725"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5776FF-AC16-4B72-9C8A-C6C7B834E379}" type="slidenum">
              <a:rPr kumimoji="0" lang="tr-TR"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81348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pic>
        <p:nvPicPr>
          <p:cNvPr id="5" name="Resim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a:spLocks noGrp="1"/>
          </p:cNvSpPr>
          <p:nvPr>
            <p:ph type="ctrTitle"/>
          </p:nvPr>
        </p:nvSpPr>
        <p:spPr>
          <a:xfrm>
            <a:off x="618423" y="3570974"/>
            <a:ext cx="7772400" cy="828032"/>
          </a:xfrm>
        </p:spPr>
        <p:txBody>
          <a:bodyPr anchor="b">
            <a:noAutofit/>
          </a:bodyPr>
          <a:lstStyle>
            <a:lvl1pPr algn="ctr">
              <a:defRPr sz="5400">
                <a:latin typeface="Garamond" panose="02020404030301010803" pitchFamily="18" charset="0"/>
                <a:cs typeface="Times New Roman" panose="02020603050405020304" pitchFamily="18" charset="0"/>
              </a:defRPr>
            </a:lvl1pPr>
          </a:lstStyle>
          <a:p>
            <a:r>
              <a:rPr lang="tr-TR" dirty="0"/>
              <a:t>Asıl başlık stili için tıklatın</a:t>
            </a:r>
            <a:endParaRPr lang="en-US" dirty="0"/>
          </a:p>
        </p:txBody>
      </p:sp>
      <p:sp>
        <p:nvSpPr>
          <p:cNvPr id="9" name="Subtitle 2"/>
          <p:cNvSpPr>
            <a:spLocks noGrp="1"/>
          </p:cNvSpPr>
          <p:nvPr>
            <p:ph type="subTitle" idx="1"/>
          </p:nvPr>
        </p:nvSpPr>
        <p:spPr>
          <a:xfrm>
            <a:off x="1075623" y="4816556"/>
            <a:ext cx="6858000" cy="647743"/>
          </a:xfrm>
        </p:spPr>
        <p:txBody>
          <a:bodyPr/>
          <a:lstStyle>
            <a:lvl1pPr marL="0" indent="0" algn="ctr">
              <a:buNone/>
              <a:defRPr sz="2400">
                <a:latin typeface="Garamond" panose="02020404030301010803"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a:t>Asıl alt başlık stilini düzenlemek için tıklayın</a:t>
            </a:r>
            <a:endParaRPr lang="en-US" dirty="0"/>
          </a:p>
        </p:txBody>
      </p:sp>
      <p:sp>
        <p:nvSpPr>
          <p:cNvPr id="2" name="Metin kutusu 1">
            <a:extLst>
              <a:ext uri="{FF2B5EF4-FFF2-40B4-BE49-F238E27FC236}">
                <a16:creationId xmlns="" xmlns:a16="http://schemas.microsoft.com/office/drawing/2014/main" id="{1D5D8BF3-E50C-4D9C-99FE-30FDF60772F0}"/>
              </a:ext>
            </a:extLst>
          </p:cNvPr>
          <p:cNvSpPr txBox="1"/>
          <p:nvPr userDrawn="1"/>
        </p:nvSpPr>
        <p:spPr>
          <a:xfrm>
            <a:off x="1523809" y="6281003"/>
            <a:ext cx="1160252"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9D1D1D"/>
                </a:solidFill>
                <a:effectLst/>
                <a:uLnTx/>
                <a:uFillTx/>
                <a:latin typeface="Times New Roman" panose="02020603050405020304" pitchFamily="18" charset="0"/>
                <a:ea typeface="+mn-ea"/>
                <a:cs typeface="+mn-cs"/>
              </a:rPr>
              <a:t>İSGGMD</a:t>
            </a:r>
          </a:p>
        </p:txBody>
      </p:sp>
      <p:sp>
        <p:nvSpPr>
          <p:cNvPr id="3" name="Metin kutusu 2">
            <a:extLst>
              <a:ext uri="{FF2B5EF4-FFF2-40B4-BE49-F238E27FC236}">
                <a16:creationId xmlns="" xmlns:a16="http://schemas.microsoft.com/office/drawing/2014/main" id="{A5ED4319-D880-4075-8A73-CCA207B654F0}"/>
              </a:ext>
            </a:extLst>
          </p:cNvPr>
          <p:cNvSpPr txBox="1"/>
          <p:nvPr userDrawn="1"/>
        </p:nvSpPr>
        <p:spPr>
          <a:xfrm>
            <a:off x="6830569" y="6363298"/>
            <a:ext cx="1746504" cy="2308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900" b="1" i="0" u="none" strike="noStrike" kern="1200" cap="none" spc="0" normalizeH="0" baseline="0" noProof="0" dirty="0">
                <a:ln>
                  <a:noFill/>
                </a:ln>
                <a:solidFill>
                  <a:srgbClr val="9D1D1D"/>
                </a:solidFill>
                <a:effectLst/>
                <a:uLnTx/>
                <a:uFillTx/>
                <a:latin typeface="Times New Roman" panose="02020603050405020304" pitchFamily="18" charset="0"/>
                <a:ea typeface="+mn-ea"/>
                <a:cs typeface="Times New Roman" panose="02020603050405020304" pitchFamily="18" charset="0"/>
              </a:rPr>
              <a:t>www.ailevecalisma.gov.tr/isggm</a:t>
            </a:r>
          </a:p>
        </p:txBody>
      </p:sp>
    </p:spTree>
    <p:extLst>
      <p:ext uri="{BB962C8B-B14F-4D97-AF65-F5344CB8AC3E}">
        <p14:creationId xmlns:p14="http://schemas.microsoft.com/office/powerpoint/2010/main" val="23962753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pic>
        <p:nvPicPr>
          <p:cNvPr id="2" name="Resim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layt Numarası Yer Tutucusu 5"/>
          <p:cNvSpPr>
            <a:spLocks noGrp="1"/>
          </p:cNvSpPr>
          <p:nvPr>
            <p:ph type="sldNum" sz="quarter" idx="12"/>
          </p:nvPr>
        </p:nvSpPr>
        <p:spPr>
          <a:xfrm>
            <a:off x="6457950" y="6354062"/>
            <a:ext cx="2057400" cy="365125"/>
          </a:xfrm>
        </p:spPr>
        <p:txBody>
          <a:bodyPr/>
          <a:lstStyle>
            <a:lvl1pPr>
              <a:defRPr sz="1400" b="1">
                <a:solidFill>
                  <a:schemeClr val="bg1"/>
                </a:solidFill>
                <a:latin typeface="Garamond" panose="02020404030301010803" pitchFamily="18" charset="0"/>
                <a:cs typeface="Times New Roman" panose="02020603050405020304"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85776FF-AC16-4B72-9C8A-C6C7B834E379}" type="slidenum">
              <a:rPr kumimoji="0" lang="tr-TR" sz="1400" b="1" i="0" u="none" strike="noStrike" kern="1200" cap="none" spc="0" normalizeH="0" baseline="0" noProof="0" smtClean="0">
                <a:ln>
                  <a:noFill/>
                </a:ln>
                <a:solidFill>
                  <a:prstClr val="white"/>
                </a:solidFill>
                <a:effectLst/>
                <a:uLnTx/>
                <a:uFillTx/>
                <a:latin typeface="Garamond" panose="02020404030301010803"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tr-TR" sz="1400" b="1" i="0" u="none" strike="noStrike" kern="1200" cap="none" spc="0" normalizeH="0" baseline="0" noProof="0" dirty="0">
                <a:ln>
                  <a:noFill/>
                </a:ln>
                <a:solidFill>
                  <a:prstClr val="white"/>
                </a:solidFill>
                <a:effectLst/>
                <a:uLnTx/>
                <a:uFillTx/>
                <a:latin typeface="Garamond" panose="02020404030301010803" pitchFamily="18" charset="0"/>
                <a:ea typeface="+mn-ea"/>
                <a:cs typeface="Times New Roman" panose="02020603050405020304" pitchFamily="18" charset="0"/>
              </a:rPr>
              <a:t>/17</a:t>
            </a:r>
          </a:p>
        </p:txBody>
      </p:sp>
      <p:sp>
        <p:nvSpPr>
          <p:cNvPr id="10" name="İçerik Yer Tutucusu 2"/>
          <p:cNvSpPr>
            <a:spLocks noGrp="1"/>
          </p:cNvSpPr>
          <p:nvPr>
            <p:ph idx="1" hasCustomPrompt="1"/>
          </p:nvPr>
        </p:nvSpPr>
        <p:spPr>
          <a:xfrm>
            <a:off x="463550" y="1681932"/>
            <a:ext cx="7886700" cy="4351338"/>
          </a:xfrm>
        </p:spPr>
        <p:txBody>
          <a:bodyPr>
            <a:noAutofit/>
          </a:bodyPr>
          <a:lstStyle>
            <a:lvl1pPr>
              <a:defRPr/>
            </a:lvl1pPr>
          </a:lstStyle>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p:txBody>
      </p:sp>
      <p:sp>
        <p:nvSpPr>
          <p:cNvPr id="3" name="Dikdörtgen 2">
            <a:extLst>
              <a:ext uri="{FF2B5EF4-FFF2-40B4-BE49-F238E27FC236}">
                <a16:creationId xmlns="" xmlns:a16="http://schemas.microsoft.com/office/drawing/2014/main" id="{E67B360A-704D-423C-A3FE-742740D9DA19}"/>
              </a:ext>
            </a:extLst>
          </p:cNvPr>
          <p:cNvSpPr/>
          <p:nvPr userDrawn="1"/>
        </p:nvSpPr>
        <p:spPr>
          <a:xfrm>
            <a:off x="0" y="336550"/>
            <a:ext cx="9144000" cy="93975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Resim 10">
            <a:extLst>
              <a:ext uri="{FF2B5EF4-FFF2-40B4-BE49-F238E27FC236}">
                <a16:creationId xmlns="" xmlns:a16="http://schemas.microsoft.com/office/drawing/2014/main" id="{E7F29CFE-751B-4313-96E5-C321D9B351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41141" y="378925"/>
            <a:ext cx="1508938" cy="855002"/>
          </a:xfrm>
          <a:prstGeom prst="rect">
            <a:avLst/>
          </a:prstGeom>
        </p:spPr>
      </p:pic>
      <p:sp>
        <p:nvSpPr>
          <p:cNvPr id="8" name="Title 1"/>
          <p:cNvSpPr>
            <a:spLocks noGrp="1"/>
          </p:cNvSpPr>
          <p:nvPr>
            <p:ph type="title" hasCustomPrompt="1"/>
          </p:nvPr>
        </p:nvSpPr>
        <p:spPr>
          <a:xfrm>
            <a:off x="322333" y="238051"/>
            <a:ext cx="6896475" cy="1238302"/>
          </a:xfrm>
        </p:spPr>
        <p:txBody>
          <a:bodyPr>
            <a:normAutofit/>
          </a:bodyPr>
          <a:lstStyle>
            <a:lvl1pPr>
              <a:defRPr sz="3200" b="1" baseline="0">
                <a:solidFill>
                  <a:schemeClr val="bg1"/>
                </a:solidFill>
                <a:latin typeface="Garamond" panose="02020404030301010803" pitchFamily="18" charset="0"/>
                <a:cs typeface="Times New Roman" panose="02020603050405020304" pitchFamily="18" charset="0"/>
              </a:defRPr>
            </a:lvl1pPr>
          </a:lstStyle>
          <a:p>
            <a:r>
              <a:rPr lang="tr-TR" dirty="0"/>
              <a:t>YANSI BAŞLIĞI</a:t>
            </a:r>
            <a:endParaRPr lang="en-US" dirty="0"/>
          </a:p>
        </p:txBody>
      </p:sp>
      <p:sp>
        <p:nvSpPr>
          <p:cNvPr id="14" name="Dikdörtgen 13">
            <a:extLst>
              <a:ext uri="{FF2B5EF4-FFF2-40B4-BE49-F238E27FC236}">
                <a16:creationId xmlns="" xmlns:a16="http://schemas.microsoft.com/office/drawing/2014/main" id="{62EDE380-D965-4FDF-97BD-0163F5785A7F}"/>
              </a:ext>
            </a:extLst>
          </p:cNvPr>
          <p:cNvSpPr/>
          <p:nvPr userDrawn="1"/>
        </p:nvSpPr>
        <p:spPr>
          <a:xfrm>
            <a:off x="322333" y="6398124"/>
            <a:ext cx="2269276" cy="276999"/>
          </a:xfrm>
          <a:prstGeom prst="rect">
            <a:avLst/>
          </a:prstGeom>
          <a:solidFill>
            <a:schemeClr val="bg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a:ln>
                  <a:noFill/>
                </a:ln>
                <a:solidFill>
                  <a:srgbClr val="9D1D1D"/>
                </a:solidFill>
                <a:effectLst/>
                <a:uLnTx/>
                <a:uFillTx/>
                <a:latin typeface="Times New Roman" panose="02020603050405020304" pitchFamily="18" charset="0"/>
                <a:ea typeface="+mn-ea"/>
                <a:cs typeface="Times New Roman" panose="02020603050405020304" pitchFamily="18" charset="0"/>
              </a:rPr>
              <a:t>www.ailevecalisma.gov.tr/isggm</a:t>
            </a:r>
          </a:p>
        </p:txBody>
      </p:sp>
    </p:spTree>
    <p:extLst>
      <p:ext uri="{BB962C8B-B14F-4D97-AF65-F5344CB8AC3E}">
        <p14:creationId xmlns:p14="http://schemas.microsoft.com/office/powerpoint/2010/main" val="16251568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9"/>
            <a:ext cx="7886700" cy="2852737"/>
          </a:xfrm>
        </p:spPr>
        <p:txBody>
          <a:bodyPr anchor="b"/>
          <a:lstStyle>
            <a:lvl1pPr>
              <a:defRPr sz="4500"/>
            </a:lvl1pPr>
          </a:lstStyle>
          <a:p>
            <a:r>
              <a:rPr lang="tr-TR"/>
              <a:t>Asıl başlık stili için tıklatın</a:t>
            </a:r>
          </a:p>
        </p:txBody>
      </p:sp>
      <p:sp>
        <p:nvSpPr>
          <p:cNvPr id="3" name="Metin Yer Tutucusu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5776FF-AC16-4B72-9C8A-C6C7B834E379}" type="slidenum">
              <a:rPr kumimoji="0" lang="tr-TR"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Resim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solidFill>
            <a:schemeClr val="bg1"/>
          </a:solidFill>
        </p:spPr>
      </p:pic>
      <p:pic>
        <p:nvPicPr>
          <p:cNvPr id="10" name="Resim 9">
            <a:extLst>
              <a:ext uri="{FF2B5EF4-FFF2-40B4-BE49-F238E27FC236}">
                <a16:creationId xmlns="" xmlns:a16="http://schemas.microsoft.com/office/drawing/2014/main" id="{0600AD7D-1AA4-4554-94A5-CC3BF13F41F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86650" y="4200902"/>
            <a:ext cx="1572510" cy="2338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ikdörtgen 6">
            <a:extLst>
              <a:ext uri="{FF2B5EF4-FFF2-40B4-BE49-F238E27FC236}">
                <a16:creationId xmlns="" xmlns:a16="http://schemas.microsoft.com/office/drawing/2014/main" id="{F000205A-8279-4711-A3A6-C2DBBDE13F47}"/>
              </a:ext>
            </a:extLst>
          </p:cNvPr>
          <p:cNvSpPr/>
          <p:nvPr userDrawn="1"/>
        </p:nvSpPr>
        <p:spPr>
          <a:xfrm>
            <a:off x="1375228" y="5788581"/>
            <a:ext cx="3419590" cy="369332"/>
          </a:xfrm>
          <a:prstGeom prst="rect">
            <a:avLst/>
          </a:prstGeom>
          <a:solidFill>
            <a:schemeClr val="bg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smtClean="0">
                <a:ln>
                  <a:noFill/>
                </a:ln>
                <a:solidFill>
                  <a:srgbClr val="9D1D1D"/>
                </a:solidFill>
                <a:effectLst/>
                <a:uLnTx/>
                <a:uFillTx/>
                <a:latin typeface="Times New Roman" panose="02020603050405020304" pitchFamily="18" charset="0"/>
                <a:ea typeface="+mn-ea"/>
                <a:cs typeface="Times New Roman" panose="02020603050405020304" pitchFamily="18" charset="0"/>
              </a:rPr>
              <a:t>ayse.piskin@ailevecalisma.gov.tr</a:t>
            </a:r>
            <a:endParaRPr kumimoji="0" lang="tr-TR" sz="1800" b="1" i="0" u="none" strike="noStrike" kern="1200" cap="none" spc="0" normalizeH="0" baseline="0" noProof="0" dirty="0">
              <a:ln>
                <a:noFill/>
              </a:ln>
              <a:solidFill>
                <a:srgbClr val="9D1D1D"/>
              </a:solidFill>
              <a:effectLst/>
              <a:uLnTx/>
              <a:uFillTx/>
              <a:latin typeface="Times New Roman" panose="02020603050405020304" pitchFamily="18" charset="0"/>
              <a:ea typeface="+mn-ea"/>
              <a:cs typeface="Times New Roman" panose="02020603050405020304" pitchFamily="18" charset="0"/>
            </a:endParaRPr>
          </a:p>
        </p:txBody>
      </p:sp>
      <p:sp>
        <p:nvSpPr>
          <p:cNvPr id="11" name="Metin kutusu 10">
            <a:extLst>
              <a:ext uri="{FF2B5EF4-FFF2-40B4-BE49-F238E27FC236}">
                <a16:creationId xmlns="" xmlns:a16="http://schemas.microsoft.com/office/drawing/2014/main" id="{8A036E5A-7677-4A11-B3B9-E4DCA706182D}"/>
              </a:ext>
            </a:extLst>
          </p:cNvPr>
          <p:cNvSpPr txBox="1"/>
          <p:nvPr userDrawn="1"/>
        </p:nvSpPr>
        <p:spPr>
          <a:xfrm>
            <a:off x="5730411" y="5788581"/>
            <a:ext cx="1455078"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9D1D1D"/>
                </a:solidFill>
                <a:effectLst/>
                <a:uLnTx/>
                <a:uFillTx/>
                <a:latin typeface="Times New Roman" panose="02020603050405020304" pitchFamily="18" charset="0"/>
                <a:ea typeface="+mn-ea"/>
                <a:cs typeface="+mn-cs"/>
              </a:rPr>
              <a:t>İSGGMD</a:t>
            </a:r>
          </a:p>
        </p:txBody>
      </p:sp>
      <p:sp>
        <p:nvSpPr>
          <p:cNvPr id="12" name="Dikdörtgen 11">
            <a:extLst>
              <a:ext uri="{FF2B5EF4-FFF2-40B4-BE49-F238E27FC236}">
                <a16:creationId xmlns="" xmlns:a16="http://schemas.microsoft.com/office/drawing/2014/main" id="{F000205A-8279-4711-A3A6-C2DBBDE13F47}"/>
              </a:ext>
            </a:extLst>
          </p:cNvPr>
          <p:cNvSpPr/>
          <p:nvPr userDrawn="1"/>
        </p:nvSpPr>
        <p:spPr>
          <a:xfrm>
            <a:off x="2601826" y="4162568"/>
            <a:ext cx="3790096" cy="1200329"/>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smtClean="0">
                <a:ln>
                  <a:noFill/>
                </a:ln>
                <a:solidFill>
                  <a:schemeClr val="tx1"/>
                </a:solidFill>
                <a:effectLst/>
                <a:uLnTx/>
                <a:uFillTx/>
                <a:latin typeface="Garamond" panose="02020404030301010803" pitchFamily="18" charset="0"/>
                <a:ea typeface="+mn-ea"/>
                <a:cs typeface="Times New Roman" panose="02020603050405020304" pitchFamily="18" charset="0"/>
              </a:rPr>
              <a:t>TEŞEKKÜR EDERİM</a:t>
            </a:r>
            <a:endParaRPr kumimoji="0" lang="tr-TR" sz="3600" b="1" i="0" u="none" strike="noStrike" kern="1200" cap="none" spc="0" normalizeH="0" baseline="0" noProof="0" dirty="0">
              <a:ln>
                <a:noFill/>
              </a:ln>
              <a:solidFill>
                <a:schemeClr val="tx1"/>
              </a:solidFill>
              <a:effectLst/>
              <a:uLnTx/>
              <a:uFillTx/>
              <a:latin typeface="Garamond" panose="02020404030301010803" pitchFamily="18" charset="0"/>
              <a:ea typeface="+mn-ea"/>
              <a:cs typeface="Times New Roman" panose="02020603050405020304" pitchFamily="18" charset="0"/>
            </a:endParaRPr>
          </a:p>
        </p:txBody>
      </p:sp>
    </p:spTree>
    <p:extLst>
      <p:ext uri="{BB962C8B-B14F-4D97-AF65-F5344CB8AC3E}">
        <p14:creationId xmlns:p14="http://schemas.microsoft.com/office/powerpoint/2010/main" val="17018513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628650" y="1825625"/>
            <a:ext cx="38862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29150" y="1825625"/>
            <a:ext cx="38862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5776FF-AC16-4B72-9C8A-C6C7B834E379}" type="slidenum">
              <a:rPr kumimoji="0" lang="tr-TR"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81921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6"/>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4" name="İçerik Yer Tutucusu 3"/>
          <p:cNvSpPr>
            <a:spLocks noGrp="1"/>
          </p:cNvSpPr>
          <p:nvPr>
            <p:ph sz="half" idx="2"/>
          </p:nvPr>
        </p:nvSpPr>
        <p:spPr>
          <a:xfrm>
            <a:off x="629842" y="2505075"/>
            <a:ext cx="3868340"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6" name="İçerik Yer Tutucusu 5"/>
          <p:cNvSpPr>
            <a:spLocks noGrp="1"/>
          </p:cNvSpPr>
          <p:nvPr>
            <p:ph sz="quarter" idx="4"/>
          </p:nvPr>
        </p:nvSpPr>
        <p:spPr>
          <a:xfrm>
            <a:off x="4629150" y="2505075"/>
            <a:ext cx="3887391"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Altbilgi Yer Tutucusu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ayt Numarası Yer Tutucusu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5776FF-AC16-4B72-9C8A-C6C7B834E379}" type="slidenum">
              <a:rPr kumimoji="0" lang="tr-TR"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5480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pic>
        <p:nvPicPr>
          <p:cNvPr id="5" name="Resim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a:spLocks noGrp="1"/>
          </p:cNvSpPr>
          <p:nvPr>
            <p:ph type="ctrTitle"/>
          </p:nvPr>
        </p:nvSpPr>
        <p:spPr>
          <a:xfrm>
            <a:off x="618423" y="3570974"/>
            <a:ext cx="7772400" cy="828032"/>
          </a:xfrm>
        </p:spPr>
        <p:txBody>
          <a:bodyPr anchor="b">
            <a:noAutofit/>
          </a:bodyPr>
          <a:lstStyle>
            <a:lvl1pPr algn="ctr">
              <a:defRPr sz="5400">
                <a:latin typeface="Garamond" panose="02020404030301010803" pitchFamily="18" charset="0"/>
                <a:cs typeface="Times New Roman" panose="02020603050405020304" pitchFamily="18" charset="0"/>
              </a:defRPr>
            </a:lvl1pPr>
          </a:lstStyle>
          <a:p>
            <a:r>
              <a:rPr lang="tr-TR" dirty="0"/>
              <a:t>Asıl başlık stili için tıklatın</a:t>
            </a:r>
            <a:endParaRPr lang="en-US" dirty="0"/>
          </a:p>
        </p:txBody>
      </p:sp>
      <p:sp>
        <p:nvSpPr>
          <p:cNvPr id="9" name="Subtitle 2"/>
          <p:cNvSpPr>
            <a:spLocks noGrp="1"/>
          </p:cNvSpPr>
          <p:nvPr>
            <p:ph type="subTitle" idx="1"/>
          </p:nvPr>
        </p:nvSpPr>
        <p:spPr>
          <a:xfrm>
            <a:off x="1075623" y="4816556"/>
            <a:ext cx="6858000" cy="647743"/>
          </a:xfrm>
        </p:spPr>
        <p:txBody>
          <a:bodyPr/>
          <a:lstStyle>
            <a:lvl1pPr marL="0" indent="0" algn="ctr">
              <a:buNone/>
              <a:defRPr sz="2400">
                <a:latin typeface="Garamond" panose="02020404030301010803"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a:t>Asıl alt başlık stilini düzenlemek için tıklayın</a:t>
            </a:r>
            <a:endParaRPr lang="en-US" dirty="0"/>
          </a:p>
        </p:txBody>
      </p:sp>
      <p:sp>
        <p:nvSpPr>
          <p:cNvPr id="2" name="Metin kutusu 1">
            <a:extLst>
              <a:ext uri="{FF2B5EF4-FFF2-40B4-BE49-F238E27FC236}">
                <a16:creationId xmlns="" xmlns:a16="http://schemas.microsoft.com/office/drawing/2014/main" id="{1D5D8BF3-E50C-4D9C-99FE-30FDF60772F0}"/>
              </a:ext>
            </a:extLst>
          </p:cNvPr>
          <p:cNvSpPr txBox="1"/>
          <p:nvPr userDrawn="1"/>
        </p:nvSpPr>
        <p:spPr>
          <a:xfrm>
            <a:off x="1523809" y="6281003"/>
            <a:ext cx="1160252"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9D1D1D"/>
                </a:solidFill>
                <a:effectLst/>
                <a:uLnTx/>
                <a:uFillTx/>
                <a:latin typeface="Times New Roman" panose="02020603050405020304" pitchFamily="18" charset="0"/>
                <a:ea typeface="+mn-ea"/>
                <a:cs typeface="+mn-cs"/>
              </a:rPr>
              <a:t>İSGGMD</a:t>
            </a:r>
          </a:p>
        </p:txBody>
      </p:sp>
      <p:sp>
        <p:nvSpPr>
          <p:cNvPr id="3" name="Metin kutusu 2">
            <a:extLst>
              <a:ext uri="{FF2B5EF4-FFF2-40B4-BE49-F238E27FC236}">
                <a16:creationId xmlns="" xmlns:a16="http://schemas.microsoft.com/office/drawing/2014/main" id="{A5ED4319-D880-4075-8A73-CCA207B654F0}"/>
              </a:ext>
            </a:extLst>
          </p:cNvPr>
          <p:cNvSpPr txBox="1"/>
          <p:nvPr userDrawn="1"/>
        </p:nvSpPr>
        <p:spPr>
          <a:xfrm>
            <a:off x="6830569" y="6363298"/>
            <a:ext cx="1746504" cy="2308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900" b="1" i="0" u="none" strike="noStrike" kern="1200" cap="none" spc="0" normalizeH="0" baseline="0" noProof="0" dirty="0">
                <a:ln>
                  <a:noFill/>
                </a:ln>
                <a:solidFill>
                  <a:srgbClr val="9D1D1D"/>
                </a:solidFill>
                <a:effectLst/>
                <a:uLnTx/>
                <a:uFillTx/>
                <a:latin typeface="Times New Roman" panose="02020603050405020304" pitchFamily="18" charset="0"/>
                <a:ea typeface="+mn-ea"/>
                <a:cs typeface="Times New Roman" panose="02020603050405020304" pitchFamily="18" charset="0"/>
              </a:rPr>
              <a:t>www.ailevecalisma.gov.tr/isggm</a:t>
            </a:r>
          </a:p>
        </p:txBody>
      </p:sp>
    </p:spTree>
    <p:extLst>
      <p:ext uri="{BB962C8B-B14F-4D97-AF65-F5344CB8AC3E}">
        <p14:creationId xmlns:p14="http://schemas.microsoft.com/office/powerpoint/2010/main" val="29251900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Altbilgi Yer Tutucusu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ayt Numarası Yer Tutucusu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5776FF-AC16-4B72-9C8A-C6C7B834E379}" type="slidenum">
              <a:rPr kumimoji="0" lang="tr-TR"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82159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Altbilgi Yer Tutucusu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5776FF-AC16-4B72-9C8A-C6C7B834E379}" type="slidenum">
              <a:rPr kumimoji="0" lang="tr-TR"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24168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a:t>Asıl başlık stili için tıklatın</a:t>
            </a:r>
          </a:p>
        </p:txBody>
      </p:sp>
      <p:sp>
        <p:nvSpPr>
          <p:cNvPr id="3" name="İçerik Yer Tutucus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5776FF-AC16-4B72-9C8A-C6C7B834E379}" type="slidenum">
              <a:rPr kumimoji="0" lang="tr-TR"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22183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a:t>Asıl başlık stili için tıklatın</a:t>
            </a:r>
          </a:p>
        </p:txBody>
      </p:sp>
      <p:sp>
        <p:nvSpPr>
          <p:cNvPr id="3" name="Resim Yer Tutucusu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5776FF-AC16-4B72-9C8A-C6C7B834E379}" type="slidenum">
              <a:rPr kumimoji="0" lang="tr-TR"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96367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5776FF-AC16-4B72-9C8A-C6C7B834E379}" type="slidenum">
              <a:rPr kumimoji="0" lang="tr-TR"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21717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28650" y="365125"/>
            <a:ext cx="5800725"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5776FF-AC16-4B72-9C8A-C6C7B834E379}" type="slidenum">
              <a:rPr kumimoji="0" lang="tr-TR"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5241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pic>
        <p:nvPicPr>
          <p:cNvPr id="2" name="Resim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layt Numarası Yer Tutucusu 5"/>
          <p:cNvSpPr>
            <a:spLocks noGrp="1"/>
          </p:cNvSpPr>
          <p:nvPr>
            <p:ph type="sldNum" sz="quarter" idx="12"/>
          </p:nvPr>
        </p:nvSpPr>
        <p:spPr>
          <a:xfrm>
            <a:off x="6457950" y="6354062"/>
            <a:ext cx="2057400" cy="365125"/>
          </a:xfrm>
        </p:spPr>
        <p:txBody>
          <a:bodyPr/>
          <a:lstStyle>
            <a:lvl1pPr>
              <a:defRPr sz="1400" b="1">
                <a:solidFill>
                  <a:schemeClr val="bg1"/>
                </a:solidFill>
                <a:latin typeface="Garamond" panose="02020404030301010803" pitchFamily="18" charset="0"/>
                <a:cs typeface="Times New Roman" panose="02020603050405020304"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85776FF-AC16-4B72-9C8A-C6C7B834E379}" type="slidenum">
              <a:rPr kumimoji="0" lang="tr-TR" sz="1400" b="1" i="0" u="none" strike="noStrike" kern="1200" cap="none" spc="0" normalizeH="0" baseline="0" noProof="0" smtClean="0">
                <a:ln>
                  <a:noFill/>
                </a:ln>
                <a:solidFill>
                  <a:prstClr val="white"/>
                </a:solidFill>
                <a:effectLst/>
                <a:uLnTx/>
                <a:uFillTx/>
                <a:latin typeface="Garamond" panose="02020404030301010803"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tr-TR" sz="1400" b="1" i="0" u="none" strike="noStrike" kern="1200" cap="none" spc="0" normalizeH="0" baseline="0" noProof="0" dirty="0">
                <a:ln>
                  <a:noFill/>
                </a:ln>
                <a:solidFill>
                  <a:prstClr val="white"/>
                </a:solidFill>
                <a:effectLst/>
                <a:uLnTx/>
                <a:uFillTx/>
                <a:latin typeface="Garamond" panose="02020404030301010803" pitchFamily="18" charset="0"/>
                <a:ea typeface="+mn-ea"/>
                <a:cs typeface="Times New Roman" panose="02020603050405020304" pitchFamily="18" charset="0"/>
              </a:rPr>
              <a:t>/17</a:t>
            </a:r>
          </a:p>
        </p:txBody>
      </p:sp>
      <p:sp>
        <p:nvSpPr>
          <p:cNvPr id="10" name="İçerik Yer Tutucusu 2"/>
          <p:cNvSpPr>
            <a:spLocks noGrp="1"/>
          </p:cNvSpPr>
          <p:nvPr>
            <p:ph idx="1" hasCustomPrompt="1"/>
          </p:nvPr>
        </p:nvSpPr>
        <p:spPr>
          <a:xfrm>
            <a:off x="463550" y="1681932"/>
            <a:ext cx="7886700" cy="4351338"/>
          </a:xfrm>
        </p:spPr>
        <p:txBody>
          <a:bodyPr>
            <a:noAutofit/>
          </a:bodyPr>
          <a:lstStyle>
            <a:lvl1pPr>
              <a:defRPr/>
            </a:lvl1pPr>
          </a:lstStyle>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p:txBody>
      </p:sp>
      <p:sp>
        <p:nvSpPr>
          <p:cNvPr id="3" name="Dikdörtgen 2">
            <a:extLst>
              <a:ext uri="{FF2B5EF4-FFF2-40B4-BE49-F238E27FC236}">
                <a16:creationId xmlns="" xmlns:a16="http://schemas.microsoft.com/office/drawing/2014/main" id="{E67B360A-704D-423C-A3FE-742740D9DA19}"/>
              </a:ext>
            </a:extLst>
          </p:cNvPr>
          <p:cNvSpPr/>
          <p:nvPr userDrawn="1"/>
        </p:nvSpPr>
        <p:spPr>
          <a:xfrm>
            <a:off x="0" y="336550"/>
            <a:ext cx="9144000" cy="93975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Resim 10">
            <a:extLst>
              <a:ext uri="{FF2B5EF4-FFF2-40B4-BE49-F238E27FC236}">
                <a16:creationId xmlns="" xmlns:a16="http://schemas.microsoft.com/office/drawing/2014/main" id="{E7F29CFE-751B-4313-96E5-C321D9B351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41141" y="378925"/>
            <a:ext cx="1508938" cy="855002"/>
          </a:xfrm>
          <a:prstGeom prst="rect">
            <a:avLst/>
          </a:prstGeom>
        </p:spPr>
      </p:pic>
      <p:sp>
        <p:nvSpPr>
          <p:cNvPr id="8" name="Title 1"/>
          <p:cNvSpPr>
            <a:spLocks noGrp="1"/>
          </p:cNvSpPr>
          <p:nvPr>
            <p:ph type="title" hasCustomPrompt="1"/>
          </p:nvPr>
        </p:nvSpPr>
        <p:spPr>
          <a:xfrm>
            <a:off x="322333" y="238051"/>
            <a:ext cx="6896475" cy="1238302"/>
          </a:xfrm>
        </p:spPr>
        <p:txBody>
          <a:bodyPr>
            <a:normAutofit/>
          </a:bodyPr>
          <a:lstStyle>
            <a:lvl1pPr>
              <a:defRPr sz="3200" b="1" baseline="0">
                <a:solidFill>
                  <a:schemeClr val="bg1"/>
                </a:solidFill>
                <a:latin typeface="Garamond" panose="02020404030301010803" pitchFamily="18" charset="0"/>
                <a:cs typeface="Times New Roman" panose="02020603050405020304" pitchFamily="18" charset="0"/>
              </a:defRPr>
            </a:lvl1pPr>
          </a:lstStyle>
          <a:p>
            <a:r>
              <a:rPr lang="tr-TR" dirty="0"/>
              <a:t>YANSI BAŞLIĞI</a:t>
            </a:r>
            <a:endParaRPr lang="en-US" dirty="0"/>
          </a:p>
        </p:txBody>
      </p:sp>
      <p:sp>
        <p:nvSpPr>
          <p:cNvPr id="14" name="Dikdörtgen 13">
            <a:extLst>
              <a:ext uri="{FF2B5EF4-FFF2-40B4-BE49-F238E27FC236}">
                <a16:creationId xmlns="" xmlns:a16="http://schemas.microsoft.com/office/drawing/2014/main" id="{62EDE380-D965-4FDF-97BD-0163F5785A7F}"/>
              </a:ext>
            </a:extLst>
          </p:cNvPr>
          <p:cNvSpPr/>
          <p:nvPr userDrawn="1"/>
        </p:nvSpPr>
        <p:spPr>
          <a:xfrm>
            <a:off x="322333" y="6398124"/>
            <a:ext cx="2269276" cy="276999"/>
          </a:xfrm>
          <a:prstGeom prst="rect">
            <a:avLst/>
          </a:prstGeom>
          <a:solidFill>
            <a:schemeClr val="bg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a:ln>
                  <a:noFill/>
                </a:ln>
                <a:solidFill>
                  <a:srgbClr val="9D1D1D"/>
                </a:solidFill>
                <a:effectLst/>
                <a:uLnTx/>
                <a:uFillTx/>
                <a:latin typeface="Times New Roman" panose="02020603050405020304" pitchFamily="18" charset="0"/>
                <a:ea typeface="+mn-ea"/>
                <a:cs typeface="Times New Roman" panose="02020603050405020304" pitchFamily="18" charset="0"/>
              </a:rPr>
              <a:t>www.ailevecalisma.gov.tr/isggm</a:t>
            </a:r>
          </a:p>
        </p:txBody>
      </p:sp>
    </p:spTree>
    <p:extLst>
      <p:ext uri="{BB962C8B-B14F-4D97-AF65-F5344CB8AC3E}">
        <p14:creationId xmlns:p14="http://schemas.microsoft.com/office/powerpoint/2010/main" val="3418531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9"/>
            <a:ext cx="7886700" cy="2852737"/>
          </a:xfrm>
        </p:spPr>
        <p:txBody>
          <a:bodyPr anchor="b"/>
          <a:lstStyle>
            <a:lvl1pPr>
              <a:defRPr sz="4500"/>
            </a:lvl1pPr>
          </a:lstStyle>
          <a:p>
            <a:r>
              <a:rPr lang="tr-TR"/>
              <a:t>Asıl başlık stili için tıklatın</a:t>
            </a:r>
          </a:p>
        </p:txBody>
      </p:sp>
      <p:sp>
        <p:nvSpPr>
          <p:cNvPr id="3" name="Metin Yer Tutucusu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5776FF-AC16-4B72-9C8A-C6C7B834E379}" type="slidenum">
              <a:rPr kumimoji="0" lang="tr-TR"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Resim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solidFill>
            <a:schemeClr val="bg1"/>
          </a:solidFill>
        </p:spPr>
      </p:pic>
      <p:pic>
        <p:nvPicPr>
          <p:cNvPr id="10" name="Resim 9">
            <a:extLst>
              <a:ext uri="{FF2B5EF4-FFF2-40B4-BE49-F238E27FC236}">
                <a16:creationId xmlns="" xmlns:a16="http://schemas.microsoft.com/office/drawing/2014/main" id="{0600AD7D-1AA4-4554-94A5-CC3BF13F41F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86650" y="4200902"/>
            <a:ext cx="1572510" cy="2338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ikdörtgen 6">
            <a:extLst>
              <a:ext uri="{FF2B5EF4-FFF2-40B4-BE49-F238E27FC236}">
                <a16:creationId xmlns="" xmlns:a16="http://schemas.microsoft.com/office/drawing/2014/main" id="{F000205A-8279-4711-A3A6-C2DBBDE13F47}"/>
              </a:ext>
            </a:extLst>
          </p:cNvPr>
          <p:cNvSpPr/>
          <p:nvPr userDrawn="1"/>
        </p:nvSpPr>
        <p:spPr>
          <a:xfrm>
            <a:off x="1375228" y="5788581"/>
            <a:ext cx="3307444" cy="369332"/>
          </a:xfrm>
          <a:prstGeom prst="rect">
            <a:avLst/>
          </a:prstGeom>
          <a:solidFill>
            <a:schemeClr val="bg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9D1D1D"/>
                </a:solidFill>
                <a:effectLst/>
                <a:uLnTx/>
                <a:uFillTx/>
                <a:latin typeface="Times New Roman" panose="02020603050405020304" pitchFamily="18" charset="0"/>
                <a:ea typeface="+mn-ea"/>
                <a:cs typeface="Times New Roman" panose="02020603050405020304" pitchFamily="18" charset="0"/>
              </a:rPr>
              <a:t>www.ailevecalisma.gov.tr/isggm</a:t>
            </a:r>
          </a:p>
        </p:txBody>
      </p:sp>
      <p:sp>
        <p:nvSpPr>
          <p:cNvPr id="11" name="Metin kutusu 10">
            <a:extLst>
              <a:ext uri="{FF2B5EF4-FFF2-40B4-BE49-F238E27FC236}">
                <a16:creationId xmlns="" xmlns:a16="http://schemas.microsoft.com/office/drawing/2014/main" id="{8A036E5A-7677-4A11-B3B9-E4DCA706182D}"/>
              </a:ext>
            </a:extLst>
          </p:cNvPr>
          <p:cNvSpPr txBox="1"/>
          <p:nvPr userDrawn="1"/>
        </p:nvSpPr>
        <p:spPr>
          <a:xfrm>
            <a:off x="5730411" y="5788581"/>
            <a:ext cx="1455078"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9D1D1D"/>
                </a:solidFill>
                <a:effectLst/>
                <a:uLnTx/>
                <a:uFillTx/>
                <a:latin typeface="Times New Roman" panose="02020603050405020304" pitchFamily="18" charset="0"/>
                <a:ea typeface="+mn-ea"/>
                <a:cs typeface="+mn-cs"/>
              </a:rPr>
              <a:t>İSGGMD</a:t>
            </a:r>
          </a:p>
        </p:txBody>
      </p:sp>
    </p:spTree>
    <p:extLst>
      <p:ext uri="{BB962C8B-B14F-4D97-AF65-F5344CB8AC3E}">
        <p14:creationId xmlns:p14="http://schemas.microsoft.com/office/powerpoint/2010/main" val="3484216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628650" y="1825625"/>
            <a:ext cx="38862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29150" y="1825625"/>
            <a:ext cx="38862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5776FF-AC16-4B72-9C8A-C6C7B834E379}" type="slidenum">
              <a:rPr kumimoji="0" lang="tr-TR"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1104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6"/>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4" name="İçerik Yer Tutucusu 3"/>
          <p:cNvSpPr>
            <a:spLocks noGrp="1"/>
          </p:cNvSpPr>
          <p:nvPr>
            <p:ph sz="half" idx="2"/>
          </p:nvPr>
        </p:nvSpPr>
        <p:spPr>
          <a:xfrm>
            <a:off x="629842" y="2505075"/>
            <a:ext cx="3868340"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6" name="İçerik Yer Tutucusu 5"/>
          <p:cNvSpPr>
            <a:spLocks noGrp="1"/>
          </p:cNvSpPr>
          <p:nvPr>
            <p:ph sz="quarter" idx="4"/>
          </p:nvPr>
        </p:nvSpPr>
        <p:spPr>
          <a:xfrm>
            <a:off x="4629150" y="2505075"/>
            <a:ext cx="3887391"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Altbilgi Yer Tutucusu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ayt Numarası Yer Tutucusu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5776FF-AC16-4B72-9C8A-C6C7B834E379}" type="slidenum">
              <a:rPr kumimoji="0" lang="tr-TR"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7442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Altbilgi Yer Tutucusu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ayt Numarası Yer Tutucusu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5776FF-AC16-4B72-9C8A-C6C7B834E379}" type="slidenum">
              <a:rPr kumimoji="0" lang="tr-TR"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655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Altbilgi Yer Tutucusu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5776FF-AC16-4B72-9C8A-C6C7B834E379}" type="slidenum">
              <a:rPr kumimoji="0" lang="tr-TR"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00289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dirty="0"/>
              <a:t>Asıl başlık stilini düzenlemek için tıklayın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marL="228600" lvl="0" indent="-228600" algn="l" defTabSz="914400" rtl="0" eaLnBrk="1" latinLnBrk="0" hangingPunct="1">
              <a:lnSpc>
                <a:spcPct val="90000"/>
              </a:lnSpc>
              <a:spcBef>
                <a:spcPts val="1000"/>
              </a:spcBef>
              <a:buClr>
                <a:srgbClr val="343740"/>
              </a:buClr>
              <a:buFont typeface="Times New Roman" panose="02020603050405020304" pitchFamily="18" charset="0"/>
              <a:buChar char="›"/>
            </a:pPr>
            <a:r>
              <a:rPr lang="tr-TR" dirty="0"/>
              <a:t>Asıl metin stillerini düzenle
İkinci düzey
Üçüncü düzey
Dördüncü düzey
Beşinci düzey</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1312D-E070-F242-8BF3-7BD124371800}" type="datetime1">
              <a:rPr lang="tr-TR" smtClean="0"/>
              <a:t>07.09.2020</a:t>
            </a:fld>
            <a:endParaRPr lang="tr-T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2"/>
                </a:solidFill>
                <a:latin typeface="Times New Roman" panose="02020603050405020304" pitchFamily="18" charset="0"/>
                <a:cs typeface="Times New Roman" panose="02020603050405020304" pitchFamily="18" charset="0"/>
              </a:defRPr>
            </a:lvl1pPr>
          </a:lstStyle>
          <a:p>
            <a:fld id="{93BAE99C-4011-404F-8110-AE9342FFF953}" type="slidenum">
              <a:rPr lang="tr-TR" smtClean="0"/>
              <a:pPr/>
              <a:t>‹#›</a:t>
            </a:fld>
            <a:endParaRPr lang="tr-TR" dirty="0"/>
          </a:p>
        </p:txBody>
      </p:sp>
    </p:spTree>
    <p:extLst>
      <p:ext uri="{BB962C8B-B14F-4D97-AF65-F5344CB8AC3E}">
        <p14:creationId xmlns:p14="http://schemas.microsoft.com/office/powerpoint/2010/main" val="4049117899"/>
      </p:ext>
    </p:extLst>
  </p:cSld>
  <p:clrMap bg1="lt1" tx1="dk1" bg2="lt2" tx2="dk2" accent1="accent1" accent2="accent2" accent3="accent3" accent4="accent4" accent5="accent5" accent6="accent6" hlink="hlink" folHlink="folHlink"/>
  <p:sldLayoutIdLst>
    <p:sldLayoutId id="2147483662" r:id="rId1"/>
    <p:sldLayoutId id="2147483661" r:id="rId2"/>
  </p:sldLayoutIdLst>
  <p:hf hdr="0" ftr="0" dt="0"/>
  <p:txStyles>
    <p:titleStyle>
      <a:lvl1pPr algn="l" defTabSz="914400" rtl="0" eaLnBrk="1" latinLnBrk="0" hangingPunct="1">
        <a:lnSpc>
          <a:spcPct val="90000"/>
        </a:lnSpc>
        <a:spcBef>
          <a:spcPct val="0"/>
        </a:spcBef>
        <a:buNone/>
        <a:defRPr lang="en-US" sz="3000" kern="1200" dirty="0">
          <a:solidFill>
            <a:srgbClr val="343740"/>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000" kern="1200" dirty="0">
          <a:solidFill>
            <a:srgbClr val="343740"/>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85776FF-AC16-4B72-9C8A-C6C7B834E379}" type="slidenum">
              <a:rPr kumimoji="0" lang="tr-TR"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120715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85776FF-AC16-4B72-9C8A-C6C7B834E379}" type="slidenum">
              <a:rPr kumimoji="0" lang="tr-TR"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52607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85776FF-AC16-4B72-9C8A-C6C7B834E379}" type="slidenum">
              <a:rPr kumimoji="0" lang="tr-TR"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010242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rotWithShape="1">
          <a:blip r:embed="rId3">
            <a:extLst>
              <a:ext uri="{28A0092B-C50C-407E-A947-70E740481C1C}">
                <a14:useLocalDpi xmlns:a14="http://schemas.microsoft.com/office/drawing/2010/main" val="0"/>
              </a:ext>
            </a:extLst>
          </a:blip>
          <a:srcRect l="37708" t="8974" r="37917" b="47706"/>
          <a:stretch/>
        </p:blipFill>
        <p:spPr>
          <a:xfrm>
            <a:off x="3451225" y="630605"/>
            <a:ext cx="2228850" cy="2228850"/>
          </a:xfrm>
          <a:prstGeom prst="rect">
            <a:avLst/>
          </a:prstGeom>
        </p:spPr>
      </p:pic>
      <p:sp>
        <p:nvSpPr>
          <p:cNvPr id="12" name="Rectangle 2">
            <a:extLst>
              <a:ext uri="{FF2B5EF4-FFF2-40B4-BE49-F238E27FC236}">
                <a16:creationId xmlns="" xmlns:a16="http://schemas.microsoft.com/office/drawing/2014/main" id="{FC7CF7E6-F5DB-6E48-BB4F-68A51B58004F}"/>
              </a:ext>
            </a:extLst>
          </p:cNvPr>
          <p:cNvSpPr>
            <a:spLocks noChangeArrowheads="1"/>
          </p:cNvSpPr>
          <p:nvPr/>
        </p:nvSpPr>
        <p:spPr bwMode="auto">
          <a:xfrm flipV="1">
            <a:off x="1250950" y="249381"/>
            <a:ext cx="540577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tr-TR"/>
          </a:p>
        </p:txBody>
      </p:sp>
      <p:pic>
        <p:nvPicPr>
          <p:cNvPr id="3" name="Resim 2"/>
          <p:cNvPicPr>
            <a:picLocks noChangeAspect="1"/>
          </p:cNvPicPr>
          <p:nvPr/>
        </p:nvPicPr>
        <p:blipFill rotWithShape="1">
          <a:blip r:embed="rId4"/>
          <a:srcRect r="139"/>
          <a:stretch/>
        </p:blipFill>
        <p:spPr>
          <a:xfrm>
            <a:off x="0" y="6385687"/>
            <a:ext cx="9131300" cy="188148"/>
          </a:xfrm>
          <a:prstGeom prst="rect">
            <a:avLst/>
          </a:prstGeom>
        </p:spPr>
      </p:pic>
      <p:sp>
        <p:nvSpPr>
          <p:cNvPr id="8" name="Slayt Numarası Yer Tutucusu 5">
            <a:extLst>
              <a:ext uri="{FF2B5EF4-FFF2-40B4-BE49-F238E27FC236}">
                <a16:creationId xmlns="" xmlns:a16="http://schemas.microsoft.com/office/drawing/2014/main" id="{4E43DD7E-0324-5746-BEBF-2A23F6D7C238}"/>
              </a:ext>
            </a:extLst>
          </p:cNvPr>
          <p:cNvSpPr txBox="1">
            <a:spLocks/>
          </p:cNvSpPr>
          <p:nvPr/>
        </p:nvSpPr>
        <p:spPr>
          <a:xfrm>
            <a:off x="6845301" y="6511928"/>
            <a:ext cx="2298700" cy="365125"/>
          </a:xfrm>
          <a:prstGeom prst="rect">
            <a:avLst/>
          </a:prstGeom>
        </p:spPr>
        <p:txBody>
          <a:bodyPr vert="horz" lIns="91440" tIns="45720" rIns="91440" bIns="45720" rtlCol="0" anchor="ctr"/>
          <a:lstStyle>
            <a:defPPr>
              <a:defRPr lang="tr-TR"/>
            </a:defPPr>
            <a:lvl1pPr marL="0" algn="r" defTabSz="914400" rtl="0" eaLnBrk="1" latinLnBrk="0" hangingPunct="1">
              <a:defRPr sz="1200" b="1" kern="1200">
                <a:solidFill>
                  <a:schemeClr val="bg1"/>
                </a:solidFill>
                <a:latin typeface="Garamond" panose="02020404030301010803"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b="0" i="1" dirty="0" smtClean="0">
                <a:solidFill>
                  <a:srgbClr val="9E1917"/>
                </a:solidFill>
                <a:latin typeface="Times New Roman" panose="02020603050405020304" pitchFamily="18" charset="0"/>
              </a:rPr>
              <a:t>www.ailevecalisma.gov.tr/isggm</a:t>
            </a:r>
            <a:endParaRPr lang="tr-TR" b="0" i="1" dirty="0">
              <a:solidFill>
                <a:srgbClr val="9E1917"/>
              </a:solidFill>
              <a:latin typeface="Times New Roman" panose="02020603050405020304" pitchFamily="18" charset="0"/>
            </a:endParaRPr>
          </a:p>
        </p:txBody>
      </p:sp>
      <p:sp>
        <p:nvSpPr>
          <p:cNvPr id="13" name="Metin kutusu 12">
            <a:extLst>
              <a:ext uri="{FF2B5EF4-FFF2-40B4-BE49-F238E27FC236}">
                <a16:creationId xmlns="" xmlns:a16="http://schemas.microsoft.com/office/drawing/2014/main" id="{9A58AC68-0A31-3E45-9565-7E658ACA8575}"/>
              </a:ext>
            </a:extLst>
          </p:cNvPr>
          <p:cNvSpPr txBox="1"/>
          <p:nvPr/>
        </p:nvSpPr>
        <p:spPr>
          <a:xfrm>
            <a:off x="0" y="3194961"/>
            <a:ext cx="9143999" cy="4062651"/>
          </a:xfrm>
          <a:prstGeom prst="rect">
            <a:avLst/>
          </a:prstGeom>
          <a:noFill/>
        </p:spPr>
        <p:txBody>
          <a:bodyPr wrap="square" rtlCol="0">
            <a:spAutoFit/>
          </a:bodyPr>
          <a:lstStyle/>
          <a:p>
            <a:pPr algn="ctr">
              <a:lnSpc>
                <a:spcPct val="150000"/>
              </a:lnSpc>
            </a:pPr>
            <a:r>
              <a:rPr lang="mn-MN" sz="2800" b="1" dirty="0">
                <a:solidFill>
                  <a:srgbClr val="343740"/>
                </a:solidFill>
                <a:latin typeface="Arial" pitchFamily="34" charset="0"/>
                <a:cs typeface="Arial" pitchFamily="34" charset="0"/>
              </a:rPr>
              <a:t>Банкны </a:t>
            </a:r>
            <a:r>
              <a:rPr lang="mn-MN" sz="2800" b="1" dirty="0" smtClean="0">
                <a:solidFill>
                  <a:srgbClr val="343740"/>
                </a:solidFill>
                <a:latin typeface="Arial" pitchFamily="34" charset="0"/>
                <a:cs typeface="Arial" pitchFamily="34" charset="0"/>
              </a:rPr>
              <a:t>салбарын ажлын байрыг</a:t>
            </a:r>
            <a:endParaRPr lang="en-US" sz="2800" b="1" dirty="0" smtClean="0">
              <a:solidFill>
                <a:srgbClr val="343740"/>
              </a:solidFill>
              <a:latin typeface="Arial" pitchFamily="34" charset="0"/>
              <a:cs typeface="Arial" pitchFamily="34" charset="0"/>
            </a:endParaRPr>
          </a:p>
          <a:p>
            <a:pPr algn="ctr">
              <a:lnSpc>
                <a:spcPct val="150000"/>
              </a:lnSpc>
            </a:pPr>
            <a:r>
              <a:rPr lang="mn-MN" sz="2800" b="1" dirty="0" smtClean="0">
                <a:solidFill>
                  <a:srgbClr val="343740"/>
                </a:solidFill>
                <a:latin typeface="Arial" pitchFamily="34" charset="0"/>
                <a:cs typeface="Arial" pitchFamily="34" charset="0"/>
              </a:rPr>
              <a:t> </a:t>
            </a:r>
            <a:r>
              <a:rPr lang="mn-MN" sz="2800" b="1" dirty="0">
                <a:solidFill>
                  <a:srgbClr val="343740"/>
                </a:solidFill>
                <a:latin typeface="Arial" pitchFamily="34" charset="0"/>
                <a:cs typeface="Arial" pitchFamily="34" charset="0"/>
              </a:rPr>
              <a:t>коронавирусын дэгдэлтээс  </a:t>
            </a:r>
            <a:r>
              <a:rPr lang="mn-MN" sz="2800" b="1" dirty="0" smtClean="0">
                <a:solidFill>
                  <a:srgbClr val="343740"/>
                </a:solidFill>
                <a:latin typeface="Arial" pitchFamily="34" charset="0"/>
                <a:cs typeface="Arial" pitchFamily="34" charset="0"/>
              </a:rPr>
              <a:t>хамгаалах</a:t>
            </a:r>
          </a:p>
          <a:p>
            <a:pPr algn="ctr">
              <a:lnSpc>
                <a:spcPct val="150000"/>
              </a:lnSpc>
            </a:pPr>
            <a:r>
              <a:rPr lang="mn-MN" sz="2000" b="1" dirty="0">
                <a:solidFill>
                  <a:srgbClr val="343740"/>
                </a:solidFill>
                <a:latin typeface="Arial" pitchFamily="34" charset="0"/>
                <a:cs typeface="Arial" pitchFamily="34" charset="0"/>
              </a:rPr>
              <a:t>Туркийн Хөдөлмөрийн эрүүл ахуй, аюулгүй байдлын ерөнхий </a:t>
            </a:r>
            <a:r>
              <a:rPr lang="mn-MN" sz="2000" b="1" dirty="0" smtClean="0">
                <a:solidFill>
                  <a:srgbClr val="343740"/>
                </a:solidFill>
                <a:latin typeface="Arial" pitchFamily="34" charset="0"/>
                <a:cs typeface="Arial" pitchFamily="34" charset="0"/>
              </a:rPr>
              <a:t>газар </a:t>
            </a:r>
          </a:p>
          <a:p>
            <a:pPr algn="ctr">
              <a:lnSpc>
                <a:spcPct val="150000"/>
              </a:lnSpc>
            </a:pPr>
            <a:r>
              <a:rPr lang="mn-MN" b="1" dirty="0" smtClean="0">
                <a:latin typeface="Arial" pitchFamily="34" charset="0"/>
                <a:cs typeface="Arial" pitchFamily="34" charset="0"/>
              </a:rPr>
              <a:t>Доктор Аешэ </a:t>
            </a:r>
            <a:r>
              <a:rPr lang="mn-MN" b="1" dirty="0">
                <a:latin typeface="Arial" pitchFamily="34" charset="0"/>
                <a:cs typeface="Arial" pitchFamily="34" charset="0"/>
              </a:rPr>
              <a:t>Пишкин </a:t>
            </a:r>
            <a:endParaRPr lang="tr-TR" sz="1200" b="1" dirty="0" smtClean="0">
              <a:solidFill>
                <a:srgbClr val="343740"/>
              </a:solidFill>
              <a:latin typeface="Arial" pitchFamily="34" charset="0"/>
              <a:cs typeface="Arial" pitchFamily="34" charset="0"/>
            </a:endParaRPr>
          </a:p>
          <a:p>
            <a:pPr algn="ctr">
              <a:lnSpc>
                <a:spcPct val="150000"/>
              </a:lnSpc>
            </a:pPr>
            <a:endParaRPr lang="tr-TR" sz="1200" b="1" dirty="0">
              <a:solidFill>
                <a:srgbClr val="343740"/>
              </a:solidFill>
              <a:latin typeface="Arial" pitchFamily="34" charset="0"/>
              <a:cs typeface="Arial" pitchFamily="34" charset="0"/>
            </a:endParaRPr>
          </a:p>
          <a:p>
            <a:pPr algn="ctr">
              <a:lnSpc>
                <a:spcPct val="150000"/>
              </a:lnSpc>
            </a:pPr>
            <a:r>
              <a:rPr lang="mn-MN" sz="1600" b="1" dirty="0" smtClean="0">
                <a:solidFill>
                  <a:srgbClr val="343740"/>
                </a:solidFill>
                <a:latin typeface="Arial" pitchFamily="34" charset="0"/>
                <a:cs typeface="Arial" pitchFamily="34" charset="0"/>
              </a:rPr>
              <a:t>2020 оны 9-р сар</a:t>
            </a:r>
            <a:endParaRPr lang="tr-TR" sz="1600" b="1" dirty="0" smtClean="0">
              <a:solidFill>
                <a:srgbClr val="343740"/>
              </a:solidFill>
              <a:latin typeface="Arial" pitchFamily="34" charset="0"/>
              <a:cs typeface="Arial" pitchFamily="34" charset="0"/>
            </a:endParaRPr>
          </a:p>
          <a:p>
            <a:pPr algn="ctr">
              <a:lnSpc>
                <a:spcPct val="150000"/>
              </a:lnSpc>
            </a:pPr>
            <a:endParaRPr lang="tr-TR" sz="2500" b="1" dirty="0">
              <a:solidFill>
                <a:srgbClr val="343740"/>
              </a:solidFill>
              <a:latin typeface="Arial" pitchFamily="34" charset="0"/>
              <a:cs typeface="Arial" pitchFamily="34" charset="0"/>
            </a:endParaRPr>
          </a:p>
          <a:p>
            <a:pPr algn="ctr">
              <a:lnSpc>
                <a:spcPct val="150000"/>
              </a:lnSpc>
            </a:pPr>
            <a:endParaRPr lang="tr-TR" sz="2500" b="1" dirty="0" smtClean="0">
              <a:solidFill>
                <a:srgbClr val="343740"/>
              </a:solidFill>
              <a:latin typeface="Arial" pitchFamily="34" charset="0"/>
              <a:cs typeface="Arial" pitchFamily="34" charset="0"/>
            </a:endParaRPr>
          </a:p>
        </p:txBody>
      </p:sp>
    </p:spTree>
    <p:extLst>
      <p:ext uri="{BB962C8B-B14F-4D97-AF65-F5344CB8AC3E}">
        <p14:creationId xmlns:p14="http://schemas.microsoft.com/office/powerpoint/2010/main" val="20749451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5776FF-AC16-4B72-9C8A-C6C7B834E379}" type="slidenum">
              <a:rPr kumimoji="0" lang="tr-TR" sz="1400" b="1" i="0" u="none" strike="noStrike" kern="1200" cap="none" spc="0" normalizeH="0" baseline="0" noProof="0" smtClean="0">
                <a:ln>
                  <a:noFill/>
                </a:ln>
                <a:solidFill>
                  <a:prstClr val="white"/>
                </a:solidFill>
                <a:effectLst/>
                <a:uLnTx/>
                <a:uFillTx/>
                <a:latin typeface="Garamond" panose="02020404030301010803"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10</a:t>
            </a:fld>
            <a:r>
              <a:rPr kumimoji="0" lang="tr-TR" sz="1400" b="1" i="0" u="none" strike="noStrike" kern="1200" cap="none" spc="0" normalizeH="0" baseline="0" noProof="0" smtClean="0">
                <a:ln>
                  <a:noFill/>
                </a:ln>
                <a:solidFill>
                  <a:prstClr val="white"/>
                </a:solidFill>
                <a:effectLst/>
                <a:uLnTx/>
                <a:uFillTx/>
                <a:latin typeface="Garamond" panose="02020404030301010803" pitchFamily="18" charset="0"/>
                <a:ea typeface="+mn-ea"/>
                <a:cs typeface="Times New Roman" panose="02020603050405020304" pitchFamily="18" charset="0"/>
              </a:rPr>
              <a:t>/17</a:t>
            </a:r>
            <a:endParaRPr kumimoji="0" lang="tr-TR" sz="1400" b="1" i="0" u="none" strike="noStrike" kern="1200" cap="none" spc="0" normalizeH="0" baseline="0" noProof="0" dirty="0">
              <a:ln>
                <a:noFill/>
              </a:ln>
              <a:solidFill>
                <a:prstClr val="white"/>
              </a:solidFill>
              <a:effectLst/>
              <a:uLnTx/>
              <a:uFillTx/>
              <a:latin typeface="Garamond" panose="02020404030301010803" pitchFamily="18" charset="0"/>
              <a:ea typeface="+mn-ea"/>
              <a:cs typeface="Times New Roman" panose="02020603050405020304" pitchFamily="18" charset="0"/>
            </a:endParaRPr>
          </a:p>
        </p:txBody>
      </p:sp>
      <p:sp>
        <p:nvSpPr>
          <p:cNvPr id="4" name="Unvan 3"/>
          <p:cNvSpPr>
            <a:spLocks noGrp="1"/>
          </p:cNvSpPr>
          <p:nvPr>
            <p:ph type="title"/>
          </p:nvPr>
        </p:nvSpPr>
        <p:spPr>
          <a:xfrm>
            <a:off x="1" y="238051"/>
            <a:ext cx="9075174" cy="1238302"/>
          </a:xfrm>
        </p:spPr>
        <p:txBody>
          <a:bodyPr>
            <a:normAutofit/>
          </a:bodyPr>
          <a:lstStyle/>
          <a:p>
            <a:pPr algn="ctr"/>
            <a:r>
              <a:rPr lang="tr-TR" sz="2900" dirty="0">
                <a:solidFill>
                  <a:prstClr val="white"/>
                </a:solidFill>
                <a:latin typeface="Arial" pitchFamily="34" charset="0"/>
                <a:cs typeface="Arial" pitchFamily="34" charset="0"/>
              </a:rPr>
              <a:t>COVID-19 </a:t>
            </a:r>
            <a:r>
              <a:rPr lang="mn-MN" sz="2900" dirty="0">
                <a:solidFill>
                  <a:prstClr val="white"/>
                </a:solidFill>
                <a:latin typeface="Arial" pitchFamily="34" charset="0"/>
                <a:cs typeface="Arial" pitchFamily="34" charset="0"/>
              </a:rPr>
              <a:t>цар тахлын үед авах арга хэмжээ</a:t>
            </a:r>
            <a:br>
              <a:rPr lang="mn-MN" sz="2900" dirty="0">
                <a:solidFill>
                  <a:prstClr val="white"/>
                </a:solidFill>
                <a:latin typeface="Arial" pitchFamily="34" charset="0"/>
                <a:cs typeface="Arial" pitchFamily="34" charset="0"/>
              </a:rPr>
            </a:br>
            <a:r>
              <a:rPr lang="mn-MN" sz="2900" dirty="0">
                <a:solidFill>
                  <a:prstClr val="white"/>
                </a:solidFill>
                <a:latin typeface="Arial" pitchFamily="34" charset="0"/>
                <a:cs typeface="Arial" pitchFamily="34" charset="0"/>
              </a:rPr>
              <a:t>АРИУН ЦЭВРИЙН ДҮРЭМ</a:t>
            </a:r>
            <a:endParaRPr lang="tr-TR" dirty="0">
              <a:latin typeface="Arial" pitchFamily="34" charset="0"/>
              <a:cs typeface="Arial" pitchFamily="34" charset="0"/>
            </a:endParaRPr>
          </a:p>
        </p:txBody>
      </p:sp>
      <p:sp>
        <p:nvSpPr>
          <p:cNvPr id="6" name="Dikdörtgen 5"/>
          <p:cNvSpPr/>
          <p:nvPr/>
        </p:nvSpPr>
        <p:spPr>
          <a:xfrm>
            <a:off x="125977" y="1637077"/>
            <a:ext cx="5722373" cy="2613023"/>
          </a:xfrm>
          <a:prstGeom prst="rect">
            <a:avLst/>
          </a:prstGeom>
        </p:spPr>
        <p:txBody>
          <a:bodyPr wrap="square">
            <a:spAutoFit/>
          </a:bodyPr>
          <a:lstStyle/>
          <a:p>
            <a:pPr marL="171450" lvl="0" indent="-171450" algn="just" defTabSz="685800">
              <a:lnSpc>
                <a:spcPct val="90000"/>
              </a:lnSpc>
              <a:spcBef>
                <a:spcPts val="750"/>
              </a:spcBef>
              <a:buClr>
                <a:srgbClr val="9D1D1D"/>
              </a:buClr>
              <a:buFont typeface="Wingdings" panose="05000000000000000000" pitchFamily="2" charset="2"/>
              <a:buChar char="v"/>
            </a:pPr>
            <a:r>
              <a:rPr lang="mn-MN" sz="2600" dirty="0" smtClean="0">
                <a:solidFill>
                  <a:prstClr val="black"/>
                </a:solidFill>
                <a:latin typeface="Arial" pitchFamily="34" charset="0"/>
                <a:cs typeface="Arial" pitchFamily="34" charset="0"/>
              </a:rPr>
              <a:t>Үйлчлүүлэгчтэй </a:t>
            </a:r>
            <a:r>
              <a:rPr lang="mn-MN" sz="2600" dirty="0">
                <a:solidFill>
                  <a:prstClr val="black"/>
                </a:solidFill>
                <a:latin typeface="Arial" pitchFamily="34" charset="0"/>
                <a:cs typeface="Arial" pitchFamily="34" charset="0"/>
              </a:rPr>
              <a:t>бэлэн мөнгөөр ​​гүйлгээ </a:t>
            </a:r>
            <a:r>
              <a:rPr lang="mn-MN" sz="2600" dirty="0" smtClean="0">
                <a:solidFill>
                  <a:prstClr val="black"/>
                </a:solidFill>
                <a:latin typeface="Arial" pitchFamily="34" charset="0"/>
                <a:cs typeface="Arial" pitchFamily="34" charset="0"/>
              </a:rPr>
              <a:t>хийх (мөнгө </a:t>
            </a:r>
            <a:r>
              <a:rPr lang="mn-MN" sz="2600" dirty="0">
                <a:solidFill>
                  <a:prstClr val="black"/>
                </a:solidFill>
                <a:latin typeface="Arial" pitchFamily="34" charset="0"/>
                <a:cs typeface="Arial" pitchFamily="34" charset="0"/>
              </a:rPr>
              <a:t>тоолох, мөнгө солих гэх мэт) </a:t>
            </a:r>
            <a:r>
              <a:rPr lang="mn-MN" sz="2600" dirty="0" smtClean="0">
                <a:solidFill>
                  <a:prstClr val="black"/>
                </a:solidFill>
                <a:latin typeface="Arial" pitchFamily="34" charset="0"/>
                <a:cs typeface="Arial" pitchFamily="34" charset="0"/>
              </a:rPr>
              <a:t>бусад бичиг </a:t>
            </a:r>
            <a:r>
              <a:rPr lang="mn-MN" sz="2600" dirty="0">
                <a:solidFill>
                  <a:prstClr val="black"/>
                </a:solidFill>
                <a:latin typeface="Arial" pitchFamily="34" charset="0"/>
                <a:cs typeface="Arial" pitchFamily="34" charset="0"/>
              </a:rPr>
              <a:t>цаасны ажил дууссаны дараа гарыг </a:t>
            </a:r>
            <a:r>
              <a:rPr lang="mn-MN" sz="2600" dirty="0" smtClean="0">
                <a:solidFill>
                  <a:prstClr val="black"/>
                </a:solidFill>
                <a:latin typeface="Arial" pitchFamily="34" charset="0"/>
                <a:cs typeface="Arial" pitchFamily="34" charset="0"/>
              </a:rPr>
              <a:t>нь ариутгах. </a:t>
            </a:r>
            <a:r>
              <a:rPr lang="mn-MN" sz="2600" dirty="0">
                <a:solidFill>
                  <a:prstClr val="black"/>
                </a:solidFill>
                <a:latin typeface="Arial" pitchFamily="34" charset="0"/>
                <a:cs typeface="Arial" pitchFamily="34" charset="0"/>
              </a:rPr>
              <a:t>Г</a:t>
            </a:r>
            <a:r>
              <a:rPr lang="mn-MN" sz="2600" dirty="0" smtClean="0">
                <a:solidFill>
                  <a:prstClr val="black"/>
                </a:solidFill>
                <a:latin typeface="Arial" pitchFamily="34" charset="0"/>
                <a:cs typeface="Arial" pitchFamily="34" charset="0"/>
              </a:rPr>
              <a:t>ар ариутгагч бодисыг тогтмол </a:t>
            </a:r>
            <a:r>
              <a:rPr lang="mn-MN" sz="2600" dirty="0">
                <a:solidFill>
                  <a:prstClr val="black"/>
                </a:solidFill>
                <a:latin typeface="Arial" pitchFamily="34" charset="0"/>
                <a:cs typeface="Arial" pitchFamily="34" charset="0"/>
              </a:rPr>
              <a:t>ширээн дээр байлгана.</a:t>
            </a:r>
            <a:endParaRPr lang="tr-TR" sz="2600" dirty="0">
              <a:solidFill>
                <a:prstClr val="black"/>
              </a:solidFill>
              <a:latin typeface="Arial" pitchFamily="34" charset="0"/>
              <a:cs typeface="Arial" pitchFamily="34" charset="0"/>
            </a:endParaRPr>
          </a:p>
        </p:txBody>
      </p:sp>
      <p:sp>
        <p:nvSpPr>
          <p:cNvPr id="8" name="Dikdörtgen 7"/>
          <p:cNvSpPr/>
          <p:nvPr/>
        </p:nvSpPr>
        <p:spPr>
          <a:xfrm>
            <a:off x="234131" y="4513527"/>
            <a:ext cx="5722373" cy="1255728"/>
          </a:xfrm>
          <a:prstGeom prst="rect">
            <a:avLst/>
          </a:prstGeom>
        </p:spPr>
        <p:txBody>
          <a:bodyPr wrap="square">
            <a:spAutoFit/>
          </a:bodyPr>
          <a:lstStyle/>
          <a:p>
            <a:pPr marL="171450" lvl="0" indent="-171450" algn="just" defTabSz="685800">
              <a:lnSpc>
                <a:spcPct val="90000"/>
              </a:lnSpc>
              <a:spcBef>
                <a:spcPts val="750"/>
              </a:spcBef>
              <a:buClr>
                <a:srgbClr val="9D1D1D"/>
              </a:buClr>
              <a:buFont typeface="Wingdings" panose="05000000000000000000" pitchFamily="2" charset="2"/>
              <a:buChar char="v"/>
            </a:pPr>
            <a:r>
              <a:rPr lang="mn-MN" sz="2800" dirty="0">
                <a:solidFill>
                  <a:prstClr val="black"/>
                </a:solidFill>
                <a:latin typeface="Arial" pitchFamily="34" charset="0"/>
                <a:cs typeface="Arial" pitchFamily="34" charset="0"/>
              </a:rPr>
              <a:t>Банкны АТМ-ээс </a:t>
            </a:r>
            <a:r>
              <a:rPr lang="mn-MN" sz="2800" dirty="0" smtClean="0">
                <a:solidFill>
                  <a:prstClr val="black"/>
                </a:solidFill>
                <a:latin typeface="Arial" pitchFamily="34" charset="0"/>
                <a:cs typeface="Arial" pitchFamily="34" charset="0"/>
              </a:rPr>
              <a:t>авч болох мөнгөний </a:t>
            </a:r>
            <a:r>
              <a:rPr lang="mn-MN" sz="2800" dirty="0">
                <a:solidFill>
                  <a:prstClr val="black"/>
                </a:solidFill>
                <a:latin typeface="Arial" pitchFamily="34" charset="0"/>
                <a:cs typeface="Arial" pitchFamily="34" charset="0"/>
              </a:rPr>
              <a:t>доод хязгаарыг нэмэгдүүлэх хэрэгтэй.</a:t>
            </a:r>
            <a:endParaRPr lang="tr-TR" sz="2800" dirty="0">
              <a:solidFill>
                <a:prstClr val="black"/>
              </a:solidFill>
              <a:latin typeface="Arial" pitchFamily="34" charset="0"/>
              <a:cs typeface="Arial" pitchFamily="34" charset="0"/>
            </a:endParaRPr>
          </a:p>
        </p:txBody>
      </p:sp>
      <p:pic>
        <p:nvPicPr>
          <p:cNvPr id="9" name="Resim 8"/>
          <p:cNvPicPr>
            <a:picLocks noChangeAspect="1"/>
          </p:cNvPicPr>
          <p:nvPr/>
        </p:nvPicPr>
        <p:blipFill>
          <a:blip r:embed="rId2"/>
          <a:stretch>
            <a:fillRect/>
          </a:stretch>
        </p:blipFill>
        <p:spPr>
          <a:xfrm>
            <a:off x="6151342" y="1852058"/>
            <a:ext cx="2364008" cy="1742819"/>
          </a:xfrm>
          <a:prstGeom prst="rect">
            <a:avLst/>
          </a:prstGeom>
        </p:spPr>
      </p:pic>
      <p:pic>
        <p:nvPicPr>
          <p:cNvPr id="10" name="Resim 9"/>
          <p:cNvPicPr>
            <a:picLocks noChangeAspect="1"/>
          </p:cNvPicPr>
          <p:nvPr/>
        </p:nvPicPr>
        <p:blipFill>
          <a:blip r:embed="rId3"/>
          <a:stretch>
            <a:fillRect/>
          </a:stretch>
        </p:blipFill>
        <p:spPr>
          <a:xfrm>
            <a:off x="5956504" y="4222400"/>
            <a:ext cx="2777228" cy="1629955"/>
          </a:xfrm>
          <a:prstGeom prst="rect">
            <a:avLst/>
          </a:prstGeom>
        </p:spPr>
      </p:pic>
    </p:spTree>
    <p:extLst>
      <p:ext uri="{BB962C8B-B14F-4D97-AF65-F5344CB8AC3E}">
        <p14:creationId xmlns:p14="http://schemas.microsoft.com/office/powerpoint/2010/main" val="40829942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5776FF-AC16-4B72-9C8A-C6C7B834E379}" type="slidenum">
              <a:rPr kumimoji="0" lang="tr-TR" sz="1400" b="1" i="0" u="none" strike="noStrike" kern="1200" cap="none" spc="0" normalizeH="0" baseline="0" noProof="0" smtClean="0">
                <a:ln>
                  <a:noFill/>
                </a:ln>
                <a:solidFill>
                  <a:prstClr val="white"/>
                </a:solidFill>
                <a:effectLst/>
                <a:uLnTx/>
                <a:uFillTx/>
                <a:latin typeface="Garamond" panose="02020404030301010803"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11</a:t>
            </a:fld>
            <a:r>
              <a:rPr kumimoji="0" lang="tr-TR" sz="1400" b="1" i="0" u="none" strike="noStrike" kern="1200" cap="none" spc="0" normalizeH="0" baseline="0" noProof="0" smtClean="0">
                <a:ln>
                  <a:noFill/>
                </a:ln>
                <a:solidFill>
                  <a:prstClr val="white"/>
                </a:solidFill>
                <a:effectLst/>
                <a:uLnTx/>
                <a:uFillTx/>
                <a:latin typeface="Garamond" panose="02020404030301010803" pitchFamily="18" charset="0"/>
                <a:ea typeface="+mn-ea"/>
                <a:cs typeface="Times New Roman" panose="02020603050405020304" pitchFamily="18" charset="0"/>
              </a:rPr>
              <a:t>/17</a:t>
            </a:r>
            <a:endParaRPr kumimoji="0" lang="tr-TR" sz="1400" b="1" i="0" u="none" strike="noStrike" kern="1200" cap="none" spc="0" normalizeH="0" baseline="0" noProof="0" dirty="0">
              <a:ln>
                <a:noFill/>
              </a:ln>
              <a:solidFill>
                <a:prstClr val="white"/>
              </a:solidFill>
              <a:effectLst/>
              <a:uLnTx/>
              <a:uFillTx/>
              <a:latin typeface="Garamond" panose="02020404030301010803" pitchFamily="18" charset="0"/>
              <a:ea typeface="+mn-ea"/>
              <a:cs typeface="Times New Roman" panose="02020603050405020304" pitchFamily="18" charset="0"/>
            </a:endParaRPr>
          </a:p>
        </p:txBody>
      </p:sp>
      <p:sp>
        <p:nvSpPr>
          <p:cNvPr id="4" name="Unvan 3"/>
          <p:cNvSpPr>
            <a:spLocks noGrp="1"/>
          </p:cNvSpPr>
          <p:nvPr>
            <p:ph type="title"/>
          </p:nvPr>
        </p:nvSpPr>
        <p:spPr>
          <a:xfrm>
            <a:off x="-70957" y="238051"/>
            <a:ext cx="9391938" cy="1238302"/>
          </a:xfrm>
        </p:spPr>
        <p:txBody>
          <a:bodyPr>
            <a:normAutofit/>
          </a:bodyPr>
          <a:lstStyle/>
          <a:p>
            <a:pPr algn="ctr"/>
            <a:r>
              <a:rPr lang="tr-TR" sz="2900" dirty="0">
                <a:solidFill>
                  <a:prstClr val="white"/>
                </a:solidFill>
                <a:latin typeface="Arial" pitchFamily="34" charset="0"/>
                <a:cs typeface="Arial" pitchFamily="34" charset="0"/>
              </a:rPr>
              <a:t>COVID-19 </a:t>
            </a:r>
            <a:r>
              <a:rPr lang="mn-MN" sz="2900" dirty="0">
                <a:solidFill>
                  <a:prstClr val="white"/>
                </a:solidFill>
                <a:latin typeface="Arial" pitchFamily="34" charset="0"/>
                <a:cs typeface="Arial" pitchFamily="34" charset="0"/>
              </a:rPr>
              <a:t>цар тахлын үед авах арга хэмжээ</a:t>
            </a:r>
            <a:br>
              <a:rPr lang="mn-MN" sz="2900" dirty="0">
                <a:solidFill>
                  <a:prstClr val="white"/>
                </a:solidFill>
                <a:latin typeface="Arial" pitchFamily="34" charset="0"/>
                <a:cs typeface="Arial" pitchFamily="34" charset="0"/>
              </a:rPr>
            </a:br>
            <a:r>
              <a:rPr lang="mn-MN" sz="2900" dirty="0">
                <a:solidFill>
                  <a:prstClr val="white"/>
                </a:solidFill>
                <a:latin typeface="Arial" pitchFamily="34" charset="0"/>
                <a:cs typeface="Arial" pitchFamily="34" charset="0"/>
              </a:rPr>
              <a:t>АРИУН ЦЭВРИЙН ДҮРЭМ</a:t>
            </a:r>
            <a:endParaRPr lang="tr-TR" dirty="0">
              <a:latin typeface="Arial" pitchFamily="34" charset="0"/>
              <a:cs typeface="Arial" pitchFamily="34" charset="0"/>
            </a:endParaRPr>
          </a:p>
        </p:txBody>
      </p:sp>
      <p:sp>
        <p:nvSpPr>
          <p:cNvPr id="6" name="Dikdörtgen 5"/>
          <p:cNvSpPr/>
          <p:nvPr/>
        </p:nvSpPr>
        <p:spPr>
          <a:xfrm>
            <a:off x="270386" y="1476353"/>
            <a:ext cx="8637640" cy="2424766"/>
          </a:xfrm>
          <a:prstGeom prst="rect">
            <a:avLst/>
          </a:prstGeom>
        </p:spPr>
        <p:txBody>
          <a:bodyPr wrap="square">
            <a:spAutoFit/>
          </a:bodyPr>
          <a:lstStyle/>
          <a:p>
            <a:pPr marL="171450" lvl="0" indent="-171450" algn="just" defTabSz="685800">
              <a:lnSpc>
                <a:spcPct val="90000"/>
              </a:lnSpc>
              <a:spcBef>
                <a:spcPts val="750"/>
              </a:spcBef>
              <a:buClr>
                <a:srgbClr val="9D1D1D"/>
              </a:buClr>
              <a:buFont typeface="Wingdings" panose="05000000000000000000" pitchFamily="2" charset="2"/>
              <a:buChar char="v"/>
            </a:pPr>
            <a:r>
              <a:rPr lang="mn-MN" sz="2300" dirty="0">
                <a:solidFill>
                  <a:prstClr val="black"/>
                </a:solidFill>
                <a:latin typeface="Arial" pitchFamily="34" charset="0"/>
                <a:cs typeface="Arial" pitchFamily="34" charset="0"/>
              </a:rPr>
              <a:t>Гар </a:t>
            </a:r>
            <a:r>
              <a:rPr lang="mn-MN" sz="2300" dirty="0" smtClean="0">
                <a:solidFill>
                  <a:prstClr val="black"/>
                </a:solidFill>
                <a:latin typeface="Arial" pitchFamily="34" charset="0"/>
                <a:cs typeface="Arial" pitchFamily="34" charset="0"/>
              </a:rPr>
              <a:t>байнга цэвэрлэх ёстой</a:t>
            </a:r>
            <a:r>
              <a:rPr lang="mn-MN" sz="2300" dirty="0">
                <a:solidFill>
                  <a:prstClr val="black"/>
                </a:solidFill>
                <a:latin typeface="Arial" pitchFamily="34" charset="0"/>
                <a:cs typeface="Arial" pitchFamily="34" charset="0"/>
              </a:rPr>
              <a:t>, гараа </a:t>
            </a:r>
            <a:r>
              <a:rPr lang="mn-MN" sz="2300" dirty="0" smtClean="0">
                <a:solidFill>
                  <a:prstClr val="black"/>
                </a:solidFill>
                <a:latin typeface="Arial" pitchFamily="34" charset="0"/>
                <a:cs typeface="Arial" pitchFamily="34" charset="0"/>
              </a:rPr>
              <a:t>бохирддог гэдгийг мартаж болохгүй, нүүрэндээ </a:t>
            </a:r>
            <a:r>
              <a:rPr lang="mn-MN" sz="2300" dirty="0">
                <a:solidFill>
                  <a:prstClr val="black"/>
                </a:solidFill>
                <a:latin typeface="Arial" pitchFamily="34" charset="0"/>
                <a:cs typeface="Arial" pitchFamily="34" charset="0"/>
              </a:rPr>
              <a:t>гараараа </a:t>
            </a:r>
            <a:r>
              <a:rPr lang="mn-MN" sz="2300" dirty="0" smtClean="0">
                <a:solidFill>
                  <a:prstClr val="black"/>
                </a:solidFill>
                <a:latin typeface="Arial" pitchFamily="34" charset="0"/>
                <a:cs typeface="Arial" pitchFamily="34" charset="0"/>
              </a:rPr>
              <a:t>хүрч </a:t>
            </a:r>
            <a:r>
              <a:rPr lang="mn-MN" sz="2300" dirty="0">
                <a:solidFill>
                  <a:prstClr val="black"/>
                </a:solidFill>
                <a:latin typeface="Arial" pitchFamily="34" charset="0"/>
                <a:cs typeface="Arial" pitchFamily="34" charset="0"/>
              </a:rPr>
              <a:t>болохгүй, ханиалгах, найтаах үед ам, </a:t>
            </a:r>
            <a:r>
              <a:rPr lang="mn-MN" sz="2300" dirty="0" smtClean="0">
                <a:solidFill>
                  <a:prstClr val="black"/>
                </a:solidFill>
                <a:latin typeface="Arial" pitchFamily="34" charset="0"/>
                <a:cs typeface="Arial" pitchFamily="34" charset="0"/>
              </a:rPr>
              <a:t>хамраа </a:t>
            </a:r>
            <a:r>
              <a:rPr lang="mn-MN" sz="2300" dirty="0">
                <a:solidFill>
                  <a:prstClr val="black"/>
                </a:solidFill>
                <a:latin typeface="Arial" pitchFamily="34" charset="0"/>
                <a:cs typeface="Arial" pitchFamily="34" charset="0"/>
              </a:rPr>
              <a:t>нэг удаагийн </a:t>
            </a:r>
            <a:r>
              <a:rPr lang="mn-MN" sz="2300" dirty="0" smtClean="0">
                <a:solidFill>
                  <a:prstClr val="black"/>
                </a:solidFill>
                <a:latin typeface="Arial" pitchFamily="34" charset="0"/>
                <a:cs typeface="Arial" pitchFamily="34" charset="0"/>
              </a:rPr>
              <a:t>салфеткаар дарах, </a:t>
            </a:r>
            <a:r>
              <a:rPr lang="mn-MN" sz="2300" dirty="0">
                <a:solidFill>
                  <a:prstClr val="black"/>
                </a:solidFill>
                <a:latin typeface="Arial" pitchFamily="34" charset="0"/>
                <a:cs typeface="Arial" pitchFamily="34" charset="0"/>
              </a:rPr>
              <a:t>алчуур байхгүй бол тохойн дотор талыг ашиглах </a:t>
            </a:r>
            <a:r>
              <a:rPr lang="mn-MN" sz="2300" dirty="0" smtClean="0">
                <a:solidFill>
                  <a:prstClr val="black"/>
                </a:solidFill>
                <a:latin typeface="Arial" pitchFamily="34" charset="0"/>
                <a:cs typeface="Arial" pitchFamily="34" charset="0"/>
              </a:rPr>
              <a:t>хэрэгтэй. </a:t>
            </a:r>
          </a:p>
          <a:p>
            <a:pPr marL="171450" lvl="0" indent="-171450" algn="just" defTabSz="685800">
              <a:lnSpc>
                <a:spcPct val="90000"/>
              </a:lnSpc>
              <a:spcBef>
                <a:spcPts val="750"/>
              </a:spcBef>
              <a:buClr>
                <a:srgbClr val="9D1D1D"/>
              </a:buClr>
              <a:buFont typeface="Wingdings" panose="05000000000000000000" pitchFamily="2" charset="2"/>
              <a:buChar char="v"/>
            </a:pPr>
            <a:r>
              <a:rPr lang="mn-MN" sz="2300" dirty="0" smtClean="0">
                <a:solidFill>
                  <a:prstClr val="black"/>
                </a:solidFill>
                <a:latin typeface="Arial" pitchFamily="34" charset="0"/>
                <a:cs typeface="Arial" pitchFamily="34" charset="0"/>
              </a:rPr>
              <a:t>Ажилтнуудад дээрх </a:t>
            </a:r>
            <a:r>
              <a:rPr lang="mn-MN" sz="2300" dirty="0">
                <a:solidFill>
                  <a:prstClr val="black"/>
                </a:solidFill>
                <a:latin typeface="Arial" pitchFamily="34" charset="0"/>
                <a:cs typeface="Arial" pitchFamily="34" charset="0"/>
              </a:rPr>
              <a:t>мэдээллийг </a:t>
            </a:r>
            <a:r>
              <a:rPr lang="mn-MN" sz="2300" dirty="0" smtClean="0">
                <a:solidFill>
                  <a:prstClr val="black"/>
                </a:solidFill>
                <a:latin typeface="Arial" pitchFamily="34" charset="0"/>
                <a:cs typeface="Arial" pitchFamily="34" charset="0"/>
              </a:rPr>
              <a:t>сануулж байхын </a:t>
            </a:r>
            <a:r>
              <a:rPr lang="mn-MN" sz="2300" dirty="0">
                <a:solidFill>
                  <a:prstClr val="black"/>
                </a:solidFill>
                <a:latin typeface="Arial" pitchFamily="34" charset="0"/>
                <a:cs typeface="Arial" pitchFamily="34" charset="0"/>
              </a:rPr>
              <a:t>тулд сануулах самбарыг ширээн </a:t>
            </a:r>
            <a:r>
              <a:rPr lang="mn-MN" sz="2300" dirty="0" smtClean="0">
                <a:solidFill>
                  <a:prstClr val="black"/>
                </a:solidFill>
                <a:latin typeface="Arial" pitchFamily="34" charset="0"/>
                <a:cs typeface="Arial" pitchFamily="34" charset="0"/>
              </a:rPr>
              <a:t>дээр нь </a:t>
            </a:r>
            <a:r>
              <a:rPr lang="mn-MN" sz="2300" dirty="0">
                <a:solidFill>
                  <a:prstClr val="black"/>
                </a:solidFill>
                <a:latin typeface="Arial" pitchFamily="34" charset="0"/>
                <a:cs typeface="Arial" pitchFamily="34" charset="0"/>
              </a:rPr>
              <a:t>байрлуулсан байх ёстой.</a:t>
            </a:r>
            <a:endParaRPr lang="tr-TR" sz="2300" dirty="0">
              <a:solidFill>
                <a:prstClr val="black"/>
              </a:solidFill>
              <a:latin typeface="Arial" pitchFamily="34" charset="0"/>
              <a:cs typeface="Arial" pitchFamily="34" charset="0"/>
            </a:endParaRPr>
          </a:p>
        </p:txBody>
      </p:sp>
      <p:pic>
        <p:nvPicPr>
          <p:cNvPr id="8" name="Resim 7"/>
          <p:cNvPicPr>
            <a:picLocks noChangeAspect="1"/>
          </p:cNvPicPr>
          <p:nvPr/>
        </p:nvPicPr>
        <p:blipFill>
          <a:blip r:embed="rId2"/>
          <a:stretch>
            <a:fillRect/>
          </a:stretch>
        </p:blipFill>
        <p:spPr>
          <a:xfrm>
            <a:off x="1089740" y="3785607"/>
            <a:ext cx="3239502" cy="1978232"/>
          </a:xfrm>
          <a:prstGeom prst="rect">
            <a:avLst/>
          </a:prstGeom>
        </p:spPr>
      </p:pic>
      <p:pic>
        <p:nvPicPr>
          <p:cNvPr id="9" name="Resim 8"/>
          <p:cNvPicPr>
            <a:picLocks noChangeAspect="1"/>
          </p:cNvPicPr>
          <p:nvPr/>
        </p:nvPicPr>
        <p:blipFill>
          <a:blip r:embed="rId3"/>
          <a:stretch>
            <a:fillRect/>
          </a:stretch>
        </p:blipFill>
        <p:spPr>
          <a:xfrm>
            <a:off x="5231434" y="3785607"/>
            <a:ext cx="1636609" cy="2290744"/>
          </a:xfrm>
          <a:prstGeom prst="rect">
            <a:avLst/>
          </a:prstGeom>
        </p:spPr>
      </p:pic>
    </p:spTree>
    <p:extLst>
      <p:ext uri="{BB962C8B-B14F-4D97-AF65-F5344CB8AC3E}">
        <p14:creationId xmlns:p14="http://schemas.microsoft.com/office/powerpoint/2010/main" val="35708429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5776FF-AC16-4B72-9C8A-C6C7B834E379}" type="slidenum">
              <a:rPr kumimoji="0" lang="tr-TR" sz="1400" b="1" i="0" u="none" strike="noStrike" kern="1200" cap="none" spc="0" normalizeH="0" baseline="0" noProof="0" smtClean="0">
                <a:ln>
                  <a:noFill/>
                </a:ln>
                <a:solidFill>
                  <a:prstClr val="white"/>
                </a:solidFill>
                <a:effectLst/>
                <a:uLnTx/>
                <a:uFillTx/>
                <a:latin typeface="Garamond" panose="02020404030301010803"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12</a:t>
            </a:fld>
            <a:r>
              <a:rPr kumimoji="0" lang="tr-TR" sz="1400" b="1" i="0" u="none" strike="noStrike" kern="1200" cap="none" spc="0" normalizeH="0" baseline="0" noProof="0" smtClean="0">
                <a:ln>
                  <a:noFill/>
                </a:ln>
                <a:solidFill>
                  <a:prstClr val="white"/>
                </a:solidFill>
                <a:effectLst/>
                <a:uLnTx/>
                <a:uFillTx/>
                <a:latin typeface="Garamond" panose="02020404030301010803" pitchFamily="18" charset="0"/>
                <a:ea typeface="+mn-ea"/>
                <a:cs typeface="Times New Roman" panose="02020603050405020304" pitchFamily="18" charset="0"/>
              </a:rPr>
              <a:t>/17</a:t>
            </a:r>
            <a:endParaRPr kumimoji="0" lang="tr-TR" sz="1400" b="1" i="0" u="none" strike="noStrike" kern="1200" cap="none" spc="0" normalizeH="0" baseline="0" noProof="0" dirty="0">
              <a:ln>
                <a:noFill/>
              </a:ln>
              <a:solidFill>
                <a:prstClr val="white"/>
              </a:solidFill>
              <a:effectLst/>
              <a:uLnTx/>
              <a:uFillTx/>
              <a:latin typeface="Garamond" panose="02020404030301010803" pitchFamily="18" charset="0"/>
              <a:ea typeface="+mn-ea"/>
              <a:cs typeface="Times New Roman" panose="02020603050405020304" pitchFamily="18" charset="0"/>
            </a:endParaRPr>
          </a:p>
        </p:txBody>
      </p:sp>
      <p:sp>
        <p:nvSpPr>
          <p:cNvPr id="4" name="Unvan 3"/>
          <p:cNvSpPr>
            <a:spLocks noGrp="1"/>
          </p:cNvSpPr>
          <p:nvPr>
            <p:ph type="title"/>
          </p:nvPr>
        </p:nvSpPr>
        <p:spPr>
          <a:xfrm>
            <a:off x="322333" y="238051"/>
            <a:ext cx="7209177" cy="1238302"/>
          </a:xfrm>
        </p:spPr>
        <p:txBody>
          <a:bodyPr>
            <a:normAutofit fontScale="90000"/>
          </a:bodyPr>
          <a:lstStyle/>
          <a:p>
            <a:pPr algn="ctr"/>
            <a:r>
              <a:rPr lang="tr-TR" dirty="0">
                <a:solidFill>
                  <a:prstClr val="white"/>
                </a:solidFill>
                <a:latin typeface="Arial" pitchFamily="34" charset="0"/>
                <a:cs typeface="Arial" pitchFamily="34" charset="0"/>
              </a:rPr>
              <a:t>COVID-19 </a:t>
            </a:r>
            <a:r>
              <a:rPr lang="mn-MN" dirty="0">
                <a:solidFill>
                  <a:prstClr val="white"/>
                </a:solidFill>
                <a:latin typeface="Arial" pitchFamily="34" charset="0"/>
                <a:cs typeface="Arial" pitchFamily="34" charset="0"/>
              </a:rPr>
              <a:t>цар тахлын үед авах арга </a:t>
            </a:r>
            <a:r>
              <a:rPr lang="mn-MN" dirty="0" smtClean="0">
                <a:solidFill>
                  <a:prstClr val="white"/>
                </a:solidFill>
                <a:latin typeface="Arial" pitchFamily="34" charset="0"/>
                <a:cs typeface="Arial" pitchFamily="34" charset="0"/>
              </a:rPr>
              <a:t>хэмжээ, Хэрэглэгчтэй </a:t>
            </a:r>
            <a:r>
              <a:rPr lang="mn-MN" dirty="0">
                <a:solidFill>
                  <a:prstClr val="white"/>
                </a:solidFill>
                <a:latin typeface="Arial" pitchFamily="34" charset="0"/>
                <a:cs typeface="Arial" pitchFamily="34" charset="0"/>
              </a:rPr>
              <a:t>харилцах</a:t>
            </a:r>
            <a:endParaRPr lang="tr-TR" dirty="0">
              <a:latin typeface="Arial" pitchFamily="34" charset="0"/>
              <a:cs typeface="Arial" pitchFamily="34" charset="0"/>
            </a:endParaRPr>
          </a:p>
        </p:txBody>
      </p:sp>
      <p:sp>
        <p:nvSpPr>
          <p:cNvPr id="6" name="Dikdörtgen 5"/>
          <p:cNvSpPr/>
          <p:nvPr/>
        </p:nvSpPr>
        <p:spPr>
          <a:xfrm>
            <a:off x="186813" y="1445342"/>
            <a:ext cx="5331869" cy="2422971"/>
          </a:xfrm>
          <a:prstGeom prst="rect">
            <a:avLst/>
          </a:prstGeom>
        </p:spPr>
        <p:txBody>
          <a:bodyPr wrap="square">
            <a:spAutoFit/>
          </a:bodyPr>
          <a:lstStyle/>
          <a:p>
            <a:pPr marL="171450" lvl="0" indent="-171450" algn="just" defTabSz="685800">
              <a:lnSpc>
                <a:spcPct val="90000"/>
              </a:lnSpc>
              <a:spcBef>
                <a:spcPts val="750"/>
              </a:spcBef>
              <a:buClr>
                <a:srgbClr val="9D1D1D"/>
              </a:buClr>
              <a:buFont typeface="Wingdings" panose="05000000000000000000" pitchFamily="2" charset="2"/>
              <a:buChar char="v"/>
            </a:pPr>
            <a:r>
              <a:rPr lang="mn-MN" sz="2800" dirty="0" smtClean="0">
                <a:solidFill>
                  <a:prstClr val="black"/>
                </a:solidFill>
                <a:latin typeface="Arial" pitchFamily="34" charset="0"/>
                <a:cs typeface="Arial" pitchFamily="34" charset="0"/>
              </a:rPr>
              <a:t>Үйлчлүүлэгчийг гар </a:t>
            </a:r>
            <a:r>
              <a:rPr lang="mn-MN" sz="2800" dirty="0">
                <a:solidFill>
                  <a:prstClr val="black"/>
                </a:solidFill>
                <a:latin typeface="Arial" pitchFamily="34" charset="0"/>
                <a:cs typeface="Arial" pitchFamily="34" charset="0"/>
              </a:rPr>
              <a:t>утасны тусгай програмууд, интернет банк, дуудлагын </a:t>
            </a:r>
            <a:r>
              <a:rPr lang="mn-MN" sz="2800" dirty="0" smtClean="0">
                <a:solidFill>
                  <a:prstClr val="black"/>
                </a:solidFill>
                <a:latin typeface="Arial" pitchFamily="34" charset="0"/>
                <a:cs typeface="Arial" pitchFamily="34" charset="0"/>
              </a:rPr>
              <a:t>төвүүд зэрэг </a:t>
            </a:r>
            <a:r>
              <a:rPr lang="mn-MN" sz="2800" dirty="0">
                <a:solidFill>
                  <a:prstClr val="black"/>
                </a:solidFill>
                <a:latin typeface="Arial" pitchFamily="34" charset="0"/>
                <a:cs typeface="Arial" pitchFamily="34" charset="0"/>
              </a:rPr>
              <a:t>банкны бэлэн бус </a:t>
            </a:r>
            <a:r>
              <a:rPr lang="mn-MN" sz="2800" dirty="0" smtClean="0">
                <a:solidFill>
                  <a:prstClr val="black"/>
                </a:solidFill>
                <a:latin typeface="Arial" pitchFamily="34" charset="0"/>
                <a:cs typeface="Arial" pitchFamily="34" charset="0"/>
              </a:rPr>
              <a:t>гүйлгээг ашиглах боломжоор хангах хэрэгтэй.</a:t>
            </a:r>
            <a:endParaRPr lang="tr-TR" sz="2800" dirty="0">
              <a:solidFill>
                <a:prstClr val="black"/>
              </a:solidFill>
              <a:latin typeface="Arial" pitchFamily="34" charset="0"/>
              <a:cs typeface="Arial" pitchFamily="34" charset="0"/>
            </a:endParaRPr>
          </a:p>
        </p:txBody>
      </p:sp>
      <p:pic>
        <p:nvPicPr>
          <p:cNvPr id="7" name="Resim 6"/>
          <p:cNvPicPr>
            <a:picLocks noChangeAspect="1"/>
          </p:cNvPicPr>
          <p:nvPr/>
        </p:nvPicPr>
        <p:blipFill>
          <a:blip r:embed="rId2"/>
          <a:stretch>
            <a:fillRect/>
          </a:stretch>
        </p:blipFill>
        <p:spPr>
          <a:xfrm>
            <a:off x="5902587" y="1716728"/>
            <a:ext cx="2794500" cy="1492400"/>
          </a:xfrm>
          <a:prstGeom prst="rect">
            <a:avLst/>
          </a:prstGeom>
        </p:spPr>
      </p:pic>
      <p:sp>
        <p:nvSpPr>
          <p:cNvPr id="9" name="Dikdörtgen 8"/>
          <p:cNvSpPr/>
          <p:nvPr/>
        </p:nvSpPr>
        <p:spPr>
          <a:xfrm>
            <a:off x="322333" y="4178606"/>
            <a:ext cx="5196349" cy="1643527"/>
          </a:xfrm>
          <a:prstGeom prst="rect">
            <a:avLst/>
          </a:prstGeom>
        </p:spPr>
        <p:txBody>
          <a:bodyPr wrap="square">
            <a:spAutoFit/>
          </a:bodyPr>
          <a:lstStyle/>
          <a:p>
            <a:pPr marL="171450" lvl="0" indent="-171450" algn="just" defTabSz="685800">
              <a:lnSpc>
                <a:spcPct val="90000"/>
              </a:lnSpc>
              <a:spcBef>
                <a:spcPts val="750"/>
              </a:spcBef>
              <a:buClr>
                <a:srgbClr val="9D1D1D"/>
              </a:buClr>
              <a:buFont typeface="Wingdings" panose="05000000000000000000" pitchFamily="2" charset="2"/>
              <a:buChar char="v"/>
            </a:pPr>
            <a:r>
              <a:rPr lang="mn-MN" sz="2800" dirty="0">
                <a:solidFill>
                  <a:prstClr val="black"/>
                </a:solidFill>
                <a:latin typeface="Arial" pitchFamily="34" charset="0"/>
                <a:cs typeface="Arial" pitchFamily="34" charset="0"/>
              </a:rPr>
              <a:t>Ажилчид, үйлчлүүлэгчдийн хооронд дор хаяж 1.5 метр </a:t>
            </a:r>
            <a:r>
              <a:rPr lang="mn-MN" sz="2800" dirty="0" smtClean="0">
                <a:solidFill>
                  <a:prstClr val="black"/>
                </a:solidFill>
                <a:latin typeface="Arial" pitchFamily="34" charset="0"/>
                <a:cs typeface="Arial" pitchFamily="34" charset="0"/>
              </a:rPr>
              <a:t>зай байхаар зохицуулалт </a:t>
            </a:r>
            <a:r>
              <a:rPr lang="mn-MN" sz="2800" dirty="0">
                <a:solidFill>
                  <a:prstClr val="black"/>
                </a:solidFill>
                <a:latin typeface="Arial" pitchFamily="34" charset="0"/>
                <a:cs typeface="Arial" pitchFamily="34" charset="0"/>
              </a:rPr>
              <a:t>хийх хэрэгтэй.</a:t>
            </a:r>
            <a:endParaRPr lang="tr-TR" sz="2800" dirty="0">
              <a:solidFill>
                <a:prstClr val="black"/>
              </a:solidFill>
              <a:latin typeface="Arial" pitchFamily="34" charset="0"/>
              <a:cs typeface="Arial" pitchFamily="34" charset="0"/>
            </a:endParaRPr>
          </a:p>
        </p:txBody>
      </p:sp>
      <p:pic>
        <p:nvPicPr>
          <p:cNvPr id="10" name="Resim 9"/>
          <p:cNvPicPr>
            <a:picLocks noChangeAspect="1"/>
          </p:cNvPicPr>
          <p:nvPr/>
        </p:nvPicPr>
        <p:blipFill>
          <a:blip r:embed="rId3"/>
          <a:stretch>
            <a:fillRect/>
          </a:stretch>
        </p:blipFill>
        <p:spPr>
          <a:xfrm>
            <a:off x="5700762" y="4071786"/>
            <a:ext cx="3198150" cy="1565200"/>
          </a:xfrm>
          <a:prstGeom prst="rect">
            <a:avLst/>
          </a:prstGeom>
        </p:spPr>
      </p:pic>
    </p:spTree>
    <p:extLst>
      <p:ext uri="{BB962C8B-B14F-4D97-AF65-F5344CB8AC3E}">
        <p14:creationId xmlns:p14="http://schemas.microsoft.com/office/powerpoint/2010/main" val="7171069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5776FF-AC16-4B72-9C8A-C6C7B834E379}" type="slidenum">
              <a:rPr kumimoji="0" lang="tr-TR" sz="1400" b="1" i="0" u="none" strike="noStrike" kern="1200" cap="none" spc="0" normalizeH="0" baseline="0" noProof="0" smtClean="0">
                <a:ln>
                  <a:noFill/>
                </a:ln>
                <a:solidFill>
                  <a:prstClr val="white"/>
                </a:solidFill>
                <a:effectLst/>
                <a:uLnTx/>
                <a:uFillTx/>
                <a:latin typeface="Garamond" panose="02020404030301010803"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13</a:t>
            </a:fld>
            <a:r>
              <a:rPr kumimoji="0" lang="tr-TR" sz="1400" b="1" i="0" u="none" strike="noStrike" kern="1200" cap="none" spc="0" normalizeH="0" baseline="0" noProof="0" smtClean="0">
                <a:ln>
                  <a:noFill/>
                </a:ln>
                <a:solidFill>
                  <a:prstClr val="white"/>
                </a:solidFill>
                <a:effectLst/>
                <a:uLnTx/>
                <a:uFillTx/>
                <a:latin typeface="Garamond" panose="02020404030301010803" pitchFamily="18" charset="0"/>
                <a:ea typeface="+mn-ea"/>
                <a:cs typeface="Times New Roman" panose="02020603050405020304" pitchFamily="18" charset="0"/>
              </a:rPr>
              <a:t>/17</a:t>
            </a:r>
            <a:endParaRPr kumimoji="0" lang="tr-TR" sz="1400" b="1" i="0" u="none" strike="noStrike" kern="1200" cap="none" spc="0" normalizeH="0" baseline="0" noProof="0" dirty="0">
              <a:ln>
                <a:noFill/>
              </a:ln>
              <a:solidFill>
                <a:prstClr val="white"/>
              </a:solidFill>
              <a:effectLst/>
              <a:uLnTx/>
              <a:uFillTx/>
              <a:latin typeface="Garamond" panose="02020404030301010803" pitchFamily="18" charset="0"/>
              <a:ea typeface="+mn-ea"/>
              <a:cs typeface="Times New Roman" panose="02020603050405020304" pitchFamily="18" charset="0"/>
            </a:endParaRPr>
          </a:p>
        </p:txBody>
      </p:sp>
      <p:sp>
        <p:nvSpPr>
          <p:cNvPr id="4" name="Unvan 3"/>
          <p:cNvSpPr>
            <a:spLocks noGrp="1"/>
          </p:cNvSpPr>
          <p:nvPr>
            <p:ph type="title"/>
          </p:nvPr>
        </p:nvSpPr>
        <p:spPr/>
        <p:txBody>
          <a:bodyPr>
            <a:normAutofit fontScale="90000"/>
          </a:bodyPr>
          <a:lstStyle/>
          <a:p>
            <a:pPr algn="ctr"/>
            <a:r>
              <a:rPr lang="tr-TR" dirty="0">
                <a:solidFill>
                  <a:prstClr val="white"/>
                </a:solidFill>
                <a:latin typeface="Arial" pitchFamily="34" charset="0"/>
                <a:cs typeface="Arial" pitchFamily="34" charset="0"/>
              </a:rPr>
              <a:t>COVID-19 </a:t>
            </a:r>
            <a:r>
              <a:rPr lang="mn-MN" dirty="0">
                <a:solidFill>
                  <a:prstClr val="white"/>
                </a:solidFill>
                <a:latin typeface="Arial" pitchFamily="34" charset="0"/>
                <a:cs typeface="Arial" pitchFamily="34" charset="0"/>
              </a:rPr>
              <a:t>цар тахлын үед авах арга хэмжээ, Хэрэглэгчтэй харилцах</a:t>
            </a:r>
            <a:endParaRPr lang="tr-TR" dirty="0">
              <a:latin typeface="Arial" pitchFamily="34" charset="0"/>
              <a:cs typeface="Arial" pitchFamily="34" charset="0"/>
            </a:endParaRPr>
          </a:p>
        </p:txBody>
      </p:sp>
      <p:sp>
        <p:nvSpPr>
          <p:cNvPr id="6" name="Dikdörtgen 5"/>
          <p:cNvSpPr/>
          <p:nvPr/>
        </p:nvSpPr>
        <p:spPr>
          <a:xfrm>
            <a:off x="575185" y="1676011"/>
            <a:ext cx="8087033" cy="2419124"/>
          </a:xfrm>
          <a:prstGeom prst="rect">
            <a:avLst/>
          </a:prstGeom>
        </p:spPr>
        <p:txBody>
          <a:bodyPr wrap="square">
            <a:spAutoFit/>
          </a:bodyPr>
          <a:lstStyle/>
          <a:p>
            <a:pPr marL="171450" lvl="0" indent="-171450" algn="just" defTabSz="685800">
              <a:lnSpc>
                <a:spcPct val="90000"/>
              </a:lnSpc>
              <a:spcBef>
                <a:spcPts val="750"/>
              </a:spcBef>
              <a:buClr>
                <a:srgbClr val="9D1D1D"/>
              </a:buClr>
              <a:buFont typeface="Wingdings" panose="05000000000000000000" pitchFamily="2" charset="2"/>
              <a:buChar char="v"/>
            </a:pPr>
            <a:r>
              <a:rPr lang="mn-MN" sz="2700" dirty="0" smtClean="0">
                <a:solidFill>
                  <a:prstClr val="black"/>
                </a:solidFill>
                <a:latin typeface="Arial" pitchFamily="34" charset="0"/>
                <a:cs typeface="Arial" pitchFamily="34" charset="0"/>
              </a:rPr>
              <a:t>Үйлчлүүлэгчидтэй мэндлэхтэй гар барихгүй байх хэрэгтэй. Үйлчлүүлэгчээс </a:t>
            </a:r>
            <a:r>
              <a:rPr lang="mn-MN" sz="2700" dirty="0">
                <a:solidFill>
                  <a:prstClr val="black"/>
                </a:solidFill>
                <a:latin typeface="Arial" pitchFamily="34" charset="0"/>
                <a:cs typeface="Arial" pitchFamily="34" charset="0"/>
              </a:rPr>
              <a:t>аюулгүй байдлыг хангах </a:t>
            </a:r>
            <a:r>
              <a:rPr lang="mn-MN" sz="2700" dirty="0" smtClean="0">
                <a:solidFill>
                  <a:prstClr val="black"/>
                </a:solidFill>
                <a:latin typeface="Arial" pitchFamily="34" charset="0"/>
                <a:cs typeface="Arial" pitchFamily="34" charset="0"/>
              </a:rPr>
              <a:t>хэмжээнд хол байх, гүйлгээг </a:t>
            </a:r>
            <a:r>
              <a:rPr lang="mn-MN" sz="2700" dirty="0">
                <a:solidFill>
                  <a:prstClr val="black"/>
                </a:solidFill>
                <a:latin typeface="Arial" pitchFamily="34" charset="0"/>
                <a:cs typeface="Arial" pitchFamily="34" charset="0"/>
              </a:rPr>
              <a:t>аль болох богино </a:t>
            </a:r>
            <a:r>
              <a:rPr lang="mn-MN" sz="2700" dirty="0" smtClean="0">
                <a:solidFill>
                  <a:prstClr val="black"/>
                </a:solidFill>
                <a:latin typeface="Arial" pitchFamily="34" charset="0"/>
                <a:cs typeface="Arial" pitchFamily="34" charset="0"/>
              </a:rPr>
              <a:t>хугацаанд дуусгах хэрэгтэй. Үйлчлүүлэгчдийг уух зүйлээр дайлахгүй байх хэрэгтэй. </a:t>
            </a:r>
            <a:endParaRPr lang="tr-TR" sz="2700" dirty="0">
              <a:solidFill>
                <a:prstClr val="black"/>
              </a:solidFill>
              <a:latin typeface="Arial" pitchFamily="34" charset="0"/>
              <a:cs typeface="Arial" pitchFamily="34" charset="0"/>
            </a:endParaRPr>
          </a:p>
        </p:txBody>
      </p:sp>
      <p:pic>
        <p:nvPicPr>
          <p:cNvPr id="7" name="Resim 6"/>
          <p:cNvPicPr>
            <a:picLocks noChangeAspect="1"/>
          </p:cNvPicPr>
          <p:nvPr/>
        </p:nvPicPr>
        <p:blipFill>
          <a:blip r:embed="rId2"/>
          <a:stretch>
            <a:fillRect/>
          </a:stretch>
        </p:blipFill>
        <p:spPr>
          <a:xfrm>
            <a:off x="1926006" y="4015125"/>
            <a:ext cx="3074382" cy="2031148"/>
          </a:xfrm>
          <a:prstGeom prst="rect">
            <a:avLst/>
          </a:prstGeom>
        </p:spPr>
      </p:pic>
      <p:pic>
        <p:nvPicPr>
          <p:cNvPr id="8" name="Resim 7"/>
          <p:cNvPicPr>
            <a:picLocks noChangeAspect="1"/>
          </p:cNvPicPr>
          <p:nvPr/>
        </p:nvPicPr>
        <p:blipFill>
          <a:blip r:embed="rId3"/>
          <a:stretch>
            <a:fillRect/>
          </a:stretch>
        </p:blipFill>
        <p:spPr>
          <a:xfrm>
            <a:off x="5275546" y="3942589"/>
            <a:ext cx="2211104" cy="2096024"/>
          </a:xfrm>
          <a:prstGeom prst="rect">
            <a:avLst/>
          </a:prstGeom>
        </p:spPr>
      </p:pic>
    </p:spTree>
    <p:extLst>
      <p:ext uri="{BB962C8B-B14F-4D97-AF65-F5344CB8AC3E}">
        <p14:creationId xmlns:p14="http://schemas.microsoft.com/office/powerpoint/2010/main" val="19752273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5776FF-AC16-4B72-9C8A-C6C7B834E379}" type="slidenum">
              <a:rPr kumimoji="0" lang="tr-TR" sz="1400" b="1" i="0" u="none" strike="noStrike" kern="1200" cap="none" spc="0" normalizeH="0" baseline="0" noProof="0" smtClean="0">
                <a:ln>
                  <a:noFill/>
                </a:ln>
                <a:solidFill>
                  <a:prstClr val="white"/>
                </a:solidFill>
                <a:effectLst/>
                <a:uLnTx/>
                <a:uFillTx/>
                <a:latin typeface="Garamond" panose="02020404030301010803"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14</a:t>
            </a:fld>
            <a:r>
              <a:rPr kumimoji="0" lang="tr-TR" sz="1400" b="1" i="0" u="none" strike="noStrike" kern="1200" cap="none" spc="0" normalizeH="0" baseline="0" noProof="0" smtClean="0">
                <a:ln>
                  <a:noFill/>
                </a:ln>
                <a:solidFill>
                  <a:prstClr val="white"/>
                </a:solidFill>
                <a:effectLst/>
                <a:uLnTx/>
                <a:uFillTx/>
                <a:latin typeface="Garamond" panose="02020404030301010803" pitchFamily="18" charset="0"/>
                <a:ea typeface="+mn-ea"/>
                <a:cs typeface="Times New Roman" panose="02020603050405020304" pitchFamily="18" charset="0"/>
              </a:rPr>
              <a:t>/17</a:t>
            </a:r>
            <a:endParaRPr kumimoji="0" lang="tr-TR" sz="1400" b="1" i="0" u="none" strike="noStrike" kern="1200" cap="none" spc="0" normalizeH="0" baseline="0" noProof="0" dirty="0">
              <a:ln>
                <a:noFill/>
              </a:ln>
              <a:solidFill>
                <a:prstClr val="white"/>
              </a:solidFill>
              <a:effectLst/>
              <a:uLnTx/>
              <a:uFillTx/>
              <a:latin typeface="Garamond" panose="02020404030301010803" pitchFamily="18" charset="0"/>
              <a:ea typeface="+mn-ea"/>
              <a:cs typeface="Times New Roman" panose="02020603050405020304" pitchFamily="18" charset="0"/>
            </a:endParaRPr>
          </a:p>
        </p:txBody>
      </p:sp>
      <p:sp>
        <p:nvSpPr>
          <p:cNvPr id="4" name="Unvan 3"/>
          <p:cNvSpPr>
            <a:spLocks noGrp="1"/>
          </p:cNvSpPr>
          <p:nvPr>
            <p:ph type="title"/>
          </p:nvPr>
        </p:nvSpPr>
        <p:spPr/>
        <p:txBody>
          <a:bodyPr>
            <a:normAutofit/>
          </a:bodyPr>
          <a:lstStyle/>
          <a:p>
            <a:pPr algn="ctr"/>
            <a:r>
              <a:rPr lang="mn-MN" dirty="0">
                <a:latin typeface="Arial" pitchFamily="34" charset="0"/>
                <a:cs typeface="Arial" pitchFamily="34" charset="0"/>
              </a:rPr>
              <a:t>ХУВИЙН </a:t>
            </a:r>
            <a:r>
              <a:rPr lang="mn-MN" dirty="0" smtClean="0">
                <a:latin typeface="Arial" pitchFamily="34" charset="0"/>
                <a:cs typeface="Arial" pitchFamily="34" charset="0"/>
              </a:rPr>
              <a:t>ХАМГААЛАХ ХЭРЭГСЛИЙГ АШИГЛАХ</a:t>
            </a:r>
            <a:endParaRPr lang="tr-TR" dirty="0">
              <a:latin typeface="Arial" pitchFamily="34" charset="0"/>
              <a:cs typeface="Arial" pitchFamily="34" charset="0"/>
            </a:endParaRPr>
          </a:p>
        </p:txBody>
      </p:sp>
      <p:sp>
        <p:nvSpPr>
          <p:cNvPr id="5" name="Dikdörtgen 4"/>
          <p:cNvSpPr/>
          <p:nvPr/>
        </p:nvSpPr>
        <p:spPr>
          <a:xfrm>
            <a:off x="575185" y="1676011"/>
            <a:ext cx="8087033" cy="2973122"/>
          </a:xfrm>
          <a:prstGeom prst="rect">
            <a:avLst/>
          </a:prstGeom>
        </p:spPr>
        <p:txBody>
          <a:bodyPr wrap="square">
            <a:spAutoFit/>
          </a:bodyPr>
          <a:lstStyle/>
          <a:p>
            <a:pPr marL="171450" lvl="0" indent="-171450" algn="just" defTabSz="685800">
              <a:lnSpc>
                <a:spcPct val="90000"/>
              </a:lnSpc>
              <a:spcBef>
                <a:spcPts val="750"/>
              </a:spcBef>
              <a:buClr>
                <a:srgbClr val="9D1D1D"/>
              </a:buClr>
              <a:buFont typeface="Wingdings" panose="05000000000000000000" pitchFamily="2" charset="2"/>
              <a:buChar char="v"/>
            </a:pPr>
            <a:r>
              <a:rPr lang="mn-MN" sz="2600" dirty="0" smtClean="0">
                <a:solidFill>
                  <a:prstClr val="black"/>
                </a:solidFill>
                <a:latin typeface="Arial" pitchFamily="34" charset="0"/>
                <a:cs typeface="Arial" pitchFamily="34" charset="0"/>
              </a:rPr>
              <a:t>Ажилчдыг </a:t>
            </a:r>
            <a:r>
              <a:rPr lang="tr-TR" sz="2600" dirty="0">
                <a:solidFill>
                  <a:prstClr val="black"/>
                </a:solidFill>
                <a:latin typeface="Arial" pitchFamily="34" charset="0"/>
                <a:cs typeface="Arial" pitchFamily="34" charset="0"/>
              </a:rPr>
              <a:t>EN 149 </a:t>
            </a:r>
            <a:r>
              <a:rPr lang="mn-MN" sz="2600" dirty="0">
                <a:solidFill>
                  <a:prstClr val="black"/>
                </a:solidFill>
                <a:latin typeface="Arial" pitchFamily="34" charset="0"/>
                <a:cs typeface="Arial" pitchFamily="34" charset="0"/>
              </a:rPr>
              <a:t>стандартын дагуу амьсгалын замын хамгаалалтын </a:t>
            </a:r>
            <a:r>
              <a:rPr lang="mn-MN" sz="2600" dirty="0" smtClean="0">
                <a:solidFill>
                  <a:prstClr val="black"/>
                </a:solidFill>
                <a:latin typeface="Arial" pitchFamily="34" charset="0"/>
                <a:cs typeface="Arial" pitchFamily="34" charset="0"/>
              </a:rPr>
              <a:t>маскаар</a:t>
            </a:r>
            <a:r>
              <a:rPr lang="tr-TR" sz="2600" dirty="0" smtClean="0">
                <a:solidFill>
                  <a:prstClr val="black"/>
                </a:solidFill>
                <a:latin typeface="Arial" pitchFamily="34" charset="0"/>
                <a:cs typeface="Arial" pitchFamily="34" charset="0"/>
              </a:rPr>
              <a:t> /</a:t>
            </a:r>
            <a:r>
              <a:rPr lang="mn-MN" sz="2600" dirty="0" smtClean="0">
                <a:solidFill>
                  <a:prstClr val="black"/>
                </a:solidFill>
                <a:latin typeface="Arial" pitchFamily="34" charset="0"/>
                <a:cs typeface="Arial" pitchFamily="34" charset="0"/>
              </a:rPr>
              <a:t>дор </a:t>
            </a:r>
            <a:r>
              <a:rPr lang="mn-MN" sz="2600" dirty="0">
                <a:solidFill>
                  <a:prstClr val="black"/>
                </a:solidFill>
                <a:latin typeface="Arial" pitchFamily="34" charset="0"/>
                <a:cs typeface="Arial" pitchFamily="34" charset="0"/>
              </a:rPr>
              <a:t>хаяж </a:t>
            </a:r>
            <a:r>
              <a:rPr lang="tr-TR" sz="2600" dirty="0" smtClean="0">
                <a:solidFill>
                  <a:prstClr val="black"/>
                </a:solidFill>
                <a:latin typeface="Arial" pitchFamily="34" charset="0"/>
                <a:cs typeface="Arial" pitchFamily="34" charset="0"/>
              </a:rPr>
              <a:t>FFP2</a:t>
            </a:r>
            <a:r>
              <a:rPr lang="mn-MN" sz="2600" dirty="0" smtClean="0">
                <a:solidFill>
                  <a:prstClr val="black"/>
                </a:solidFill>
                <a:latin typeface="Arial" pitchFamily="34" charset="0"/>
                <a:cs typeface="Arial" pitchFamily="34" charset="0"/>
              </a:rPr>
              <a:t> бүхий</a:t>
            </a:r>
            <a:r>
              <a:rPr lang="tr-TR" sz="2600" dirty="0" smtClean="0">
                <a:solidFill>
                  <a:prstClr val="black"/>
                </a:solidFill>
                <a:latin typeface="Arial" pitchFamily="34" charset="0"/>
                <a:cs typeface="Arial" pitchFamily="34" charset="0"/>
              </a:rPr>
              <a:t>/</a:t>
            </a:r>
            <a:r>
              <a:rPr lang="mn-MN" sz="2600" dirty="0" smtClean="0">
                <a:solidFill>
                  <a:prstClr val="black"/>
                </a:solidFill>
                <a:latin typeface="Arial" pitchFamily="34" charset="0"/>
                <a:cs typeface="Arial" pitchFamily="34" charset="0"/>
              </a:rPr>
              <a:t>, </a:t>
            </a:r>
            <a:r>
              <a:rPr lang="mn-MN" sz="2600" dirty="0">
                <a:solidFill>
                  <a:prstClr val="black"/>
                </a:solidFill>
                <a:latin typeface="Arial" pitchFamily="34" charset="0"/>
                <a:cs typeface="Arial" pitchFamily="34" charset="0"/>
              </a:rPr>
              <a:t>хэрэв байхгүй бол </a:t>
            </a:r>
            <a:r>
              <a:rPr lang="tr-TR" sz="2600" dirty="0">
                <a:solidFill>
                  <a:prstClr val="black"/>
                </a:solidFill>
                <a:latin typeface="Arial" pitchFamily="34" charset="0"/>
                <a:cs typeface="Arial" pitchFamily="34" charset="0"/>
              </a:rPr>
              <a:t>EN14683 </a:t>
            </a:r>
            <a:r>
              <a:rPr lang="mn-MN" sz="2600" dirty="0">
                <a:solidFill>
                  <a:prstClr val="black"/>
                </a:solidFill>
                <a:latin typeface="Arial" pitchFamily="34" charset="0"/>
                <a:cs typeface="Arial" pitchFamily="34" charset="0"/>
              </a:rPr>
              <a:t>стандартад нийцсэн эмнэлгийн маскаар хангах ёстой. </a:t>
            </a:r>
            <a:r>
              <a:rPr lang="mn-MN" sz="2600" dirty="0" smtClean="0">
                <a:solidFill>
                  <a:prstClr val="black"/>
                </a:solidFill>
                <a:latin typeface="Arial" pitchFamily="34" charset="0"/>
                <a:cs typeface="Arial" pitchFamily="34" charset="0"/>
              </a:rPr>
              <a:t>Маскаас гадна </a:t>
            </a:r>
            <a:r>
              <a:rPr lang="tr-TR" sz="2600" dirty="0" smtClean="0">
                <a:solidFill>
                  <a:prstClr val="black"/>
                </a:solidFill>
                <a:latin typeface="Arial" pitchFamily="34" charset="0"/>
                <a:cs typeface="Arial" pitchFamily="34" charset="0"/>
              </a:rPr>
              <a:t>EN </a:t>
            </a:r>
            <a:r>
              <a:rPr lang="tr-TR" sz="2600" dirty="0">
                <a:solidFill>
                  <a:prstClr val="black"/>
                </a:solidFill>
                <a:latin typeface="Arial" pitchFamily="34" charset="0"/>
                <a:cs typeface="Arial" pitchFamily="34" charset="0"/>
              </a:rPr>
              <a:t>166 </a:t>
            </a:r>
            <a:r>
              <a:rPr lang="mn-MN" sz="2600" dirty="0">
                <a:solidFill>
                  <a:prstClr val="black"/>
                </a:solidFill>
                <a:latin typeface="Arial" pitchFamily="34" charset="0"/>
                <a:cs typeface="Arial" pitchFamily="34" charset="0"/>
              </a:rPr>
              <a:t>стандартын </a:t>
            </a:r>
            <a:r>
              <a:rPr lang="mn-MN" sz="2600" dirty="0" smtClean="0">
                <a:solidFill>
                  <a:prstClr val="black"/>
                </a:solidFill>
                <a:latin typeface="Arial" pitchFamily="34" charset="0"/>
                <a:cs typeface="Arial" pitchFamily="34" charset="0"/>
              </a:rPr>
              <a:t>нүүрний</a:t>
            </a:r>
            <a:r>
              <a:rPr lang="en-US" sz="2600" dirty="0" smtClean="0">
                <a:solidFill>
                  <a:prstClr val="black"/>
                </a:solidFill>
                <a:latin typeface="Arial" pitchFamily="34" charset="0"/>
                <a:cs typeface="Arial" pitchFamily="34" charset="0"/>
              </a:rPr>
              <a:t> </a:t>
            </a:r>
            <a:r>
              <a:rPr lang="mn-MN" sz="2600" dirty="0" smtClean="0">
                <a:solidFill>
                  <a:prstClr val="black"/>
                </a:solidFill>
                <a:latin typeface="Arial" pitchFamily="34" charset="0"/>
                <a:cs typeface="Arial" pitchFamily="34" charset="0"/>
              </a:rPr>
              <a:t>хамгаалалт өгөх шаардлагатай</a:t>
            </a:r>
            <a:r>
              <a:rPr lang="mn-MN" sz="2600" dirty="0">
                <a:solidFill>
                  <a:prstClr val="black"/>
                </a:solidFill>
                <a:latin typeface="Arial" pitchFamily="34" charset="0"/>
                <a:cs typeface="Arial" pitchFamily="34" charset="0"/>
              </a:rPr>
              <a:t>. Нүүрний </a:t>
            </a:r>
            <a:r>
              <a:rPr lang="mn-MN" sz="2600" dirty="0" smtClean="0">
                <a:solidFill>
                  <a:prstClr val="black"/>
                </a:solidFill>
                <a:latin typeface="Arial" pitchFamily="34" charset="0"/>
                <a:cs typeface="Arial" pitchFamily="34" charset="0"/>
              </a:rPr>
              <a:t>хамгаалалтыг </a:t>
            </a:r>
            <a:r>
              <a:rPr lang="mn-MN" sz="2600" dirty="0">
                <a:solidFill>
                  <a:prstClr val="black"/>
                </a:solidFill>
                <a:latin typeface="Arial" pitchFamily="34" charset="0"/>
                <a:cs typeface="Arial" pitchFamily="34" charset="0"/>
              </a:rPr>
              <a:t>хэрэглэсний дараа цэвэрлэх </a:t>
            </a:r>
            <a:r>
              <a:rPr lang="mn-MN" sz="2600" dirty="0" smtClean="0">
                <a:solidFill>
                  <a:prstClr val="black"/>
                </a:solidFill>
                <a:latin typeface="Arial" pitchFamily="34" charset="0"/>
                <a:cs typeface="Arial" pitchFamily="34" charset="0"/>
              </a:rPr>
              <a:t>хэрэгтэй.</a:t>
            </a:r>
            <a:endParaRPr lang="tr-TR" sz="2600" dirty="0">
              <a:solidFill>
                <a:prstClr val="black"/>
              </a:solidFill>
              <a:latin typeface="Arial" pitchFamily="34" charset="0"/>
              <a:cs typeface="Arial" pitchFamily="34" charset="0"/>
            </a:endParaRPr>
          </a:p>
        </p:txBody>
      </p:sp>
      <p:pic>
        <p:nvPicPr>
          <p:cNvPr id="3" name="Resim 2"/>
          <p:cNvPicPr>
            <a:picLocks noChangeAspect="1"/>
          </p:cNvPicPr>
          <p:nvPr/>
        </p:nvPicPr>
        <p:blipFill>
          <a:blip r:embed="rId2"/>
          <a:stretch>
            <a:fillRect/>
          </a:stretch>
        </p:blipFill>
        <p:spPr>
          <a:xfrm>
            <a:off x="3477889" y="4686438"/>
            <a:ext cx="2281623" cy="1914955"/>
          </a:xfrm>
          <a:prstGeom prst="rect">
            <a:avLst/>
          </a:prstGeom>
        </p:spPr>
      </p:pic>
    </p:spTree>
    <p:extLst>
      <p:ext uri="{BB962C8B-B14F-4D97-AF65-F5344CB8AC3E}">
        <p14:creationId xmlns:p14="http://schemas.microsoft.com/office/powerpoint/2010/main" val="39081980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5776FF-AC16-4B72-9C8A-C6C7B834E379}" type="slidenum">
              <a:rPr kumimoji="0" lang="tr-TR" sz="1400" b="1" i="0" u="none" strike="noStrike" kern="1200" cap="none" spc="0" normalizeH="0" baseline="0" noProof="0" smtClean="0">
                <a:ln>
                  <a:noFill/>
                </a:ln>
                <a:solidFill>
                  <a:prstClr val="white"/>
                </a:solidFill>
                <a:effectLst/>
                <a:uLnTx/>
                <a:uFillTx/>
                <a:latin typeface="Garamond" panose="02020404030301010803"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15</a:t>
            </a:fld>
            <a:r>
              <a:rPr kumimoji="0" lang="tr-TR" sz="1400" b="1" i="0" u="none" strike="noStrike" kern="1200" cap="none" spc="0" normalizeH="0" baseline="0" noProof="0" smtClean="0">
                <a:ln>
                  <a:noFill/>
                </a:ln>
                <a:solidFill>
                  <a:prstClr val="white"/>
                </a:solidFill>
                <a:effectLst/>
                <a:uLnTx/>
                <a:uFillTx/>
                <a:latin typeface="Garamond" panose="02020404030301010803" pitchFamily="18" charset="0"/>
                <a:ea typeface="+mn-ea"/>
                <a:cs typeface="Times New Roman" panose="02020603050405020304" pitchFamily="18" charset="0"/>
              </a:rPr>
              <a:t>/17</a:t>
            </a:r>
            <a:endParaRPr kumimoji="0" lang="tr-TR" sz="1400" b="1" i="0" u="none" strike="noStrike" kern="1200" cap="none" spc="0" normalizeH="0" baseline="0" noProof="0" dirty="0">
              <a:ln>
                <a:noFill/>
              </a:ln>
              <a:solidFill>
                <a:prstClr val="white"/>
              </a:solidFill>
              <a:effectLst/>
              <a:uLnTx/>
              <a:uFillTx/>
              <a:latin typeface="Garamond" panose="02020404030301010803" pitchFamily="18" charset="0"/>
              <a:ea typeface="+mn-ea"/>
              <a:cs typeface="Times New Roman" panose="02020603050405020304" pitchFamily="18" charset="0"/>
            </a:endParaRPr>
          </a:p>
        </p:txBody>
      </p:sp>
      <p:sp>
        <p:nvSpPr>
          <p:cNvPr id="4" name="Unvan 3"/>
          <p:cNvSpPr>
            <a:spLocks noGrp="1"/>
          </p:cNvSpPr>
          <p:nvPr>
            <p:ph type="title"/>
          </p:nvPr>
        </p:nvSpPr>
        <p:spPr/>
        <p:txBody>
          <a:bodyPr/>
          <a:lstStyle/>
          <a:p>
            <a:pPr algn="ctr"/>
            <a:r>
              <a:rPr lang="mn-MN" dirty="0">
                <a:latin typeface="Arial" pitchFamily="34" charset="0"/>
                <a:cs typeface="Arial" pitchFamily="34" charset="0"/>
              </a:rPr>
              <a:t>ХУВИЙН ХАМГААЛАХ ХЭРЭГСЛИЙГ АШИГЛАХ</a:t>
            </a:r>
            <a:endParaRPr lang="tr-TR" dirty="0">
              <a:latin typeface="Arial" pitchFamily="34" charset="0"/>
              <a:cs typeface="Arial" pitchFamily="34" charset="0"/>
            </a:endParaRPr>
          </a:p>
        </p:txBody>
      </p:sp>
      <p:sp>
        <p:nvSpPr>
          <p:cNvPr id="5" name="Dikdörtgen 4"/>
          <p:cNvSpPr/>
          <p:nvPr/>
        </p:nvSpPr>
        <p:spPr>
          <a:xfrm>
            <a:off x="393290" y="1726151"/>
            <a:ext cx="8357420" cy="4773614"/>
          </a:xfrm>
          <a:prstGeom prst="rect">
            <a:avLst/>
          </a:prstGeom>
        </p:spPr>
        <p:txBody>
          <a:bodyPr wrap="square">
            <a:spAutoFit/>
          </a:bodyPr>
          <a:lstStyle/>
          <a:p>
            <a:pPr marL="171450" lvl="0" indent="-171450" algn="just" defTabSz="685800">
              <a:lnSpc>
                <a:spcPct val="90000"/>
              </a:lnSpc>
              <a:spcBef>
                <a:spcPts val="750"/>
              </a:spcBef>
              <a:buClr>
                <a:srgbClr val="9D1D1D"/>
              </a:buClr>
              <a:buFont typeface="Wingdings" panose="05000000000000000000" pitchFamily="2" charset="2"/>
              <a:buChar char="v"/>
            </a:pPr>
            <a:r>
              <a:rPr lang="mn-MN" sz="2600" dirty="0">
                <a:solidFill>
                  <a:prstClr val="black"/>
                </a:solidFill>
                <a:latin typeface="Arial" pitchFamily="34" charset="0"/>
                <a:cs typeface="Arial" pitchFamily="34" charset="0"/>
              </a:rPr>
              <a:t>Маск зүүхээс өмнө гарын </a:t>
            </a:r>
            <a:r>
              <a:rPr lang="mn-MN" sz="2600" dirty="0" smtClean="0">
                <a:solidFill>
                  <a:prstClr val="black"/>
                </a:solidFill>
                <a:latin typeface="Arial" pitchFamily="34" charset="0"/>
                <a:cs typeface="Arial" pitchFamily="34" charset="0"/>
              </a:rPr>
              <a:t>ариун цэврийг хангана, маскны төмөр туузан хэсгийг </a:t>
            </a:r>
            <a:r>
              <a:rPr lang="mn-MN" sz="2600" dirty="0">
                <a:solidFill>
                  <a:prstClr val="black"/>
                </a:solidFill>
                <a:latin typeface="Arial" pitchFamily="34" charset="0"/>
                <a:cs typeface="Arial" pitchFamily="34" charset="0"/>
              </a:rPr>
              <a:t>хамрын </a:t>
            </a:r>
            <a:r>
              <a:rPr lang="mn-MN" sz="2600" dirty="0" smtClean="0">
                <a:solidFill>
                  <a:prstClr val="black"/>
                </a:solidFill>
                <a:latin typeface="Arial" pitchFamily="34" charset="0"/>
                <a:cs typeface="Arial" pitchFamily="34" charset="0"/>
              </a:rPr>
              <a:t>гол хэсэг </a:t>
            </a:r>
            <a:r>
              <a:rPr lang="mn-MN" sz="2600" dirty="0">
                <a:solidFill>
                  <a:prstClr val="black"/>
                </a:solidFill>
                <a:latin typeface="Arial" pitchFamily="34" charset="0"/>
                <a:cs typeface="Arial" pitchFamily="34" charset="0"/>
              </a:rPr>
              <a:t>дээр байрлуулна. Маскийг хамар, эрүүгээ хучсан байдлаар байрлуулсны дараа хамрынхаа хажуу талыг хоёр гараараа дарж </a:t>
            </a:r>
            <a:r>
              <a:rPr lang="mn-MN" sz="2600" dirty="0" smtClean="0">
                <a:solidFill>
                  <a:prstClr val="black"/>
                </a:solidFill>
                <a:latin typeface="Arial" pitchFamily="34" charset="0"/>
                <a:cs typeface="Arial" pitchFamily="34" charset="0"/>
              </a:rPr>
              <a:t>нүүрэндээ тулгана. </a:t>
            </a:r>
            <a:r>
              <a:rPr lang="mn-MN" sz="2600" dirty="0">
                <a:solidFill>
                  <a:prstClr val="black"/>
                </a:solidFill>
                <a:latin typeface="Arial" pitchFamily="34" charset="0"/>
                <a:cs typeface="Arial" pitchFamily="34" charset="0"/>
              </a:rPr>
              <a:t>Ажиллаж байхдаа маскны урд хэсэгт хүрч болохгүй. Ашиглалтын явцад ямар нэгэн шороо, чийг, урагдалт байвал </a:t>
            </a:r>
            <a:r>
              <a:rPr lang="mn-MN" sz="2600" dirty="0" smtClean="0">
                <a:solidFill>
                  <a:prstClr val="black"/>
                </a:solidFill>
                <a:latin typeface="Arial" pitchFamily="34" charset="0"/>
                <a:cs typeface="Arial" pitchFamily="34" charset="0"/>
              </a:rPr>
              <a:t>шинээр </a:t>
            </a:r>
            <a:r>
              <a:rPr lang="mn-MN" sz="2600" dirty="0">
                <a:solidFill>
                  <a:prstClr val="black"/>
                </a:solidFill>
                <a:latin typeface="Arial" pitchFamily="34" charset="0"/>
                <a:cs typeface="Arial" pitchFamily="34" charset="0"/>
              </a:rPr>
              <a:t>солих хэрэгтэй. </a:t>
            </a:r>
            <a:r>
              <a:rPr lang="mn-MN" sz="2600" dirty="0" smtClean="0">
                <a:solidFill>
                  <a:prstClr val="black"/>
                </a:solidFill>
                <a:latin typeface="Arial" pitchFamily="34" charset="0"/>
                <a:cs typeface="Arial" pitchFamily="34" charset="0"/>
              </a:rPr>
              <a:t>Тайлсан маскаа </a:t>
            </a:r>
            <a:r>
              <a:rPr lang="mn-MN" sz="2600" dirty="0">
                <a:solidFill>
                  <a:prstClr val="black"/>
                </a:solidFill>
                <a:latin typeface="Arial" pitchFamily="34" charset="0"/>
                <a:cs typeface="Arial" pitchFamily="34" charset="0"/>
              </a:rPr>
              <a:t>дахин </a:t>
            </a:r>
            <a:r>
              <a:rPr lang="mn-MN" sz="2600" dirty="0" smtClean="0">
                <a:solidFill>
                  <a:prstClr val="black"/>
                </a:solidFill>
                <a:latin typeface="Arial" pitchFamily="34" charset="0"/>
                <a:cs typeface="Arial" pitchFamily="34" charset="0"/>
              </a:rPr>
              <a:t>зүүж болохгүй</a:t>
            </a:r>
            <a:r>
              <a:rPr lang="mn-MN" sz="2600" dirty="0">
                <a:solidFill>
                  <a:prstClr val="black"/>
                </a:solidFill>
                <a:latin typeface="Arial" pitchFamily="34" charset="0"/>
                <a:cs typeface="Arial" pitchFamily="34" charset="0"/>
              </a:rPr>
              <a:t>. Маскийг урд талын гадаргуу дээр хүрэлгүйгээр </a:t>
            </a:r>
            <a:r>
              <a:rPr lang="mn-MN" sz="2600" dirty="0" smtClean="0">
                <a:solidFill>
                  <a:prstClr val="black"/>
                </a:solidFill>
                <a:latin typeface="Arial" pitchFamily="34" charset="0"/>
                <a:cs typeface="Arial" pitchFamily="34" charset="0"/>
              </a:rPr>
              <a:t>чихний утаснаас нь татаж тайлна, маскыг тусгайлан бэлдсэн гаднах </a:t>
            </a:r>
            <a:r>
              <a:rPr lang="mn-MN" sz="2600" dirty="0">
                <a:solidFill>
                  <a:prstClr val="black"/>
                </a:solidFill>
                <a:latin typeface="Arial" pitchFamily="34" charset="0"/>
                <a:cs typeface="Arial" pitchFamily="34" charset="0"/>
              </a:rPr>
              <a:t>орчноос тусгаарлагдсан хогийн саванд хаях хэрэгтэй.</a:t>
            </a:r>
            <a:endParaRPr lang="tr-TR" sz="26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6271991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5776FF-AC16-4B72-9C8A-C6C7B834E379}" type="slidenum">
              <a:rPr kumimoji="0" lang="tr-TR" sz="1400" b="1" i="0" u="none" strike="noStrike" kern="1200" cap="none" spc="0" normalizeH="0" baseline="0" noProof="0" smtClean="0">
                <a:ln>
                  <a:noFill/>
                </a:ln>
                <a:solidFill>
                  <a:prstClr val="white"/>
                </a:solidFill>
                <a:effectLst/>
                <a:uLnTx/>
                <a:uFillTx/>
                <a:latin typeface="Garamond" panose="02020404030301010803"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16</a:t>
            </a:fld>
            <a:r>
              <a:rPr kumimoji="0" lang="tr-TR" sz="1400" b="1" i="0" u="none" strike="noStrike" kern="1200" cap="none" spc="0" normalizeH="0" baseline="0" noProof="0" smtClean="0">
                <a:ln>
                  <a:noFill/>
                </a:ln>
                <a:solidFill>
                  <a:prstClr val="white"/>
                </a:solidFill>
                <a:effectLst/>
                <a:uLnTx/>
                <a:uFillTx/>
                <a:latin typeface="Garamond" panose="02020404030301010803" pitchFamily="18" charset="0"/>
                <a:ea typeface="+mn-ea"/>
                <a:cs typeface="Times New Roman" panose="02020603050405020304" pitchFamily="18" charset="0"/>
              </a:rPr>
              <a:t>/17</a:t>
            </a:r>
            <a:endParaRPr kumimoji="0" lang="tr-TR" sz="1400" b="1" i="0" u="none" strike="noStrike" kern="1200" cap="none" spc="0" normalizeH="0" baseline="0" noProof="0" dirty="0">
              <a:ln>
                <a:noFill/>
              </a:ln>
              <a:solidFill>
                <a:prstClr val="white"/>
              </a:solidFill>
              <a:effectLst/>
              <a:uLnTx/>
              <a:uFillTx/>
              <a:latin typeface="Garamond" panose="02020404030301010803" pitchFamily="18" charset="0"/>
              <a:ea typeface="+mn-ea"/>
              <a:cs typeface="Times New Roman" panose="02020603050405020304" pitchFamily="18" charset="0"/>
            </a:endParaRPr>
          </a:p>
        </p:txBody>
      </p:sp>
      <p:sp>
        <p:nvSpPr>
          <p:cNvPr id="4" name="Unvan 3"/>
          <p:cNvSpPr>
            <a:spLocks noGrp="1"/>
          </p:cNvSpPr>
          <p:nvPr>
            <p:ph type="title"/>
          </p:nvPr>
        </p:nvSpPr>
        <p:spPr/>
        <p:txBody>
          <a:bodyPr/>
          <a:lstStyle/>
          <a:p>
            <a:pPr algn="ctr"/>
            <a:r>
              <a:rPr lang="mn-MN" dirty="0" smtClean="0">
                <a:latin typeface="Arial" pitchFamily="34" charset="0"/>
                <a:cs typeface="Arial" pitchFamily="34" charset="0"/>
              </a:rPr>
              <a:t>Сэжигтэй тохиолдол</a:t>
            </a:r>
            <a:endParaRPr lang="tr-TR" dirty="0">
              <a:latin typeface="Arial" pitchFamily="34" charset="0"/>
              <a:cs typeface="Arial" pitchFamily="34" charset="0"/>
            </a:endParaRPr>
          </a:p>
        </p:txBody>
      </p:sp>
      <p:sp>
        <p:nvSpPr>
          <p:cNvPr id="5" name="Dikdörtgen 4"/>
          <p:cNvSpPr/>
          <p:nvPr/>
        </p:nvSpPr>
        <p:spPr>
          <a:xfrm>
            <a:off x="322333" y="1476353"/>
            <a:ext cx="8536532" cy="2973122"/>
          </a:xfrm>
          <a:prstGeom prst="rect">
            <a:avLst/>
          </a:prstGeom>
        </p:spPr>
        <p:txBody>
          <a:bodyPr wrap="square">
            <a:spAutoFit/>
          </a:bodyPr>
          <a:lstStyle/>
          <a:p>
            <a:pPr marL="171450" lvl="0" indent="-171450" algn="just" defTabSz="685800">
              <a:lnSpc>
                <a:spcPct val="90000"/>
              </a:lnSpc>
              <a:spcBef>
                <a:spcPts val="750"/>
              </a:spcBef>
              <a:buClr>
                <a:srgbClr val="9D1D1D"/>
              </a:buClr>
              <a:buFont typeface="Wingdings" panose="05000000000000000000" pitchFamily="2" charset="2"/>
              <a:buChar char="v"/>
            </a:pPr>
            <a:r>
              <a:rPr lang="mn-MN" sz="2600" dirty="0">
                <a:solidFill>
                  <a:prstClr val="black"/>
                </a:solidFill>
                <a:latin typeface="Arial" pitchFamily="34" charset="0"/>
                <a:cs typeface="Arial" pitchFamily="34" charset="0"/>
              </a:rPr>
              <a:t>Х</a:t>
            </a:r>
            <a:r>
              <a:rPr lang="mn-MN" sz="2600" dirty="0" smtClean="0">
                <a:solidFill>
                  <a:prstClr val="black"/>
                </a:solidFill>
                <a:latin typeface="Arial" pitchFamily="34" charset="0"/>
                <a:cs typeface="Arial" pitchFamily="34" charset="0"/>
              </a:rPr>
              <a:t>алуурах</a:t>
            </a:r>
            <a:r>
              <a:rPr lang="mn-MN" sz="2600" dirty="0">
                <a:solidFill>
                  <a:prstClr val="black"/>
                </a:solidFill>
                <a:latin typeface="Arial" pitchFamily="34" charset="0"/>
                <a:cs typeface="Arial" pitchFamily="34" charset="0"/>
              </a:rPr>
              <a:t>, ханиалгах, амьсгал давчдах зэрэг шинж тэмдэг илэрсэн ажилтанд маск </a:t>
            </a:r>
            <a:r>
              <a:rPr lang="mn-MN" sz="2600" dirty="0" smtClean="0">
                <a:solidFill>
                  <a:prstClr val="black"/>
                </a:solidFill>
                <a:latin typeface="Arial" pitchFamily="34" charset="0"/>
                <a:cs typeface="Arial" pitchFamily="34" charset="0"/>
              </a:rPr>
              <a:t>зүүлгэж </a:t>
            </a:r>
            <a:r>
              <a:rPr lang="mn-MN" sz="2600" dirty="0">
                <a:solidFill>
                  <a:prstClr val="black"/>
                </a:solidFill>
                <a:latin typeface="Arial" pitchFamily="34" charset="0"/>
                <a:cs typeface="Arial" pitchFamily="34" charset="0"/>
              </a:rPr>
              <a:t>ажлын байрны эрүүл мэндийн </a:t>
            </a:r>
            <a:r>
              <a:rPr lang="mn-MN" sz="2600" dirty="0" smtClean="0">
                <a:solidFill>
                  <a:prstClr val="black"/>
                </a:solidFill>
                <a:latin typeface="Arial" pitchFamily="34" charset="0"/>
                <a:cs typeface="Arial" pitchFamily="34" charset="0"/>
              </a:rPr>
              <a:t>ажилтнуудад үзүүлэх хэрэгтэй. Хэрэв </a:t>
            </a:r>
            <a:r>
              <a:rPr lang="mn-MN" sz="2600" dirty="0">
                <a:solidFill>
                  <a:prstClr val="black"/>
                </a:solidFill>
                <a:latin typeface="Arial" pitchFamily="34" charset="0"/>
                <a:cs typeface="Arial" pitchFamily="34" charset="0"/>
              </a:rPr>
              <a:t>ажлын байрны эрүүл мэндийн ажилтан байхгүй тохиолдолд </a:t>
            </a:r>
            <a:r>
              <a:rPr lang="mn-MN" sz="2600" dirty="0" smtClean="0">
                <a:solidFill>
                  <a:prstClr val="black"/>
                </a:solidFill>
                <a:latin typeface="Arial" pitchFamily="34" charset="0"/>
                <a:cs typeface="Arial" pitchFamily="34" charset="0"/>
              </a:rPr>
              <a:t>тухайн ажилтныг </a:t>
            </a:r>
            <a:r>
              <a:rPr lang="mn-MN" sz="2600" dirty="0">
                <a:solidFill>
                  <a:prstClr val="black"/>
                </a:solidFill>
                <a:latin typeface="Arial" pitchFamily="34" charset="0"/>
                <a:cs typeface="Arial" pitchFamily="34" charset="0"/>
              </a:rPr>
              <a:t>бусад ажилчдаас тусгаарлаж эрүүл мэндийн </a:t>
            </a:r>
            <a:r>
              <a:rPr lang="mn-MN" sz="2600" dirty="0" smtClean="0">
                <a:solidFill>
                  <a:prstClr val="black"/>
                </a:solidFill>
                <a:latin typeface="Arial" pitchFamily="34" charset="0"/>
                <a:cs typeface="Arial" pitchFamily="34" charset="0"/>
              </a:rPr>
              <a:t>байгууллагад дуудлага өгч зааврын дагуу арга хэмжээ авах хэрэгтэй.</a:t>
            </a:r>
            <a:endParaRPr lang="tr-TR" sz="2600" dirty="0">
              <a:solidFill>
                <a:prstClr val="black"/>
              </a:solidFill>
              <a:latin typeface="Arial" pitchFamily="34" charset="0"/>
              <a:cs typeface="Arial" pitchFamily="34" charset="0"/>
            </a:endParaRPr>
          </a:p>
        </p:txBody>
      </p:sp>
      <p:pic>
        <p:nvPicPr>
          <p:cNvPr id="6" name="Resim 5"/>
          <p:cNvPicPr>
            <a:picLocks noChangeAspect="1"/>
          </p:cNvPicPr>
          <p:nvPr/>
        </p:nvPicPr>
        <p:blipFill>
          <a:blip r:embed="rId2"/>
          <a:stretch>
            <a:fillRect/>
          </a:stretch>
        </p:blipFill>
        <p:spPr>
          <a:xfrm>
            <a:off x="3675500" y="4475076"/>
            <a:ext cx="2300104" cy="2061548"/>
          </a:xfrm>
          <a:prstGeom prst="rect">
            <a:avLst/>
          </a:prstGeom>
        </p:spPr>
      </p:pic>
    </p:spTree>
    <p:extLst>
      <p:ext uri="{BB962C8B-B14F-4D97-AF65-F5344CB8AC3E}">
        <p14:creationId xmlns:p14="http://schemas.microsoft.com/office/powerpoint/2010/main" val="23808658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5776FF-AC16-4B72-9C8A-C6C7B834E379}" type="slidenum">
              <a:rPr kumimoji="0" lang="tr-TR" sz="1400" b="1" i="0" u="none" strike="noStrike" kern="1200" cap="none" spc="0" normalizeH="0" baseline="0" noProof="0" smtClean="0">
                <a:ln>
                  <a:noFill/>
                </a:ln>
                <a:solidFill>
                  <a:prstClr val="white"/>
                </a:solidFill>
                <a:effectLst/>
                <a:uLnTx/>
                <a:uFillTx/>
                <a:latin typeface="Garamond" panose="02020404030301010803"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17</a:t>
            </a:fld>
            <a:r>
              <a:rPr kumimoji="0" lang="tr-TR" sz="1400" b="1" i="0" u="none" strike="noStrike" kern="1200" cap="none" spc="0" normalizeH="0" baseline="0" noProof="0" smtClean="0">
                <a:ln>
                  <a:noFill/>
                </a:ln>
                <a:solidFill>
                  <a:prstClr val="white"/>
                </a:solidFill>
                <a:effectLst/>
                <a:uLnTx/>
                <a:uFillTx/>
                <a:latin typeface="Garamond" panose="02020404030301010803" pitchFamily="18" charset="0"/>
                <a:ea typeface="+mn-ea"/>
                <a:cs typeface="Times New Roman" panose="02020603050405020304" pitchFamily="18" charset="0"/>
              </a:rPr>
              <a:t>/17</a:t>
            </a:r>
            <a:endParaRPr kumimoji="0" lang="tr-TR" sz="1400" b="1" i="0" u="none" strike="noStrike" kern="1200" cap="none" spc="0" normalizeH="0" baseline="0" noProof="0" dirty="0">
              <a:ln>
                <a:noFill/>
              </a:ln>
              <a:solidFill>
                <a:prstClr val="white"/>
              </a:solidFill>
              <a:effectLst/>
              <a:uLnTx/>
              <a:uFillTx/>
              <a:latin typeface="Garamond" panose="02020404030301010803" pitchFamily="18" charset="0"/>
              <a:ea typeface="+mn-ea"/>
              <a:cs typeface="Times New Roman" panose="02020603050405020304" pitchFamily="18" charset="0"/>
            </a:endParaRPr>
          </a:p>
        </p:txBody>
      </p:sp>
      <p:sp>
        <p:nvSpPr>
          <p:cNvPr id="4" name="Unvan 3"/>
          <p:cNvSpPr>
            <a:spLocks noGrp="1"/>
          </p:cNvSpPr>
          <p:nvPr>
            <p:ph type="title"/>
          </p:nvPr>
        </p:nvSpPr>
        <p:spPr/>
        <p:txBody>
          <a:bodyPr/>
          <a:lstStyle/>
          <a:p>
            <a:pPr algn="ctr"/>
            <a:r>
              <a:rPr lang="ru-RU" dirty="0">
                <a:latin typeface="Arial" pitchFamily="34" charset="0"/>
                <a:cs typeface="Arial" pitchFamily="34" charset="0"/>
              </a:rPr>
              <a:t>МАНАЙ ЯАМЫН </a:t>
            </a:r>
            <a:r>
              <a:rPr lang="mn-MN" dirty="0" smtClean="0">
                <a:latin typeface="Arial" pitchFamily="34" charset="0"/>
                <a:cs typeface="Arial" pitchFamily="34" charset="0"/>
              </a:rPr>
              <a:t>ТУС </a:t>
            </a:r>
            <a:r>
              <a:rPr lang="ru-RU" dirty="0" smtClean="0">
                <a:latin typeface="Arial" pitchFamily="34" charset="0"/>
                <a:cs typeface="Arial" pitchFamily="34" charset="0"/>
              </a:rPr>
              <a:t>САЛБАР</a:t>
            </a:r>
            <a:r>
              <a:rPr lang="mn-MN" dirty="0" smtClean="0">
                <a:latin typeface="Arial" pitchFamily="34" charset="0"/>
                <a:cs typeface="Arial" pitchFamily="34" charset="0"/>
              </a:rPr>
              <a:t>Т ЯВУУЛЖ</a:t>
            </a:r>
            <a:r>
              <a:rPr lang="ru-RU" dirty="0" smtClean="0">
                <a:latin typeface="Arial" pitchFamily="34" charset="0"/>
                <a:cs typeface="Arial" pitchFamily="34" charset="0"/>
              </a:rPr>
              <a:t> </a:t>
            </a:r>
            <a:r>
              <a:rPr lang="ru-RU" dirty="0">
                <a:latin typeface="Arial" pitchFamily="34" charset="0"/>
                <a:cs typeface="Arial" pitchFamily="34" charset="0"/>
              </a:rPr>
              <a:t>ҮЙЛ АЖИЛЛАГАА</a:t>
            </a:r>
            <a:endParaRPr lang="tr-TR" dirty="0">
              <a:latin typeface="Arial" pitchFamily="34" charset="0"/>
              <a:cs typeface="Arial" pitchFamily="34" charset="0"/>
            </a:endParaRPr>
          </a:p>
        </p:txBody>
      </p:sp>
      <p:pic>
        <p:nvPicPr>
          <p:cNvPr id="6" name="Resim 5"/>
          <p:cNvPicPr>
            <a:picLocks noChangeAspect="1"/>
          </p:cNvPicPr>
          <p:nvPr/>
        </p:nvPicPr>
        <p:blipFill>
          <a:blip r:embed="rId2"/>
          <a:stretch>
            <a:fillRect/>
          </a:stretch>
        </p:blipFill>
        <p:spPr>
          <a:xfrm>
            <a:off x="6328447" y="1521537"/>
            <a:ext cx="2815553" cy="1595780"/>
          </a:xfrm>
          <a:prstGeom prst="rect">
            <a:avLst/>
          </a:prstGeom>
        </p:spPr>
      </p:pic>
      <p:sp>
        <p:nvSpPr>
          <p:cNvPr id="5" name="TextBox 4"/>
          <p:cNvSpPr txBox="1"/>
          <p:nvPr/>
        </p:nvSpPr>
        <p:spPr>
          <a:xfrm>
            <a:off x="193639" y="1476353"/>
            <a:ext cx="6056554" cy="3970318"/>
          </a:xfrm>
          <a:prstGeom prst="rect">
            <a:avLst/>
          </a:prstGeom>
          <a:noFill/>
        </p:spPr>
        <p:txBody>
          <a:bodyPr wrap="square" rtlCol="0">
            <a:spAutoFit/>
          </a:bodyPr>
          <a:lstStyle/>
          <a:p>
            <a:pPr algn="just"/>
            <a:r>
              <a:rPr lang="mn-MN" b="1" i="1" dirty="0" smtClean="0">
                <a:latin typeface="Arial" pitchFamily="34" charset="0"/>
                <a:cs typeface="Arial" pitchFamily="34" charset="0"/>
              </a:rPr>
              <a:t>Хяналтын жагсаалт /Тийм, үгүй асуултууд/</a:t>
            </a:r>
          </a:p>
          <a:p>
            <a:pPr algn="just"/>
            <a:endParaRPr lang="mn-MN" dirty="0" smtClean="0">
              <a:latin typeface="Arial" pitchFamily="34" charset="0"/>
              <a:cs typeface="Arial" pitchFamily="34" charset="0"/>
            </a:endParaRPr>
          </a:p>
          <a:p>
            <a:pPr algn="just"/>
            <a:r>
              <a:rPr lang="mn-MN" dirty="0" smtClean="0">
                <a:latin typeface="Arial" pitchFamily="34" charset="0"/>
                <a:cs typeface="Arial" pitchFamily="34" charset="0"/>
              </a:rPr>
              <a:t>1. Ажилчин хоорондын зайг баримтлах дүрмийн дагуу ажилчдын тээврийн хэрэгсэлд зохицуулалт хийсэн үү?</a:t>
            </a:r>
          </a:p>
          <a:p>
            <a:pPr algn="just"/>
            <a:endParaRPr lang="mn-MN" dirty="0" smtClean="0">
              <a:latin typeface="Arial" pitchFamily="34" charset="0"/>
              <a:cs typeface="Arial" pitchFamily="34" charset="0"/>
            </a:endParaRPr>
          </a:p>
          <a:p>
            <a:pPr algn="just"/>
            <a:r>
              <a:rPr lang="mn-MN" dirty="0" smtClean="0">
                <a:latin typeface="Arial" pitchFamily="34" charset="0"/>
                <a:cs typeface="Arial" pitchFamily="34" charset="0"/>
              </a:rPr>
              <a:t>2. Ажилчдын нийтийн тээврийн хэрэгслийн цэвэрлэгээ ойр ойрхон хийгддэг үү?</a:t>
            </a:r>
          </a:p>
          <a:p>
            <a:pPr algn="just"/>
            <a:endParaRPr lang="mn-MN" dirty="0" smtClean="0">
              <a:latin typeface="Arial" pitchFamily="34" charset="0"/>
              <a:cs typeface="Arial" pitchFamily="34" charset="0"/>
            </a:endParaRPr>
          </a:p>
          <a:p>
            <a:pPr algn="just"/>
            <a:r>
              <a:rPr lang="mn-MN" dirty="0" smtClean="0">
                <a:latin typeface="Arial" pitchFamily="34" charset="0"/>
                <a:cs typeface="Arial" pitchFamily="34" charset="0"/>
              </a:rPr>
              <a:t>3. Ажилчдын нийтийн тээврийн хэрэгсэлд гар ариутгагч байдаг уу?</a:t>
            </a:r>
          </a:p>
          <a:p>
            <a:pPr algn="just"/>
            <a:endParaRPr lang="mn-MN" dirty="0" smtClean="0">
              <a:latin typeface="Arial" pitchFamily="34" charset="0"/>
              <a:cs typeface="Arial" pitchFamily="34" charset="0"/>
            </a:endParaRPr>
          </a:p>
          <a:p>
            <a:pPr algn="just"/>
            <a:r>
              <a:rPr lang="mn-MN" dirty="0" smtClean="0">
                <a:latin typeface="Arial" pitchFamily="34" charset="0"/>
                <a:cs typeface="Arial" pitchFamily="34" charset="0"/>
              </a:rPr>
              <a:t>4. Ажилтнуудыг ажилдаа орох, гарахдаа гар ариутгагч хэрэглэж, бие биетэйгээ бага харьцаж, хоорондоо зай бариулах талаар арга хэмжээ авагдаж байгаа юу?</a:t>
            </a:r>
            <a:endParaRPr lang="tr-TR" dirty="0">
              <a:latin typeface="Arial" pitchFamily="34" charset="0"/>
              <a:cs typeface="Arial" pitchFamily="34" charset="0"/>
            </a:endParaRPr>
          </a:p>
        </p:txBody>
      </p:sp>
    </p:spTree>
    <p:extLst>
      <p:ext uri="{BB962C8B-B14F-4D97-AF65-F5344CB8AC3E}">
        <p14:creationId xmlns:p14="http://schemas.microsoft.com/office/powerpoint/2010/main" val="25650174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5776FF-AC16-4B72-9C8A-C6C7B834E379}" type="slidenum">
              <a:rPr kumimoji="0" lang="tr-TR" sz="1400" b="1" i="0" u="none" strike="noStrike" kern="1200" cap="none" spc="0" normalizeH="0" baseline="0" noProof="0" smtClean="0">
                <a:ln>
                  <a:noFill/>
                </a:ln>
                <a:solidFill>
                  <a:prstClr val="white"/>
                </a:solidFill>
                <a:effectLst/>
                <a:uLnTx/>
                <a:uFillTx/>
                <a:latin typeface="Garamond" panose="02020404030301010803"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18</a:t>
            </a:fld>
            <a:r>
              <a:rPr kumimoji="0" lang="tr-TR" sz="1400" b="1" i="0" u="none" strike="noStrike" kern="1200" cap="none" spc="0" normalizeH="0" baseline="0" noProof="0" smtClean="0">
                <a:ln>
                  <a:noFill/>
                </a:ln>
                <a:solidFill>
                  <a:prstClr val="white"/>
                </a:solidFill>
                <a:effectLst/>
                <a:uLnTx/>
                <a:uFillTx/>
                <a:latin typeface="Garamond" panose="02020404030301010803" pitchFamily="18" charset="0"/>
                <a:ea typeface="+mn-ea"/>
                <a:cs typeface="Times New Roman" panose="02020603050405020304" pitchFamily="18" charset="0"/>
              </a:rPr>
              <a:t>/17</a:t>
            </a:r>
            <a:endParaRPr kumimoji="0" lang="tr-TR" sz="1400" b="1" i="0" u="none" strike="noStrike" kern="1200" cap="none" spc="0" normalizeH="0" baseline="0" noProof="0" dirty="0">
              <a:ln>
                <a:noFill/>
              </a:ln>
              <a:solidFill>
                <a:prstClr val="white"/>
              </a:solidFill>
              <a:effectLst/>
              <a:uLnTx/>
              <a:uFillTx/>
              <a:latin typeface="Garamond" panose="02020404030301010803" pitchFamily="18" charset="0"/>
              <a:ea typeface="+mn-ea"/>
              <a:cs typeface="Times New Roman" panose="02020603050405020304" pitchFamily="18" charset="0"/>
            </a:endParaRPr>
          </a:p>
        </p:txBody>
      </p:sp>
      <p:sp>
        <p:nvSpPr>
          <p:cNvPr id="4" name="Unvan 3"/>
          <p:cNvSpPr>
            <a:spLocks noGrp="1"/>
          </p:cNvSpPr>
          <p:nvPr>
            <p:ph type="title"/>
          </p:nvPr>
        </p:nvSpPr>
        <p:spPr>
          <a:xfrm>
            <a:off x="322333" y="238051"/>
            <a:ext cx="7110854" cy="1238302"/>
          </a:xfrm>
        </p:spPr>
        <p:txBody>
          <a:bodyPr/>
          <a:lstStyle/>
          <a:p>
            <a:pPr algn="ctr"/>
            <a:r>
              <a:rPr lang="ru-RU" dirty="0">
                <a:latin typeface="Arial" pitchFamily="34" charset="0"/>
                <a:cs typeface="Arial" pitchFamily="34" charset="0"/>
              </a:rPr>
              <a:t>МАНАЙ ЯАМЫН </a:t>
            </a:r>
            <a:r>
              <a:rPr lang="mn-MN" dirty="0">
                <a:latin typeface="Arial" pitchFamily="34" charset="0"/>
                <a:cs typeface="Arial" pitchFamily="34" charset="0"/>
              </a:rPr>
              <a:t>ТУС </a:t>
            </a:r>
            <a:r>
              <a:rPr lang="ru-RU" dirty="0">
                <a:latin typeface="Arial" pitchFamily="34" charset="0"/>
                <a:cs typeface="Arial" pitchFamily="34" charset="0"/>
              </a:rPr>
              <a:t>САЛБАР</a:t>
            </a:r>
            <a:r>
              <a:rPr lang="mn-MN" dirty="0">
                <a:latin typeface="Arial" pitchFamily="34" charset="0"/>
                <a:cs typeface="Arial" pitchFamily="34" charset="0"/>
              </a:rPr>
              <a:t>Т ЯВУУЛЖ</a:t>
            </a:r>
            <a:r>
              <a:rPr lang="ru-RU" dirty="0">
                <a:latin typeface="Arial" pitchFamily="34" charset="0"/>
                <a:cs typeface="Arial" pitchFamily="34" charset="0"/>
              </a:rPr>
              <a:t> ҮЙЛ АЖИЛЛАГАА</a:t>
            </a:r>
            <a:endParaRPr lang="tr-TR" dirty="0">
              <a:latin typeface="Arial" pitchFamily="34" charset="0"/>
              <a:cs typeface="Arial" pitchFamily="34" charset="0"/>
            </a:endParaRPr>
          </a:p>
        </p:txBody>
      </p:sp>
      <p:pic>
        <p:nvPicPr>
          <p:cNvPr id="6" name="Resim 5"/>
          <p:cNvPicPr>
            <a:picLocks noChangeAspect="1"/>
          </p:cNvPicPr>
          <p:nvPr/>
        </p:nvPicPr>
        <p:blipFill>
          <a:blip r:embed="rId2"/>
          <a:stretch>
            <a:fillRect/>
          </a:stretch>
        </p:blipFill>
        <p:spPr>
          <a:xfrm>
            <a:off x="6609209" y="1380493"/>
            <a:ext cx="1928349" cy="822112"/>
          </a:xfrm>
          <a:prstGeom prst="rect">
            <a:avLst/>
          </a:prstGeom>
        </p:spPr>
      </p:pic>
      <p:sp>
        <p:nvSpPr>
          <p:cNvPr id="3" name="TextBox 2"/>
          <p:cNvSpPr txBox="1"/>
          <p:nvPr/>
        </p:nvSpPr>
        <p:spPr>
          <a:xfrm>
            <a:off x="129092" y="2106745"/>
            <a:ext cx="8928847" cy="3785652"/>
          </a:xfrm>
          <a:prstGeom prst="rect">
            <a:avLst/>
          </a:prstGeom>
          <a:noFill/>
        </p:spPr>
        <p:txBody>
          <a:bodyPr wrap="square" rtlCol="0">
            <a:spAutoFit/>
          </a:bodyPr>
          <a:lstStyle/>
          <a:p>
            <a:r>
              <a:rPr lang="mn-MN" sz="1600" dirty="0" smtClean="0">
                <a:latin typeface="Arial" pitchFamily="34" charset="0"/>
                <a:cs typeface="Arial" pitchFamily="34" charset="0"/>
              </a:rPr>
              <a:t>5. Ажилруу орохоос өмнө халуун хэмждэг үү?</a:t>
            </a:r>
            <a:endParaRPr lang="mn-MN" sz="1600" dirty="0">
              <a:latin typeface="Arial" pitchFamily="34" charset="0"/>
              <a:cs typeface="Arial" pitchFamily="34" charset="0"/>
            </a:endParaRPr>
          </a:p>
          <a:p>
            <a:r>
              <a:rPr lang="mn-MN" sz="1600" dirty="0" smtClean="0">
                <a:latin typeface="Arial" pitchFamily="34" charset="0"/>
                <a:cs typeface="Arial" pitchFamily="34" charset="0"/>
              </a:rPr>
              <a:t>6.Коронавирусын тархалт</a:t>
            </a:r>
            <a:r>
              <a:rPr lang="mn-MN" sz="1600" dirty="0">
                <a:latin typeface="Arial" pitchFamily="34" charset="0"/>
                <a:cs typeface="Arial" pitchFamily="34" charset="0"/>
              </a:rPr>
              <a:t>, эрүүл мэндийг хамгаалах талаар ажилчдад мэдээлэл өгсөн үү?</a:t>
            </a:r>
          </a:p>
          <a:p>
            <a:r>
              <a:rPr lang="mn-MN" sz="1600" dirty="0" smtClean="0">
                <a:latin typeface="Arial" pitchFamily="34" charset="0"/>
                <a:cs typeface="Arial" pitchFamily="34" charset="0"/>
              </a:rPr>
              <a:t>7. Мэдээллийн </a:t>
            </a:r>
            <a:r>
              <a:rPr lang="mn-MN" sz="1600" dirty="0">
                <a:latin typeface="Arial" pitchFamily="34" charset="0"/>
                <a:cs typeface="Arial" pitchFamily="34" charset="0"/>
              </a:rPr>
              <a:t>самбар дээр </a:t>
            </a:r>
            <a:r>
              <a:rPr lang="mn-MN" sz="1600" dirty="0" smtClean="0">
                <a:latin typeface="Arial" pitchFamily="34" charset="0"/>
                <a:cs typeface="Arial" pitchFamily="34" charset="0"/>
              </a:rPr>
              <a:t>коронавирусын талаарх </a:t>
            </a:r>
            <a:r>
              <a:rPr lang="mn-MN" sz="1600" dirty="0">
                <a:latin typeface="Arial" pitchFamily="34" charset="0"/>
                <a:cs typeface="Arial" pitchFamily="34" charset="0"/>
              </a:rPr>
              <a:t>мэдээллийн товхимол, зургийг байрлуулсан </a:t>
            </a:r>
            <a:r>
              <a:rPr lang="mn-MN" sz="1600" dirty="0" smtClean="0">
                <a:latin typeface="Arial" pitchFamily="34" charset="0"/>
                <a:cs typeface="Arial" pitchFamily="34" charset="0"/>
              </a:rPr>
              <a:t>уу</a:t>
            </a:r>
            <a:r>
              <a:rPr lang="mn-MN" sz="1600" dirty="0">
                <a:latin typeface="Arial" pitchFamily="34" charset="0"/>
                <a:cs typeface="Arial" pitchFamily="34" charset="0"/>
              </a:rPr>
              <a:t>?</a:t>
            </a:r>
          </a:p>
          <a:p>
            <a:r>
              <a:rPr lang="mn-MN" sz="1600" dirty="0" smtClean="0">
                <a:latin typeface="Arial" pitchFamily="34" charset="0"/>
                <a:cs typeface="Arial" pitchFamily="34" charset="0"/>
              </a:rPr>
              <a:t>8. Одоо </a:t>
            </a:r>
            <a:r>
              <a:rPr lang="mn-MN" sz="1600" dirty="0">
                <a:latin typeface="Arial" pitchFamily="34" charset="0"/>
                <a:cs typeface="Arial" pitchFamily="34" charset="0"/>
              </a:rPr>
              <a:t>байгаа яаралтай тусламжийн төлөвлөгөө, </a:t>
            </a:r>
            <a:r>
              <a:rPr lang="mn-MN" sz="1600" dirty="0" smtClean="0">
                <a:latin typeface="Arial" pitchFamily="34" charset="0"/>
                <a:cs typeface="Arial" pitchFamily="34" charset="0"/>
              </a:rPr>
              <a:t>эрсд</a:t>
            </a:r>
            <a:r>
              <a:rPr lang="mn-MN" sz="1600" dirty="0">
                <a:latin typeface="Arial" pitchFamily="34" charset="0"/>
                <a:cs typeface="Arial" pitchFamily="34" charset="0"/>
              </a:rPr>
              <a:t>э</a:t>
            </a:r>
            <a:r>
              <a:rPr lang="mn-MN" sz="1600" dirty="0" smtClean="0">
                <a:latin typeface="Arial" pitchFamily="34" charset="0"/>
                <a:cs typeface="Arial" pitchFamily="34" charset="0"/>
              </a:rPr>
              <a:t>лийн </a:t>
            </a:r>
            <a:r>
              <a:rPr lang="mn-MN" sz="1600" dirty="0">
                <a:latin typeface="Arial" pitchFamily="34" charset="0"/>
                <a:cs typeface="Arial" pitchFamily="34" charset="0"/>
              </a:rPr>
              <a:t>үнэлгээг шинэчилж, тахлын эсрэг авах арга хэмжээний төлөвлөгөө боловсруулсан уу?</a:t>
            </a:r>
          </a:p>
          <a:p>
            <a:r>
              <a:rPr lang="mn-MN" sz="1600" dirty="0" smtClean="0">
                <a:latin typeface="Arial" pitchFamily="34" charset="0"/>
                <a:cs typeface="Arial" pitchFamily="34" charset="0"/>
              </a:rPr>
              <a:t>9. Ажилчдын </a:t>
            </a:r>
            <a:r>
              <a:rPr lang="mn-MN" sz="1600" dirty="0">
                <a:latin typeface="Arial" pitchFamily="34" charset="0"/>
                <a:cs typeface="Arial" pitchFamily="34" charset="0"/>
              </a:rPr>
              <a:t>тоог </a:t>
            </a:r>
            <a:r>
              <a:rPr lang="mn-MN" sz="1600" dirty="0" smtClean="0">
                <a:latin typeface="Arial" pitchFamily="34" charset="0"/>
                <a:cs typeface="Arial" pitchFamily="34" charset="0"/>
              </a:rPr>
              <a:t>хамгийн </a:t>
            </a:r>
            <a:r>
              <a:rPr lang="mn-MN" sz="1600" dirty="0">
                <a:latin typeface="Arial" pitchFamily="34" charset="0"/>
                <a:cs typeface="Arial" pitchFamily="34" charset="0"/>
              </a:rPr>
              <a:t>бага </a:t>
            </a:r>
            <a:r>
              <a:rPr lang="mn-MN" sz="1600" dirty="0" smtClean="0">
                <a:latin typeface="Arial" pitchFamily="34" charset="0"/>
                <a:cs typeface="Arial" pitchFamily="34" charset="0"/>
              </a:rPr>
              <a:t>байлгахаар төлөвлөсөн </a:t>
            </a:r>
            <a:r>
              <a:rPr lang="mn-MN" sz="1600" dirty="0">
                <a:latin typeface="Arial" pitchFamily="34" charset="0"/>
                <a:cs typeface="Arial" pitchFamily="34" charset="0"/>
              </a:rPr>
              <a:t>уу?</a:t>
            </a:r>
          </a:p>
          <a:p>
            <a:r>
              <a:rPr lang="mn-MN" sz="1600" dirty="0" smtClean="0">
                <a:latin typeface="Arial" pitchFamily="34" charset="0"/>
                <a:cs typeface="Arial" pitchFamily="34" charset="0"/>
              </a:rPr>
              <a:t>10. Хойшлуулж </a:t>
            </a:r>
            <a:r>
              <a:rPr lang="mn-MN" sz="1600" dirty="0">
                <a:latin typeface="Arial" pitchFamily="34" charset="0"/>
                <a:cs typeface="Arial" pitchFamily="34" charset="0"/>
              </a:rPr>
              <a:t>болохгүй уулзалт, сургалтыг зайны </a:t>
            </a:r>
            <a:r>
              <a:rPr lang="mn-MN" sz="1600" dirty="0" smtClean="0">
                <a:latin typeface="Arial" pitchFamily="34" charset="0"/>
                <a:cs typeface="Arial" pitchFamily="34" charset="0"/>
              </a:rPr>
              <a:t>сургалт хэлбэрээр явуулж </a:t>
            </a:r>
            <a:r>
              <a:rPr lang="mn-MN" sz="1600" dirty="0">
                <a:latin typeface="Arial" pitchFamily="34" charset="0"/>
                <a:cs typeface="Arial" pitchFamily="34" charset="0"/>
              </a:rPr>
              <a:t>байгаа </a:t>
            </a:r>
            <a:r>
              <a:rPr lang="mn-MN" sz="1600" dirty="0" smtClean="0">
                <a:latin typeface="Arial" pitchFamily="34" charset="0"/>
                <a:cs typeface="Arial" pitchFamily="34" charset="0"/>
              </a:rPr>
              <a:t>юу?</a:t>
            </a:r>
          </a:p>
          <a:p>
            <a:r>
              <a:rPr lang="mn-MN" sz="1600" dirty="0" smtClean="0">
                <a:latin typeface="Arial" pitchFamily="34" charset="0"/>
                <a:cs typeface="Arial" pitchFamily="34" charset="0"/>
              </a:rPr>
              <a:t>11. Ажлын орчинд тогтмол агааржуулалт хийгдэж байгаа юу?</a:t>
            </a:r>
            <a:endParaRPr lang="mn-MN" sz="1600" dirty="0">
              <a:latin typeface="Arial" pitchFamily="34" charset="0"/>
              <a:cs typeface="Arial" pitchFamily="34" charset="0"/>
            </a:endParaRPr>
          </a:p>
          <a:p>
            <a:r>
              <a:rPr lang="mn-MN" sz="1600" dirty="0" smtClean="0">
                <a:latin typeface="Arial" pitchFamily="34" charset="0"/>
                <a:cs typeface="Arial" pitchFamily="34" charset="0"/>
              </a:rPr>
              <a:t>12. Ажилтнууддаа </a:t>
            </a:r>
            <a:r>
              <a:rPr lang="mn-MN" sz="1600" dirty="0">
                <a:latin typeface="Arial" pitchFamily="34" charset="0"/>
                <a:cs typeface="Arial" pitchFamily="34" charset="0"/>
              </a:rPr>
              <a:t>нэг удаагийн маск, </a:t>
            </a:r>
            <a:r>
              <a:rPr lang="mn-MN" sz="1600" dirty="0" smtClean="0">
                <a:latin typeface="Arial" pitchFamily="34" charset="0"/>
                <a:cs typeface="Arial" pitchFamily="34" charset="0"/>
              </a:rPr>
              <a:t>нүүрний хамгаалалт өгч зөв </a:t>
            </a:r>
            <a:r>
              <a:rPr lang="mn-MN" sz="1600" dirty="0">
                <a:latin typeface="Arial" pitchFamily="34" charset="0"/>
                <a:cs typeface="Arial" pitchFamily="34" charset="0"/>
              </a:rPr>
              <a:t>​​</a:t>
            </a:r>
            <a:r>
              <a:rPr lang="mn-MN" sz="1600" dirty="0" smtClean="0">
                <a:latin typeface="Arial" pitchFamily="34" charset="0"/>
                <a:cs typeface="Arial" pitchFamily="34" charset="0"/>
              </a:rPr>
              <a:t>хэрэглэж байгаа эсэхийг нягталж байгаа юу?</a:t>
            </a:r>
            <a:endParaRPr lang="mn-MN" sz="1600" dirty="0">
              <a:latin typeface="Arial" pitchFamily="34" charset="0"/>
              <a:cs typeface="Arial" pitchFamily="34" charset="0"/>
            </a:endParaRPr>
          </a:p>
          <a:p>
            <a:r>
              <a:rPr lang="mn-MN" sz="1600" dirty="0" smtClean="0">
                <a:latin typeface="Arial" pitchFamily="34" charset="0"/>
                <a:cs typeface="Arial" pitchFamily="34" charset="0"/>
              </a:rPr>
              <a:t>13. Хэрэглэсэн </a:t>
            </a:r>
            <a:r>
              <a:rPr lang="mn-MN" sz="1600" dirty="0">
                <a:latin typeface="Arial" pitchFamily="34" charset="0"/>
                <a:cs typeface="Arial" pitchFamily="34" charset="0"/>
              </a:rPr>
              <a:t>маскуудыг зохих ёсоор </a:t>
            </a:r>
            <a:r>
              <a:rPr lang="mn-MN" sz="1600" dirty="0" smtClean="0">
                <a:latin typeface="Arial" pitchFamily="34" charset="0"/>
                <a:cs typeface="Arial" pitchFamily="34" charset="0"/>
              </a:rPr>
              <a:t>нь хаяж байгаа юу</a:t>
            </a:r>
            <a:r>
              <a:rPr lang="mn-MN" sz="1600" dirty="0">
                <a:latin typeface="Arial" pitchFamily="34" charset="0"/>
                <a:cs typeface="Arial" pitchFamily="34" charset="0"/>
              </a:rPr>
              <a:t>?</a:t>
            </a:r>
          </a:p>
          <a:p>
            <a:r>
              <a:rPr lang="mn-MN" sz="1600" dirty="0" smtClean="0">
                <a:latin typeface="Arial" pitchFamily="34" charset="0"/>
                <a:cs typeface="Arial" pitchFamily="34" charset="0"/>
              </a:rPr>
              <a:t>14. Гараараа </a:t>
            </a:r>
            <a:r>
              <a:rPr lang="mn-MN" sz="1600" dirty="0">
                <a:latin typeface="Arial" pitchFamily="34" charset="0"/>
                <a:cs typeface="Arial" pitchFamily="34" charset="0"/>
              </a:rPr>
              <a:t>нүүрний хэсэгт хүрэхгүй </a:t>
            </a:r>
            <a:r>
              <a:rPr lang="mn-MN" sz="1600" dirty="0" smtClean="0">
                <a:latin typeface="Arial" pitchFamily="34" charset="0"/>
                <a:cs typeface="Arial" pitchFamily="34" charset="0"/>
              </a:rPr>
              <a:t>байх ёстойг ажилтнууддаа анхааруулж байгаа юу</a:t>
            </a:r>
            <a:r>
              <a:rPr lang="mn-MN" sz="1600" dirty="0">
                <a:latin typeface="Arial" pitchFamily="34" charset="0"/>
                <a:cs typeface="Arial" pitchFamily="34" charset="0"/>
              </a:rPr>
              <a:t>?</a:t>
            </a:r>
          </a:p>
          <a:p>
            <a:r>
              <a:rPr lang="mn-MN" sz="1600" dirty="0" smtClean="0">
                <a:latin typeface="Arial" pitchFamily="34" charset="0"/>
                <a:cs typeface="Arial" pitchFamily="34" charset="0"/>
              </a:rPr>
              <a:t>15. Банкны </a:t>
            </a:r>
            <a:r>
              <a:rPr lang="mn-MN" sz="1600" dirty="0">
                <a:latin typeface="Arial" pitchFamily="34" charset="0"/>
                <a:cs typeface="Arial" pitchFamily="34" charset="0"/>
              </a:rPr>
              <a:t>ажилтнууд гүйлгээ хийснийхээ дараа </a:t>
            </a:r>
            <a:r>
              <a:rPr lang="mn-MN" sz="1600" dirty="0" smtClean="0">
                <a:latin typeface="Arial" pitchFamily="34" charset="0"/>
                <a:cs typeface="Arial" pitchFamily="34" charset="0"/>
              </a:rPr>
              <a:t>гар ариутгагч хэрэглэж, хэрэглэсэн нэг </a:t>
            </a:r>
            <a:r>
              <a:rPr lang="mn-MN" sz="1600" dirty="0">
                <a:latin typeface="Arial" pitchFamily="34" charset="0"/>
                <a:cs typeface="Arial" pitchFamily="34" charset="0"/>
              </a:rPr>
              <a:t>удаагийн алчуур, хог </a:t>
            </a:r>
            <a:r>
              <a:rPr lang="mn-MN" sz="1600" dirty="0" smtClean="0">
                <a:latin typeface="Arial" pitchFamily="34" charset="0"/>
                <a:cs typeface="Arial" pitchFamily="34" charset="0"/>
              </a:rPr>
              <a:t>хаягдлаа зориулалтын хогны уутанд хийдэг үү?</a:t>
            </a:r>
            <a:endParaRPr lang="tr-TR" sz="1600" dirty="0">
              <a:latin typeface="Arial" pitchFamily="34" charset="0"/>
              <a:cs typeface="Arial" pitchFamily="34" charset="0"/>
            </a:endParaRPr>
          </a:p>
        </p:txBody>
      </p:sp>
    </p:spTree>
    <p:extLst>
      <p:ext uri="{BB962C8B-B14F-4D97-AF65-F5344CB8AC3E}">
        <p14:creationId xmlns:p14="http://schemas.microsoft.com/office/powerpoint/2010/main" val="22510164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5776FF-AC16-4B72-9C8A-C6C7B834E379}" type="slidenum">
              <a:rPr kumimoji="0" lang="tr-TR" sz="1400" b="1" i="0" u="none" strike="noStrike" kern="1200" cap="none" spc="0" normalizeH="0" baseline="0" noProof="0" smtClean="0">
                <a:ln>
                  <a:noFill/>
                </a:ln>
                <a:solidFill>
                  <a:prstClr val="white"/>
                </a:solidFill>
                <a:effectLst/>
                <a:uLnTx/>
                <a:uFillTx/>
                <a:latin typeface="Garamond" panose="02020404030301010803"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19</a:t>
            </a:fld>
            <a:r>
              <a:rPr kumimoji="0" lang="tr-TR" sz="1400" b="1" i="0" u="none" strike="noStrike" kern="1200" cap="none" spc="0" normalizeH="0" baseline="0" noProof="0" smtClean="0">
                <a:ln>
                  <a:noFill/>
                </a:ln>
                <a:solidFill>
                  <a:prstClr val="white"/>
                </a:solidFill>
                <a:effectLst/>
                <a:uLnTx/>
                <a:uFillTx/>
                <a:latin typeface="Garamond" panose="02020404030301010803" pitchFamily="18" charset="0"/>
                <a:ea typeface="+mn-ea"/>
                <a:cs typeface="Times New Roman" panose="02020603050405020304" pitchFamily="18" charset="0"/>
              </a:rPr>
              <a:t>/17</a:t>
            </a:r>
            <a:endParaRPr kumimoji="0" lang="tr-TR" sz="1400" b="1" i="0" u="none" strike="noStrike" kern="1200" cap="none" spc="0" normalizeH="0" baseline="0" noProof="0" dirty="0">
              <a:ln>
                <a:noFill/>
              </a:ln>
              <a:solidFill>
                <a:prstClr val="white"/>
              </a:solidFill>
              <a:effectLst/>
              <a:uLnTx/>
              <a:uFillTx/>
              <a:latin typeface="Garamond" panose="02020404030301010803" pitchFamily="18" charset="0"/>
              <a:ea typeface="+mn-ea"/>
              <a:cs typeface="Times New Roman" panose="02020603050405020304" pitchFamily="18" charset="0"/>
            </a:endParaRPr>
          </a:p>
        </p:txBody>
      </p:sp>
      <p:sp>
        <p:nvSpPr>
          <p:cNvPr id="4" name="Unvan 3"/>
          <p:cNvSpPr>
            <a:spLocks noGrp="1"/>
          </p:cNvSpPr>
          <p:nvPr>
            <p:ph type="title"/>
          </p:nvPr>
        </p:nvSpPr>
        <p:spPr/>
        <p:txBody>
          <a:bodyPr/>
          <a:lstStyle/>
          <a:p>
            <a:pPr algn="ctr"/>
            <a:r>
              <a:rPr lang="ru-RU" dirty="0">
                <a:latin typeface="Arial" pitchFamily="34" charset="0"/>
                <a:cs typeface="Arial" pitchFamily="34" charset="0"/>
              </a:rPr>
              <a:t>МАНАЙ ЯАМЫН </a:t>
            </a:r>
            <a:r>
              <a:rPr lang="mn-MN" dirty="0">
                <a:latin typeface="Arial" pitchFamily="34" charset="0"/>
                <a:cs typeface="Arial" pitchFamily="34" charset="0"/>
              </a:rPr>
              <a:t>ТУС </a:t>
            </a:r>
            <a:r>
              <a:rPr lang="ru-RU" dirty="0">
                <a:latin typeface="Arial" pitchFamily="34" charset="0"/>
                <a:cs typeface="Arial" pitchFamily="34" charset="0"/>
              </a:rPr>
              <a:t>САЛБАР</a:t>
            </a:r>
            <a:r>
              <a:rPr lang="mn-MN" dirty="0">
                <a:latin typeface="Arial" pitchFamily="34" charset="0"/>
                <a:cs typeface="Arial" pitchFamily="34" charset="0"/>
              </a:rPr>
              <a:t>Т ЯВУУЛЖ</a:t>
            </a:r>
            <a:r>
              <a:rPr lang="ru-RU" dirty="0">
                <a:latin typeface="Arial" pitchFamily="34" charset="0"/>
                <a:cs typeface="Arial" pitchFamily="34" charset="0"/>
              </a:rPr>
              <a:t> ҮЙЛ АЖИЛЛАГАА</a:t>
            </a:r>
            <a:endParaRPr lang="tr-TR" dirty="0">
              <a:latin typeface="Arial" pitchFamily="34" charset="0"/>
              <a:cs typeface="Arial" pitchFamily="34" charset="0"/>
            </a:endParaRPr>
          </a:p>
        </p:txBody>
      </p:sp>
      <p:pic>
        <p:nvPicPr>
          <p:cNvPr id="5" name="Resim 4"/>
          <p:cNvPicPr>
            <a:picLocks noChangeAspect="1"/>
          </p:cNvPicPr>
          <p:nvPr/>
        </p:nvPicPr>
        <p:blipFill>
          <a:blip r:embed="rId2"/>
          <a:stretch>
            <a:fillRect/>
          </a:stretch>
        </p:blipFill>
        <p:spPr>
          <a:xfrm>
            <a:off x="5483985" y="5851142"/>
            <a:ext cx="2107579" cy="1005840"/>
          </a:xfrm>
          <a:prstGeom prst="rect">
            <a:avLst/>
          </a:prstGeom>
        </p:spPr>
      </p:pic>
      <p:sp>
        <p:nvSpPr>
          <p:cNvPr id="6" name="TextBox 5"/>
          <p:cNvSpPr txBox="1"/>
          <p:nvPr/>
        </p:nvSpPr>
        <p:spPr>
          <a:xfrm>
            <a:off x="225911" y="1570616"/>
            <a:ext cx="8821269" cy="4185761"/>
          </a:xfrm>
          <a:prstGeom prst="rect">
            <a:avLst/>
          </a:prstGeom>
          <a:noFill/>
        </p:spPr>
        <p:txBody>
          <a:bodyPr wrap="square" rtlCol="0">
            <a:spAutoFit/>
          </a:bodyPr>
          <a:lstStyle/>
          <a:p>
            <a:pPr algn="just"/>
            <a:r>
              <a:rPr lang="mn-MN" sz="1400" dirty="0" smtClean="0">
                <a:latin typeface="Arial" pitchFamily="34" charset="0"/>
                <a:cs typeface="Arial" pitchFamily="34" charset="0"/>
              </a:rPr>
              <a:t>16. Бүх тоног төхөөрөмж, багаж хэрэгслийг тогтмол цэвэрлэж, халдваргүйжүүлдэг үү?</a:t>
            </a:r>
          </a:p>
          <a:p>
            <a:pPr algn="just"/>
            <a:r>
              <a:rPr lang="mn-MN" sz="1400" dirty="0" smtClean="0">
                <a:latin typeface="Arial" pitchFamily="34" charset="0"/>
                <a:cs typeface="Arial" pitchFamily="34" charset="0"/>
              </a:rPr>
              <a:t>17. Хоорондын зайг их байлгах зорилгоор харгалзах тэмдэглэгээг байршуулсан уу?</a:t>
            </a:r>
          </a:p>
          <a:p>
            <a:pPr algn="just"/>
            <a:r>
              <a:rPr lang="mn-MN" sz="1400" dirty="0" smtClean="0">
                <a:latin typeface="Arial" pitchFamily="34" charset="0"/>
                <a:cs typeface="Arial" pitchFamily="34" charset="0"/>
              </a:rPr>
              <a:t>18. Банкны харилцагчид банкны ажилтнуудтай ойртохгүйгээр гүйлгээ хийж чадаж байгаа юу?</a:t>
            </a:r>
            <a:endParaRPr lang="en-US" sz="1400" dirty="0" smtClean="0">
              <a:latin typeface="Arial" pitchFamily="34" charset="0"/>
              <a:cs typeface="Arial" pitchFamily="34" charset="0"/>
            </a:endParaRPr>
          </a:p>
          <a:p>
            <a:pPr algn="just"/>
            <a:r>
              <a:rPr lang="en-US" sz="1400" dirty="0" smtClean="0">
                <a:latin typeface="Arial" pitchFamily="34" charset="0"/>
                <a:cs typeface="Arial" pitchFamily="34" charset="0"/>
              </a:rPr>
              <a:t>19.</a:t>
            </a:r>
            <a:r>
              <a:rPr lang="mn-MN" sz="1400" dirty="0" smtClean="0">
                <a:latin typeface="Arial" pitchFamily="34" charset="0"/>
                <a:cs typeface="Arial" pitchFamily="34" charset="0"/>
              </a:rPr>
              <a:t>Ханиалгах, найтаах зэрэг тохиолдлуудад вирусын тархалтаас урьдчилан сэргийлэх зорилгоор үйлчлүүлэгч ба банкны ажилтны хооронд зориулалтын хаалт суурилуулсан уу, аль эсвэл өөр адил төстэй арга хэмжээ авсан уу?</a:t>
            </a:r>
          </a:p>
          <a:p>
            <a:pPr algn="just"/>
            <a:r>
              <a:rPr lang="mn-MN" sz="1400" dirty="0" smtClean="0">
                <a:latin typeface="Arial" pitchFamily="34" charset="0"/>
                <a:cs typeface="Arial" pitchFamily="34" charset="0"/>
              </a:rPr>
              <a:t>20. Үйлчлүүлэгчид банкинд зайлшгүй ирэх шаардлагатай тохиолдлоос бусад үед мобайл банк, интернет банк, дуудлагын төв ашиглахыг зөвлөж байгаа юу?</a:t>
            </a:r>
          </a:p>
          <a:p>
            <a:pPr algn="just"/>
            <a:r>
              <a:rPr lang="mn-MN" sz="1400" dirty="0" smtClean="0">
                <a:latin typeface="Arial" pitchFamily="34" charset="0"/>
                <a:cs typeface="Arial" pitchFamily="34" charset="0"/>
              </a:rPr>
              <a:t>21. Банкинд үйлчлүүлэгчдийн тоог багасгахын тулд Банкны АТМ-ээс авах мөнгөний доод хязгаарыг нэмэгдүүлсэн үү?</a:t>
            </a:r>
          </a:p>
          <a:p>
            <a:pPr algn="just"/>
            <a:r>
              <a:rPr lang="mn-MN" sz="1400" dirty="0" smtClean="0">
                <a:latin typeface="Arial" pitchFamily="34" charset="0"/>
                <a:cs typeface="Arial" pitchFamily="34" charset="0"/>
              </a:rPr>
              <a:t>22. Ариун цэврийн өрөө, угаалгын өрөө, угаалтуурт зэрэг газруудад ариун цэврийн бодисыг хангалттай хэмжээгээр байрлуулж, эдгээр газруудад ариутгал халдваргүйжүүлэлт хийхэд анхаарч байгаа юу?</a:t>
            </a:r>
          </a:p>
          <a:p>
            <a:pPr algn="just"/>
            <a:r>
              <a:rPr lang="mn-MN" sz="1400" dirty="0" smtClean="0">
                <a:latin typeface="Arial" pitchFamily="34" charset="0"/>
                <a:cs typeface="Arial" pitchFamily="34" charset="0"/>
              </a:rPr>
              <a:t>23. Ажилчдын олноор байдаг газруудад хоорондоо зай барих дүрмийг баримталдаг уу?</a:t>
            </a:r>
          </a:p>
          <a:p>
            <a:pPr algn="just"/>
            <a:r>
              <a:rPr lang="mn-MN" sz="1400" dirty="0" smtClean="0">
                <a:latin typeface="Arial" pitchFamily="34" charset="0"/>
                <a:cs typeface="Arial" pitchFamily="34" charset="0"/>
              </a:rPr>
              <a:t>24. Хоорондоо зай барих дүрмийг хангах зорилгоор ажилчдын хоолны танхим, цайны газрын шалан дээр шаардлагатай тэмдэг, зааврыг хийсэн үү?</a:t>
            </a:r>
          </a:p>
          <a:p>
            <a:pPr algn="just"/>
            <a:r>
              <a:rPr lang="mn-MN" sz="1400" dirty="0" smtClean="0">
                <a:latin typeface="Arial" pitchFamily="34" charset="0"/>
                <a:cs typeface="Arial" pitchFamily="34" charset="0"/>
              </a:rPr>
              <a:t>25. Халуурах, ханиалгах, амьсгал давчдах шинж тэмдэг илэрсэн ажилтанг маск зүүлгэж бусад ажилчдаас тусгаарлаж байгаа юу?</a:t>
            </a:r>
          </a:p>
          <a:p>
            <a:pPr algn="just"/>
            <a:r>
              <a:rPr lang="mn-MN" sz="1400" dirty="0" smtClean="0">
                <a:latin typeface="Arial" pitchFamily="34" charset="0"/>
                <a:cs typeface="Arial" pitchFamily="34" charset="0"/>
              </a:rPr>
              <a:t>26. Тусгаарлагдсан ажилтныг шуурхай дуудлагын </a:t>
            </a:r>
            <a:r>
              <a:rPr lang="tr-TR" sz="1400" dirty="0" smtClean="0">
                <a:latin typeface="Arial" pitchFamily="34" charset="0"/>
                <a:cs typeface="Arial" pitchFamily="34" charset="0"/>
              </a:rPr>
              <a:t>ALO 184</a:t>
            </a:r>
            <a:r>
              <a:rPr lang="mn-MN" sz="1400" dirty="0" smtClean="0">
                <a:latin typeface="Arial" pitchFamily="34" charset="0"/>
                <a:cs typeface="Arial" pitchFamily="34" charset="0"/>
              </a:rPr>
              <a:t>-д мэдэгдэж, эрүүл мэндийн байгууллагуудын заавраар арга хэмжээ авч байгаа юу?</a:t>
            </a:r>
            <a:endParaRPr lang="tr-TR" sz="1400" dirty="0">
              <a:latin typeface="Arial" pitchFamily="34" charset="0"/>
              <a:cs typeface="Arial" pitchFamily="34" charset="0"/>
            </a:endParaRPr>
          </a:p>
        </p:txBody>
      </p:sp>
    </p:spTree>
    <p:extLst>
      <p:ext uri="{BB962C8B-B14F-4D97-AF65-F5344CB8AC3E}">
        <p14:creationId xmlns:p14="http://schemas.microsoft.com/office/powerpoint/2010/main" val="357408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mn-MN" sz="3200" dirty="0" smtClean="0">
                <a:latin typeface="Arial" pitchFamily="34" charset="0"/>
                <a:cs typeface="Arial" pitchFamily="34" charset="0"/>
              </a:rPr>
              <a:t>Илтгэлийн бүтэц</a:t>
            </a:r>
            <a:endParaRPr lang="tr-TR" sz="3200" dirty="0">
              <a:latin typeface="Arial" pitchFamily="34" charset="0"/>
              <a:cs typeface="Arial" pitchFamily="34" charset="0"/>
            </a:endParaRPr>
          </a:p>
        </p:txBody>
      </p:sp>
      <p:sp>
        <p:nvSpPr>
          <p:cNvPr id="16" name="İçerik Yer Tutucusu 2"/>
          <p:cNvSpPr>
            <a:spLocks noGrp="1"/>
          </p:cNvSpPr>
          <p:nvPr>
            <p:ph idx="1"/>
          </p:nvPr>
        </p:nvSpPr>
        <p:spPr>
          <a:xfrm>
            <a:off x="463550" y="1681932"/>
            <a:ext cx="7886700" cy="3322687"/>
          </a:xfrm>
        </p:spPr>
        <p:txBody>
          <a:bodyPr>
            <a:noAutofit/>
          </a:bodyPr>
          <a:lstStyle/>
          <a:p>
            <a:pPr>
              <a:buClr>
                <a:srgbClr val="9D1D1D"/>
              </a:buClr>
              <a:buFont typeface="Wingdings" panose="05000000000000000000" pitchFamily="2" charset="2"/>
              <a:buChar char="v"/>
            </a:pPr>
            <a:r>
              <a:rPr lang="mn-MN" sz="2600" dirty="0">
                <a:latin typeface="Arial" pitchFamily="34" charset="0"/>
                <a:cs typeface="Arial" pitchFamily="34" charset="0"/>
              </a:rPr>
              <a:t>Салбарын талаархи ерөнхий мэдээлэл</a:t>
            </a:r>
          </a:p>
          <a:p>
            <a:pPr>
              <a:buClr>
                <a:srgbClr val="9D1D1D"/>
              </a:buClr>
              <a:buFont typeface="Wingdings" panose="05000000000000000000" pitchFamily="2" charset="2"/>
              <a:buChar char="v"/>
            </a:pPr>
            <a:r>
              <a:rPr lang="tr-TR" sz="2600" dirty="0" smtClean="0">
                <a:latin typeface="Arial" pitchFamily="34" charset="0"/>
                <a:cs typeface="Arial" pitchFamily="34" charset="0"/>
              </a:rPr>
              <a:t>COVID-19</a:t>
            </a:r>
            <a:r>
              <a:rPr lang="mn-MN" sz="2600" dirty="0" smtClean="0">
                <a:latin typeface="Arial" pitchFamily="34" charset="0"/>
                <a:cs typeface="Arial" pitchFamily="34" charset="0"/>
              </a:rPr>
              <a:t> цар тахлын үе дэх салбарын </a:t>
            </a:r>
            <a:r>
              <a:rPr lang="mn-MN" sz="2600" dirty="0">
                <a:latin typeface="Arial" pitchFamily="34" charset="0"/>
                <a:cs typeface="Arial" pitchFamily="34" charset="0"/>
              </a:rPr>
              <a:t>ач холбогдол</a:t>
            </a:r>
          </a:p>
          <a:p>
            <a:pPr>
              <a:buClr>
                <a:srgbClr val="9D1D1D"/>
              </a:buClr>
              <a:buFont typeface="Wingdings" panose="05000000000000000000" pitchFamily="2" charset="2"/>
              <a:buChar char="v"/>
            </a:pPr>
            <a:r>
              <a:rPr lang="tr-TR" sz="2600" dirty="0" smtClean="0">
                <a:latin typeface="Arial" pitchFamily="34" charset="0"/>
                <a:cs typeface="Arial" pitchFamily="34" charset="0"/>
              </a:rPr>
              <a:t>COVID-19</a:t>
            </a:r>
            <a:r>
              <a:rPr lang="mn-MN" sz="2600" dirty="0">
                <a:latin typeface="Arial" pitchFamily="34" charset="0"/>
                <a:cs typeface="Arial" pitchFamily="34" charset="0"/>
              </a:rPr>
              <a:t> </a:t>
            </a:r>
            <a:r>
              <a:rPr lang="mn-MN" sz="2600" dirty="0" smtClean="0">
                <a:latin typeface="Arial" pitchFamily="34" charset="0"/>
                <a:cs typeface="Arial" pitchFamily="34" charset="0"/>
              </a:rPr>
              <a:t>цар та</a:t>
            </a:r>
            <a:r>
              <a:rPr lang="mn-MN" sz="2600" dirty="0">
                <a:latin typeface="Arial" pitchFamily="34" charset="0"/>
                <a:cs typeface="Arial" pitchFamily="34" charset="0"/>
              </a:rPr>
              <a:t>х</a:t>
            </a:r>
            <a:r>
              <a:rPr lang="mn-MN" sz="2600" dirty="0" smtClean="0">
                <a:latin typeface="Arial" pitchFamily="34" charset="0"/>
                <a:cs typeface="Arial" pitchFamily="34" charset="0"/>
              </a:rPr>
              <a:t>лаас урьдчилан сэргийлэх,  салбарын онцлогт тааруулан авах арга хэмжээ</a:t>
            </a:r>
          </a:p>
          <a:p>
            <a:pPr>
              <a:buClr>
                <a:srgbClr val="9D1D1D"/>
              </a:buClr>
              <a:buFont typeface="Wingdings" panose="05000000000000000000" pitchFamily="2" charset="2"/>
              <a:buChar char="v"/>
            </a:pPr>
            <a:r>
              <a:rPr lang="mn-MN" sz="2600" dirty="0" smtClean="0">
                <a:latin typeface="Arial" pitchFamily="34" charset="0"/>
                <a:cs typeface="Arial" pitchFamily="34" charset="0"/>
              </a:rPr>
              <a:t> Турк Улсад хийгдэж байгаа ажлууд (</a:t>
            </a:r>
            <a:r>
              <a:rPr lang="mn-MN" sz="2600" dirty="0">
                <a:latin typeface="Arial" pitchFamily="34" charset="0"/>
                <a:cs typeface="Arial" pitchFamily="34" charset="0"/>
              </a:rPr>
              <a:t>хяналтын хуудас, мэдээллийн карт, видео гэх мэт)</a:t>
            </a:r>
            <a:endParaRPr lang="tr-TR" sz="2600" dirty="0">
              <a:latin typeface="Arial" pitchFamily="34" charset="0"/>
              <a:cs typeface="Arial" pitchFamily="34" charset="0"/>
            </a:endParaRPr>
          </a:p>
        </p:txBody>
      </p:sp>
      <p:sp>
        <p:nvSpPr>
          <p:cNvPr id="15" name="Metin kutusu 14"/>
          <p:cNvSpPr txBox="1"/>
          <p:nvPr/>
        </p:nvSpPr>
        <p:spPr>
          <a:xfrm>
            <a:off x="3216166" y="1969252"/>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Slayt Numarası Yer Tutucusu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5776FF-AC16-4B72-9C8A-C6C7B834E379}" type="slidenum">
              <a:rPr kumimoji="0" lang="tr-TR" sz="1400" b="1" i="0" u="none" strike="noStrike" kern="1200" cap="none" spc="0" normalizeH="0" baseline="0" noProof="0" smtClean="0">
                <a:ln>
                  <a:noFill/>
                </a:ln>
                <a:solidFill>
                  <a:prstClr val="white"/>
                </a:solidFill>
                <a:effectLst/>
                <a:uLnTx/>
                <a:uFillTx/>
                <a:latin typeface="Garamond" panose="02020404030301010803"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2</a:t>
            </a:fld>
            <a:r>
              <a:rPr kumimoji="0" lang="tr-TR" sz="1400" b="1" i="0" u="none" strike="noStrike" kern="1200" cap="none" spc="0" normalizeH="0" baseline="0" noProof="0" dirty="0">
                <a:ln>
                  <a:noFill/>
                </a:ln>
                <a:solidFill>
                  <a:prstClr val="white"/>
                </a:solidFill>
                <a:effectLst/>
                <a:uLnTx/>
                <a:uFillTx/>
                <a:latin typeface="Garamond" panose="02020404030301010803" pitchFamily="18" charset="0"/>
                <a:ea typeface="+mn-ea"/>
                <a:cs typeface="Times New Roman" panose="02020603050405020304" pitchFamily="18" charset="0"/>
              </a:rPr>
              <a:t>/17</a:t>
            </a:r>
          </a:p>
        </p:txBody>
      </p:sp>
    </p:spTree>
    <p:extLst>
      <p:ext uri="{BB962C8B-B14F-4D97-AF65-F5344CB8AC3E}">
        <p14:creationId xmlns:p14="http://schemas.microsoft.com/office/powerpoint/2010/main" val="21865484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5776FF-AC16-4B72-9C8A-C6C7B834E379}" type="slidenum">
              <a:rPr kumimoji="0" lang="tr-TR" sz="1400" b="1" i="0" u="none" strike="noStrike" kern="1200" cap="none" spc="0" normalizeH="0" baseline="0" noProof="0" smtClean="0">
                <a:ln>
                  <a:noFill/>
                </a:ln>
                <a:solidFill>
                  <a:prstClr val="white"/>
                </a:solidFill>
                <a:effectLst/>
                <a:uLnTx/>
                <a:uFillTx/>
                <a:latin typeface="Garamond" panose="02020404030301010803"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20</a:t>
            </a:fld>
            <a:r>
              <a:rPr kumimoji="0" lang="tr-TR" sz="1400" b="1" i="0" u="none" strike="noStrike" kern="1200" cap="none" spc="0" normalizeH="0" baseline="0" noProof="0" smtClean="0">
                <a:ln>
                  <a:noFill/>
                </a:ln>
                <a:solidFill>
                  <a:prstClr val="white"/>
                </a:solidFill>
                <a:effectLst/>
                <a:uLnTx/>
                <a:uFillTx/>
                <a:latin typeface="Garamond" panose="02020404030301010803" pitchFamily="18" charset="0"/>
                <a:ea typeface="+mn-ea"/>
                <a:cs typeface="Times New Roman" panose="02020603050405020304" pitchFamily="18" charset="0"/>
              </a:rPr>
              <a:t>/17</a:t>
            </a:r>
            <a:endParaRPr kumimoji="0" lang="tr-TR" sz="1400" b="1" i="0" u="none" strike="noStrike" kern="1200" cap="none" spc="0" normalizeH="0" baseline="0" noProof="0" dirty="0">
              <a:ln>
                <a:noFill/>
              </a:ln>
              <a:solidFill>
                <a:prstClr val="white"/>
              </a:solidFill>
              <a:effectLst/>
              <a:uLnTx/>
              <a:uFillTx/>
              <a:latin typeface="Garamond" panose="02020404030301010803" pitchFamily="18" charset="0"/>
              <a:ea typeface="+mn-ea"/>
              <a:cs typeface="Times New Roman" panose="02020603050405020304" pitchFamily="18" charset="0"/>
            </a:endParaRPr>
          </a:p>
        </p:txBody>
      </p:sp>
      <p:sp>
        <p:nvSpPr>
          <p:cNvPr id="4" name="Unvan 3"/>
          <p:cNvSpPr>
            <a:spLocks noGrp="1"/>
          </p:cNvSpPr>
          <p:nvPr>
            <p:ph type="title"/>
          </p:nvPr>
        </p:nvSpPr>
        <p:spPr>
          <a:xfrm>
            <a:off x="322333" y="230875"/>
            <a:ext cx="7726058" cy="1238302"/>
          </a:xfrm>
        </p:spPr>
        <p:txBody>
          <a:bodyPr>
            <a:noAutofit/>
          </a:bodyPr>
          <a:lstStyle/>
          <a:p>
            <a:pPr algn="ctr"/>
            <a:r>
              <a:rPr lang="ru-RU" dirty="0">
                <a:latin typeface="Arial" pitchFamily="34" charset="0"/>
                <a:cs typeface="Arial" pitchFamily="34" charset="0"/>
              </a:rPr>
              <a:t>МАНАЙ </a:t>
            </a:r>
            <a:r>
              <a:rPr lang="ru-RU" dirty="0" smtClean="0">
                <a:latin typeface="Arial" pitchFamily="34" charset="0"/>
                <a:cs typeface="Arial" pitchFamily="34" charset="0"/>
              </a:rPr>
              <a:t>ЯАМН</a:t>
            </a:r>
            <a:r>
              <a:rPr lang="mn-MN" dirty="0" smtClean="0">
                <a:latin typeface="Arial" pitchFamily="34" charset="0"/>
                <a:cs typeface="Arial" pitchFamily="34" charset="0"/>
              </a:rPr>
              <a:t>Ы</a:t>
            </a:r>
            <a:r>
              <a:rPr lang="ru-RU" dirty="0" smtClean="0">
                <a:latin typeface="Arial" pitchFamily="34" charset="0"/>
                <a:cs typeface="Arial" pitchFamily="34" charset="0"/>
              </a:rPr>
              <a:t> </a:t>
            </a:r>
            <a:r>
              <a:rPr lang="mn-MN" dirty="0">
                <a:latin typeface="Arial" pitchFamily="34" charset="0"/>
                <a:cs typeface="Arial" pitchFamily="34" charset="0"/>
              </a:rPr>
              <a:t>ТУС </a:t>
            </a:r>
            <a:r>
              <a:rPr lang="ru-RU" dirty="0">
                <a:latin typeface="Arial" pitchFamily="34" charset="0"/>
                <a:cs typeface="Arial" pitchFamily="34" charset="0"/>
              </a:rPr>
              <a:t>САЛБАР</a:t>
            </a:r>
            <a:r>
              <a:rPr lang="mn-MN" dirty="0">
                <a:latin typeface="Arial" pitchFamily="34" charset="0"/>
                <a:cs typeface="Arial" pitchFamily="34" charset="0"/>
              </a:rPr>
              <a:t>Т ЯВУУЛЖ</a:t>
            </a:r>
            <a:r>
              <a:rPr lang="ru-RU" dirty="0">
                <a:latin typeface="Arial" pitchFamily="34" charset="0"/>
                <a:cs typeface="Arial" pitchFamily="34" charset="0"/>
              </a:rPr>
              <a:t> </a:t>
            </a:r>
            <a:r>
              <a:rPr lang="mn-MN" dirty="0" smtClean="0">
                <a:latin typeface="Arial" pitchFamily="34" charset="0"/>
                <a:cs typeface="Arial" pitchFamily="34" charset="0"/>
              </a:rPr>
              <a:t>БУЙ </a:t>
            </a:r>
            <a:r>
              <a:rPr lang="ru-RU" dirty="0" smtClean="0">
                <a:latin typeface="Arial" pitchFamily="34" charset="0"/>
                <a:cs typeface="Arial" pitchFamily="34" charset="0"/>
              </a:rPr>
              <a:t>ҮЙЛ </a:t>
            </a:r>
            <a:r>
              <a:rPr lang="ru-RU" dirty="0">
                <a:latin typeface="Arial" pitchFamily="34" charset="0"/>
                <a:cs typeface="Arial" pitchFamily="34" charset="0"/>
              </a:rPr>
              <a:t>АЖИЛЛАГАА</a:t>
            </a:r>
            <a:endParaRPr lang="tr-TR" dirty="0">
              <a:latin typeface="Arial" pitchFamily="34" charset="0"/>
              <a:cs typeface="Arial" pitchFamily="34" charset="0"/>
            </a:endParaRPr>
          </a:p>
        </p:txBody>
      </p:sp>
      <p:pic>
        <p:nvPicPr>
          <p:cNvPr id="5" name="Resim 4"/>
          <p:cNvPicPr>
            <a:picLocks noChangeAspect="1"/>
          </p:cNvPicPr>
          <p:nvPr/>
        </p:nvPicPr>
        <p:blipFill>
          <a:blip r:embed="rId2"/>
          <a:stretch>
            <a:fillRect/>
          </a:stretch>
        </p:blipFill>
        <p:spPr>
          <a:xfrm>
            <a:off x="4515381" y="1955581"/>
            <a:ext cx="3220440" cy="4438566"/>
          </a:xfrm>
          <a:prstGeom prst="rect">
            <a:avLst/>
          </a:prstGeom>
        </p:spPr>
      </p:pic>
      <p:pic>
        <p:nvPicPr>
          <p:cNvPr id="6" name="Resim 5"/>
          <p:cNvPicPr>
            <a:picLocks noChangeAspect="1"/>
          </p:cNvPicPr>
          <p:nvPr/>
        </p:nvPicPr>
        <p:blipFill>
          <a:blip r:embed="rId3"/>
          <a:stretch>
            <a:fillRect/>
          </a:stretch>
        </p:blipFill>
        <p:spPr>
          <a:xfrm>
            <a:off x="844983" y="1943755"/>
            <a:ext cx="2992031" cy="4410307"/>
          </a:xfrm>
          <a:prstGeom prst="rect">
            <a:avLst/>
          </a:prstGeom>
        </p:spPr>
      </p:pic>
      <p:sp>
        <p:nvSpPr>
          <p:cNvPr id="3" name="TextBox 2"/>
          <p:cNvSpPr txBox="1"/>
          <p:nvPr/>
        </p:nvSpPr>
        <p:spPr>
          <a:xfrm>
            <a:off x="1344706" y="1509372"/>
            <a:ext cx="3367143" cy="369332"/>
          </a:xfrm>
          <a:prstGeom prst="rect">
            <a:avLst/>
          </a:prstGeom>
          <a:noFill/>
        </p:spPr>
        <p:txBody>
          <a:bodyPr wrap="square" rtlCol="0">
            <a:spAutoFit/>
          </a:bodyPr>
          <a:lstStyle/>
          <a:p>
            <a:r>
              <a:rPr lang="mn-MN" dirty="0" smtClean="0"/>
              <a:t>Зурагт хуудсууд</a:t>
            </a:r>
            <a:endParaRPr lang="tr-TR" dirty="0"/>
          </a:p>
        </p:txBody>
      </p:sp>
    </p:spTree>
    <p:extLst>
      <p:ext uri="{BB962C8B-B14F-4D97-AF65-F5344CB8AC3E}">
        <p14:creationId xmlns:p14="http://schemas.microsoft.com/office/powerpoint/2010/main" val="7093287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5776FF-AC16-4B72-9C8A-C6C7B834E379}" type="slidenum">
              <a:rPr kumimoji="0" lang="tr-TR"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TextBox 1"/>
          <p:cNvSpPr txBox="1"/>
          <p:nvPr/>
        </p:nvSpPr>
        <p:spPr>
          <a:xfrm>
            <a:off x="3108288" y="3259567"/>
            <a:ext cx="4378362" cy="784830"/>
          </a:xfrm>
          <a:prstGeom prst="rect">
            <a:avLst/>
          </a:prstGeom>
          <a:noFill/>
        </p:spPr>
        <p:txBody>
          <a:bodyPr wrap="square" rtlCol="0">
            <a:spAutoFit/>
          </a:bodyPr>
          <a:lstStyle/>
          <a:p>
            <a:r>
              <a:rPr lang="mn-MN" sz="4500" dirty="0" smtClean="0">
                <a:latin typeface="Arial" pitchFamily="34" charset="0"/>
                <a:cs typeface="Arial" pitchFamily="34" charset="0"/>
              </a:rPr>
              <a:t>БАЯРЛАЛАА</a:t>
            </a:r>
            <a:endParaRPr lang="tr-TR" sz="4500" dirty="0">
              <a:latin typeface="Arial" pitchFamily="34" charset="0"/>
              <a:cs typeface="Arial" pitchFamily="34" charset="0"/>
            </a:endParaRPr>
          </a:p>
        </p:txBody>
      </p:sp>
    </p:spTree>
    <p:extLst>
      <p:ext uri="{BB962C8B-B14F-4D97-AF65-F5344CB8AC3E}">
        <p14:creationId xmlns:p14="http://schemas.microsoft.com/office/powerpoint/2010/main" val="2880632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İçerik Yer Tutucusu 2"/>
          <p:cNvSpPr>
            <a:spLocks noGrp="1"/>
          </p:cNvSpPr>
          <p:nvPr>
            <p:ph idx="4294967295"/>
          </p:nvPr>
        </p:nvSpPr>
        <p:spPr>
          <a:xfrm>
            <a:off x="0" y="1643853"/>
            <a:ext cx="8875956" cy="1708948"/>
          </a:xfrm>
        </p:spPr>
        <p:txBody>
          <a:bodyPr>
            <a:normAutofit fontScale="92500" lnSpcReduction="10000"/>
          </a:bodyPr>
          <a:lstStyle/>
          <a:p>
            <a:pPr>
              <a:buClr>
                <a:srgbClr val="9D1D1D"/>
              </a:buClr>
              <a:buFont typeface="Wingdings" panose="05000000000000000000" pitchFamily="2" charset="2"/>
              <a:buChar char="v"/>
            </a:pPr>
            <a:r>
              <a:rPr lang="ru-RU" sz="2800" dirty="0" smtClean="0">
                <a:latin typeface="Arial" pitchFamily="34" charset="0"/>
                <a:cs typeface="Arial" pitchFamily="34" charset="0"/>
              </a:rPr>
              <a:t>2020 </a:t>
            </a:r>
            <a:r>
              <a:rPr lang="ru-RU" sz="2800" dirty="0">
                <a:latin typeface="Arial" pitchFamily="34" charset="0"/>
                <a:cs typeface="Arial" pitchFamily="34" charset="0"/>
              </a:rPr>
              <a:t>оны 6-р сарын </a:t>
            </a:r>
            <a:r>
              <a:rPr lang="mn-MN" sz="2800" dirty="0" smtClean="0">
                <a:latin typeface="Arial" pitchFamily="34" charset="0"/>
                <a:cs typeface="Arial" pitchFamily="34" charset="0"/>
              </a:rPr>
              <a:t>байдлаар</a:t>
            </a:r>
            <a:r>
              <a:rPr lang="en-US" sz="2800" dirty="0" smtClean="0">
                <a:latin typeface="Arial" pitchFamily="34" charset="0"/>
                <a:cs typeface="Arial" pitchFamily="34" charset="0"/>
              </a:rPr>
              <a:t> </a:t>
            </a:r>
            <a:r>
              <a:rPr lang="mn-MN" sz="2800" dirty="0" smtClean="0">
                <a:latin typeface="Arial" pitchFamily="34" charset="0"/>
                <a:cs typeface="Arial" pitchFamily="34" charset="0"/>
              </a:rPr>
              <a:t>Турк Улсын хэмжээнд</a:t>
            </a:r>
            <a:r>
              <a:rPr lang="ru-RU" sz="2800" dirty="0" smtClean="0">
                <a:latin typeface="Arial" pitchFamily="34" charset="0"/>
                <a:cs typeface="Arial" pitchFamily="34" charset="0"/>
              </a:rPr>
              <a:t>;</a:t>
            </a:r>
            <a:endParaRPr lang="tr-TR" sz="2800" dirty="0">
              <a:latin typeface="Arial" pitchFamily="34" charset="0"/>
              <a:cs typeface="Arial" pitchFamily="34" charset="0"/>
            </a:endParaRPr>
          </a:p>
          <a:p>
            <a:pPr lvl="1">
              <a:buClr>
                <a:srgbClr val="9D1D1D"/>
              </a:buClr>
            </a:pPr>
            <a:r>
              <a:rPr lang="mn-MN" sz="2400" dirty="0">
                <a:latin typeface="Arial" pitchFamily="34" charset="0"/>
                <a:cs typeface="Arial" pitchFamily="34" charset="0"/>
              </a:rPr>
              <a:t>Банкны системд 54 банк үйл ажиллагаа явуулдаг.</a:t>
            </a:r>
          </a:p>
          <a:p>
            <a:pPr lvl="1">
              <a:buClr>
                <a:srgbClr val="9D1D1D"/>
              </a:buClr>
            </a:pPr>
            <a:r>
              <a:rPr lang="mn-MN" sz="2400" dirty="0" smtClean="0">
                <a:latin typeface="Arial" pitchFamily="34" charset="0"/>
                <a:cs typeface="Arial" pitchFamily="34" charset="0"/>
              </a:rPr>
              <a:t>Үүнээс 34 нь </a:t>
            </a:r>
            <a:r>
              <a:rPr lang="mn-MN" sz="2400" dirty="0">
                <a:latin typeface="Arial" pitchFamily="34" charset="0"/>
                <a:cs typeface="Arial" pitchFamily="34" charset="0"/>
              </a:rPr>
              <a:t>хадгаламжийн банк, 14 </a:t>
            </a:r>
            <a:r>
              <a:rPr lang="mn-MN" sz="2400" dirty="0" smtClean="0">
                <a:latin typeface="Arial" pitchFamily="34" charset="0"/>
                <a:cs typeface="Arial" pitchFamily="34" charset="0"/>
              </a:rPr>
              <a:t>нь хөгжлийн </a:t>
            </a:r>
            <a:r>
              <a:rPr lang="mn-MN" sz="2400" dirty="0">
                <a:latin typeface="Arial" pitchFamily="34" charset="0"/>
                <a:cs typeface="Arial" pitchFamily="34" charset="0"/>
              </a:rPr>
              <a:t>болон хөрөнгө оруулалтын банк, </a:t>
            </a:r>
            <a:r>
              <a:rPr lang="mn-MN" sz="2400" dirty="0" smtClean="0">
                <a:latin typeface="Arial" pitchFamily="34" charset="0"/>
                <a:cs typeface="Arial" pitchFamily="34" charset="0"/>
              </a:rPr>
              <a:t>6 нь хамтын оролцоотой банкууд юм.</a:t>
            </a:r>
            <a:endParaRPr lang="tr-TR" sz="2400" dirty="0">
              <a:latin typeface="Arial" pitchFamily="34" charset="0"/>
              <a:cs typeface="Arial" pitchFamily="34" charset="0"/>
            </a:endParaRPr>
          </a:p>
        </p:txBody>
      </p:sp>
      <p:sp>
        <p:nvSpPr>
          <p:cNvPr id="15" name="Metin kutusu 14"/>
          <p:cNvSpPr txBox="1"/>
          <p:nvPr/>
        </p:nvSpPr>
        <p:spPr>
          <a:xfrm>
            <a:off x="3216166" y="1969252"/>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Unvan 2"/>
          <p:cNvSpPr>
            <a:spLocks noGrp="1"/>
          </p:cNvSpPr>
          <p:nvPr>
            <p:ph type="title"/>
          </p:nvPr>
        </p:nvSpPr>
        <p:spPr/>
        <p:txBody>
          <a:bodyPr>
            <a:normAutofit/>
          </a:bodyPr>
          <a:lstStyle/>
          <a:p>
            <a:pPr algn="ctr"/>
            <a:r>
              <a:rPr lang="mn-MN" dirty="0">
                <a:latin typeface="Arial" pitchFamily="34" charset="0"/>
                <a:cs typeface="Arial" pitchFamily="34" charset="0"/>
              </a:rPr>
              <a:t>Салбарын талаархи ерөнхий мэдээлэл</a:t>
            </a:r>
            <a:endParaRPr lang="tr-TR" sz="3200" dirty="0">
              <a:latin typeface="Arial" pitchFamily="34" charset="0"/>
              <a:cs typeface="Arial" pitchFamily="34" charset="0"/>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5776FF-AC16-4B72-9C8A-C6C7B834E379}" type="slidenum">
              <a:rPr kumimoji="0" lang="tr-TR" sz="1400" b="1" i="0" u="none" strike="noStrike" kern="1200" cap="none" spc="0" normalizeH="0" baseline="0" noProof="0" smtClean="0">
                <a:ln>
                  <a:noFill/>
                </a:ln>
                <a:solidFill>
                  <a:prstClr val="white"/>
                </a:solidFill>
                <a:effectLst/>
                <a:uLnTx/>
                <a:uFillTx/>
                <a:latin typeface="Garamond" panose="02020404030301010803"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3</a:t>
            </a:fld>
            <a:r>
              <a:rPr kumimoji="0" lang="tr-TR" sz="1400" b="1" i="0" u="none" strike="noStrike" kern="1200" cap="none" spc="0" normalizeH="0" baseline="0" noProof="0">
                <a:ln>
                  <a:noFill/>
                </a:ln>
                <a:solidFill>
                  <a:prstClr val="white"/>
                </a:solidFill>
                <a:effectLst/>
                <a:uLnTx/>
                <a:uFillTx/>
                <a:latin typeface="Garamond" panose="02020404030301010803" pitchFamily="18" charset="0"/>
                <a:ea typeface="+mn-ea"/>
                <a:cs typeface="Times New Roman" panose="02020603050405020304" pitchFamily="18" charset="0"/>
              </a:rPr>
              <a:t>/17</a:t>
            </a:r>
            <a:endParaRPr kumimoji="0" lang="tr-TR" sz="1400" b="1" i="0" u="none" strike="noStrike" kern="1200" cap="none" spc="0" normalizeH="0" baseline="0" noProof="0" dirty="0">
              <a:ln>
                <a:noFill/>
              </a:ln>
              <a:solidFill>
                <a:prstClr val="white"/>
              </a:solidFill>
              <a:effectLst/>
              <a:uLnTx/>
              <a:uFillTx/>
              <a:latin typeface="Garamond" panose="02020404030301010803" pitchFamily="18" charset="0"/>
              <a:ea typeface="+mn-ea"/>
              <a:cs typeface="Times New Roman" panose="02020603050405020304" pitchFamily="18" charset="0"/>
            </a:endParaRPr>
          </a:p>
        </p:txBody>
      </p:sp>
      <p:graphicFrame>
        <p:nvGraphicFramePr>
          <p:cNvPr id="8" name="Tablo 7"/>
          <p:cNvGraphicFramePr>
            <a:graphicFrameLocks noGrp="1"/>
          </p:cNvGraphicFramePr>
          <p:nvPr>
            <p:extLst>
              <p:ext uri="{D42A27DB-BD31-4B8C-83A1-F6EECF244321}">
                <p14:modId xmlns:p14="http://schemas.microsoft.com/office/powerpoint/2010/main" val="1835025337"/>
              </p:ext>
            </p:extLst>
          </p:nvPr>
        </p:nvGraphicFramePr>
        <p:xfrm>
          <a:off x="455905" y="3264309"/>
          <a:ext cx="4086598" cy="1555311"/>
        </p:xfrm>
        <a:graphic>
          <a:graphicData uri="http://schemas.openxmlformats.org/drawingml/2006/table">
            <a:tbl>
              <a:tblPr firstRow="1" firstCol="1" bandRow="1"/>
              <a:tblGrid>
                <a:gridCol w="1670271">
                  <a:extLst>
                    <a:ext uri="{9D8B030D-6E8A-4147-A177-3AD203B41FA5}">
                      <a16:colId xmlns="" xmlns:a16="http://schemas.microsoft.com/office/drawing/2014/main" val="276255814"/>
                    </a:ext>
                  </a:extLst>
                </a:gridCol>
                <a:gridCol w="863674">
                  <a:extLst>
                    <a:ext uri="{9D8B030D-6E8A-4147-A177-3AD203B41FA5}">
                      <a16:colId xmlns="" xmlns:a16="http://schemas.microsoft.com/office/drawing/2014/main" val="286883640"/>
                    </a:ext>
                  </a:extLst>
                </a:gridCol>
                <a:gridCol w="735103">
                  <a:extLst>
                    <a:ext uri="{9D8B030D-6E8A-4147-A177-3AD203B41FA5}">
                      <a16:colId xmlns="" xmlns:a16="http://schemas.microsoft.com/office/drawing/2014/main" val="4195286053"/>
                    </a:ext>
                  </a:extLst>
                </a:gridCol>
                <a:gridCol w="817550">
                  <a:extLst>
                    <a:ext uri="{9D8B030D-6E8A-4147-A177-3AD203B41FA5}">
                      <a16:colId xmlns="" xmlns:a16="http://schemas.microsoft.com/office/drawing/2014/main" val="1889651063"/>
                    </a:ext>
                  </a:extLst>
                </a:gridCol>
              </a:tblGrid>
              <a:tr h="366037">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algn="ctr"/>
                      <a:endParaRPr lang="tr-TR" sz="1000" dirty="0">
                        <a:effectLst/>
                        <a:latin typeface="Arial" pitchFamily="34" charset="0"/>
                        <a:cs typeface="Arial" pitchFamily="34" charset="0"/>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A66AC"/>
                    </a:solidFill>
                  </a:tcPr>
                </a:tc>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algn="ctr">
                        <a:spcAft>
                          <a:spcPts val="0"/>
                        </a:spcAft>
                      </a:pPr>
                      <a:r>
                        <a:rPr lang="tr-TR" sz="1000" dirty="0" smtClean="0">
                          <a:effectLst/>
                          <a:latin typeface="Arial" pitchFamily="34" charset="0"/>
                          <a:cs typeface="Arial" pitchFamily="34" charset="0"/>
                        </a:rPr>
                        <a:t>2019</a:t>
                      </a:r>
                      <a:r>
                        <a:rPr lang="mn-MN" sz="1000" dirty="0" smtClean="0">
                          <a:effectLst/>
                          <a:latin typeface="Arial" pitchFamily="34" charset="0"/>
                          <a:cs typeface="Arial" pitchFamily="34" charset="0"/>
                        </a:rPr>
                        <a:t>,</a:t>
                      </a:r>
                      <a:r>
                        <a:rPr lang="mn-MN" sz="1000" baseline="0" dirty="0" smtClean="0">
                          <a:effectLst/>
                          <a:latin typeface="Arial" pitchFamily="34" charset="0"/>
                          <a:cs typeface="Arial" pitchFamily="34" charset="0"/>
                        </a:rPr>
                        <a:t> 6 сар</a:t>
                      </a:r>
                      <a:endParaRPr lang="tr-TR" sz="1200" dirty="0">
                        <a:effectLst/>
                        <a:latin typeface="Arial" pitchFamily="34" charset="0"/>
                        <a:ea typeface="Times New Roman" panose="02020603050405020304" pitchFamily="18" charset="0"/>
                        <a:cs typeface="Arial" pitchFamily="34" charset="0"/>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A66AC"/>
                    </a:solidFill>
                  </a:tcPr>
                </a:tc>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algn="ctr">
                        <a:spcAft>
                          <a:spcPts val="0"/>
                        </a:spcAft>
                      </a:pPr>
                      <a:r>
                        <a:rPr lang="tr-TR" sz="1000" dirty="0" smtClean="0">
                          <a:effectLst/>
                          <a:latin typeface="Arial" pitchFamily="34" charset="0"/>
                          <a:cs typeface="Arial" pitchFamily="34" charset="0"/>
                        </a:rPr>
                        <a:t> 2019</a:t>
                      </a:r>
                      <a:r>
                        <a:rPr lang="mn-MN" sz="1000" dirty="0" smtClean="0">
                          <a:effectLst/>
                          <a:latin typeface="Arial" pitchFamily="34" charset="0"/>
                          <a:cs typeface="Arial" pitchFamily="34" charset="0"/>
                        </a:rPr>
                        <a:t>, 12 сар</a:t>
                      </a:r>
                      <a:endParaRPr lang="tr-TR" sz="1200" dirty="0">
                        <a:effectLst/>
                        <a:latin typeface="Arial" pitchFamily="34" charset="0"/>
                        <a:ea typeface="Times New Roman" panose="02020603050405020304" pitchFamily="18" charset="0"/>
                        <a:cs typeface="Arial" pitchFamily="34" charset="0"/>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A66AC"/>
                    </a:solidFill>
                  </a:tcPr>
                </a:tc>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algn="ctr">
                        <a:spcAft>
                          <a:spcPts val="0"/>
                        </a:spcAft>
                      </a:pPr>
                      <a:r>
                        <a:rPr lang="tr-TR" sz="1000" dirty="0" smtClean="0">
                          <a:effectLst/>
                          <a:latin typeface="Arial" pitchFamily="34" charset="0"/>
                          <a:cs typeface="Arial" pitchFamily="34" charset="0"/>
                        </a:rPr>
                        <a:t>2020</a:t>
                      </a:r>
                      <a:r>
                        <a:rPr lang="mn-MN" sz="1000" dirty="0" smtClean="0">
                          <a:effectLst/>
                          <a:latin typeface="Arial" pitchFamily="34" charset="0"/>
                          <a:cs typeface="Arial" pitchFamily="34" charset="0"/>
                        </a:rPr>
                        <a:t>, 6 сар</a:t>
                      </a:r>
                      <a:endParaRPr lang="tr-TR" sz="1200" dirty="0">
                        <a:effectLst/>
                        <a:latin typeface="Arial" pitchFamily="34" charset="0"/>
                        <a:ea typeface="Times New Roman" panose="02020603050405020304" pitchFamily="18" charset="0"/>
                        <a:cs typeface="Arial" pitchFamily="34" charset="0"/>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A66AC"/>
                    </a:solidFill>
                  </a:tcPr>
                </a:tc>
                <a:extLst>
                  <a:ext uri="{0D108BD9-81ED-4DB2-BD59-A6C34878D82A}">
                    <a16:rowId xmlns="" xmlns:a16="http://schemas.microsoft.com/office/drawing/2014/main" val="3343467178"/>
                  </a:ext>
                </a:extLst>
              </a:tr>
              <a:tr h="366037">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algn="ctr">
                        <a:spcAft>
                          <a:spcPts val="0"/>
                        </a:spcAft>
                      </a:pPr>
                      <a:r>
                        <a:rPr lang="mn-MN" sz="1000" dirty="0" smtClean="0">
                          <a:effectLst/>
                          <a:latin typeface="Arial" pitchFamily="34" charset="0"/>
                          <a:cs typeface="Arial" pitchFamily="34" charset="0"/>
                        </a:rPr>
                        <a:t>Хадгаламжийн банкууд</a:t>
                      </a:r>
                      <a:endParaRPr lang="tr-TR" sz="1200" dirty="0">
                        <a:effectLst/>
                        <a:latin typeface="Arial" pitchFamily="34" charset="0"/>
                        <a:ea typeface="Times New Roman" panose="02020603050405020304" pitchFamily="18" charset="0"/>
                        <a:cs typeface="Arial" pitchFamily="34" charset="0"/>
                      </a:endParaRPr>
                    </a:p>
                  </a:txBody>
                  <a:tcPr marL="44450" marR="4445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A66AC"/>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spcAft>
                          <a:spcPts val="0"/>
                        </a:spcAft>
                      </a:pPr>
                      <a:r>
                        <a:rPr lang="tr-TR" sz="1000" dirty="0">
                          <a:effectLst/>
                          <a:latin typeface="Arial" pitchFamily="34" charset="0"/>
                          <a:cs typeface="Arial" pitchFamily="34" charset="0"/>
                        </a:rPr>
                        <a:t>185.184</a:t>
                      </a:r>
                      <a:endParaRPr lang="tr-TR" sz="1200" dirty="0">
                        <a:effectLst/>
                        <a:latin typeface="Arial" pitchFamily="34" charset="0"/>
                        <a:ea typeface="Times New Roman" panose="02020603050405020304" pitchFamily="18" charset="0"/>
                        <a:cs typeface="Arial" pitchFamily="34" charset="0"/>
                      </a:endParaRPr>
                    </a:p>
                  </a:txBody>
                  <a:tcPr marL="44450" marR="4445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A66AC">
                        <a:tint val="4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spcAft>
                          <a:spcPts val="0"/>
                        </a:spcAft>
                      </a:pPr>
                      <a:r>
                        <a:rPr lang="tr-TR" sz="1000" dirty="0">
                          <a:effectLst/>
                          <a:latin typeface="Arial" pitchFamily="34" charset="0"/>
                          <a:cs typeface="Arial" pitchFamily="34" charset="0"/>
                        </a:rPr>
                        <a:t>183.659</a:t>
                      </a:r>
                      <a:endParaRPr lang="tr-TR" sz="1200" dirty="0">
                        <a:effectLst/>
                        <a:latin typeface="Arial" pitchFamily="34" charset="0"/>
                        <a:ea typeface="Times New Roman" panose="02020603050405020304" pitchFamily="18" charset="0"/>
                        <a:cs typeface="Arial" pitchFamily="34" charset="0"/>
                      </a:endParaRPr>
                    </a:p>
                  </a:txBody>
                  <a:tcPr marL="44450" marR="4445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A66AC">
                        <a:tint val="4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spcAft>
                          <a:spcPts val="0"/>
                        </a:spcAft>
                      </a:pPr>
                      <a:r>
                        <a:rPr lang="tr-TR" sz="1000" dirty="0">
                          <a:effectLst/>
                          <a:latin typeface="Arial" pitchFamily="34" charset="0"/>
                          <a:cs typeface="Arial" pitchFamily="34" charset="0"/>
                        </a:rPr>
                        <a:t>182.331</a:t>
                      </a:r>
                      <a:endParaRPr lang="tr-TR" sz="1200" dirty="0">
                        <a:effectLst/>
                        <a:latin typeface="Arial" pitchFamily="34" charset="0"/>
                        <a:ea typeface="Times New Roman" panose="02020603050405020304" pitchFamily="18" charset="0"/>
                        <a:cs typeface="Arial" pitchFamily="34" charset="0"/>
                      </a:endParaRPr>
                    </a:p>
                  </a:txBody>
                  <a:tcPr marL="44450" marR="4445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A66AC">
                        <a:tint val="40000"/>
                      </a:srgbClr>
                    </a:solidFill>
                  </a:tcPr>
                </a:tc>
                <a:extLst>
                  <a:ext uri="{0D108BD9-81ED-4DB2-BD59-A6C34878D82A}">
                    <a16:rowId xmlns="" xmlns:a16="http://schemas.microsoft.com/office/drawing/2014/main" val="3317753609"/>
                  </a:ext>
                </a:extLst>
              </a:tr>
              <a:tr h="366037">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algn="ctr">
                        <a:spcAft>
                          <a:spcPts val="0"/>
                        </a:spcAft>
                      </a:pPr>
                      <a:r>
                        <a:rPr lang="mn-MN" sz="1000" dirty="0" smtClean="0">
                          <a:effectLst/>
                          <a:latin typeface="Arial" pitchFamily="34" charset="0"/>
                          <a:cs typeface="Arial" pitchFamily="34" charset="0"/>
                        </a:rPr>
                        <a:t>Хөгжлийн болон хөрөнгө оруулалтын банкууд</a:t>
                      </a:r>
                      <a:endParaRPr lang="tr-TR" sz="1200" dirty="0">
                        <a:effectLst/>
                        <a:latin typeface="Arial" pitchFamily="34" charset="0"/>
                        <a:ea typeface="Times New Roman" panose="02020603050405020304" pitchFamily="18" charset="0"/>
                        <a:cs typeface="Arial" pitchFamily="34" charset="0"/>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A66AC"/>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spcAft>
                          <a:spcPts val="0"/>
                        </a:spcAft>
                      </a:pPr>
                      <a:r>
                        <a:rPr lang="tr-TR" sz="1000">
                          <a:effectLst/>
                          <a:latin typeface="Arial" pitchFamily="34" charset="0"/>
                          <a:cs typeface="Arial" pitchFamily="34" charset="0"/>
                        </a:rPr>
                        <a:t>5.309</a:t>
                      </a:r>
                      <a:endParaRPr lang="tr-TR" sz="1200">
                        <a:effectLst/>
                        <a:latin typeface="Arial" pitchFamily="34" charset="0"/>
                        <a:ea typeface="Times New Roman" panose="02020603050405020304" pitchFamily="18" charset="0"/>
                        <a:cs typeface="Arial" pitchFamily="34" charset="0"/>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A66AC">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spcAft>
                          <a:spcPts val="0"/>
                        </a:spcAft>
                      </a:pPr>
                      <a:r>
                        <a:rPr lang="tr-TR" sz="1000" dirty="0">
                          <a:effectLst/>
                          <a:latin typeface="Arial" pitchFamily="34" charset="0"/>
                          <a:cs typeface="Arial" pitchFamily="34" charset="0"/>
                        </a:rPr>
                        <a:t>5.178</a:t>
                      </a:r>
                      <a:endParaRPr lang="tr-TR" sz="1200" dirty="0">
                        <a:effectLst/>
                        <a:latin typeface="Arial" pitchFamily="34" charset="0"/>
                        <a:ea typeface="Times New Roman" panose="02020603050405020304" pitchFamily="18" charset="0"/>
                        <a:cs typeface="Arial" pitchFamily="34" charset="0"/>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A66AC">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spcAft>
                          <a:spcPts val="0"/>
                        </a:spcAft>
                      </a:pPr>
                      <a:r>
                        <a:rPr lang="tr-TR" sz="1000">
                          <a:effectLst/>
                          <a:latin typeface="Arial" pitchFamily="34" charset="0"/>
                          <a:cs typeface="Arial" pitchFamily="34" charset="0"/>
                        </a:rPr>
                        <a:t>5.159</a:t>
                      </a:r>
                      <a:endParaRPr lang="tr-TR" sz="1200">
                        <a:effectLst/>
                        <a:latin typeface="Arial" pitchFamily="34" charset="0"/>
                        <a:ea typeface="Times New Roman" panose="02020603050405020304" pitchFamily="18" charset="0"/>
                        <a:cs typeface="Arial" pitchFamily="34" charset="0"/>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A66AC">
                        <a:tint val="20000"/>
                      </a:srgbClr>
                    </a:solidFill>
                  </a:tcPr>
                </a:tc>
                <a:extLst>
                  <a:ext uri="{0D108BD9-81ED-4DB2-BD59-A6C34878D82A}">
                    <a16:rowId xmlns="" xmlns:a16="http://schemas.microsoft.com/office/drawing/2014/main" val="3995270990"/>
                  </a:ext>
                </a:extLst>
              </a:tr>
              <a:tr h="366037">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algn="ctr">
                        <a:spcAft>
                          <a:spcPts val="0"/>
                        </a:spcAft>
                      </a:pPr>
                      <a:r>
                        <a:rPr lang="mn-MN" sz="1200" dirty="0" smtClean="0">
                          <a:effectLst/>
                          <a:latin typeface="Arial" pitchFamily="34" charset="0"/>
                          <a:ea typeface="Times New Roman" panose="02020603050405020304" pitchFamily="18" charset="0"/>
                          <a:cs typeface="Arial" pitchFamily="34" charset="0"/>
                        </a:rPr>
                        <a:t>Нийт</a:t>
                      </a:r>
                      <a:endParaRPr lang="tr-TR" sz="1200" dirty="0">
                        <a:effectLst/>
                        <a:latin typeface="Arial" pitchFamily="34" charset="0"/>
                        <a:ea typeface="Times New Roman" panose="02020603050405020304" pitchFamily="18" charset="0"/>
                        <a:cs typeface="Arial" pitchFamily="34" charset="0"/>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A66AC"/>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spcAft>
                          <a:spcPts val="0"/>
                        </a:spcAft>
                      </a:pPr>
                      <a:r>
                        <a:rPr lang="tr-TR" sz="1000">
                          <a:effectLst/>
                          <a:latin typeface="Arial" pitchFamily="34" charset="0"/>
                          <a:cs typeface="Arial" pitchFamily="34" charset="0"/>
                        </a:rPr>
                        <a:t>190.493</a:t>
                      </a:r>
                      <a:endParaRPr lang="tr-TR" sz="1200">
                        <a:effectLst/>
                        <a:latin typeface="Arial" pitchFamily="34" charset="0"/>
                        <a:ea typeface="Times New Roman" panose="02020603050405020304" pitchFamily="18" charset="0"/>
                        <a:cs typeface="Arial" pitchFamily="34" charset="0"/>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A66AC">
                        <a:tint val="4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spcAft>
                          <a:spcPts val="0"/>
                        </a:spcAft>
                      </a:pPr>
                      <a:r>
                        <a:rPr lang="tr-TR" sz="1000">
                          <a:effectLst/>
                          <a:latin typeface="Arial" pitchFamily="34" charset="0"/>
                          <a:cs typeface="Arial" pitchFamily="34" charset="0"/>
                        </a:rPr>
                        <a:t>188.837</a:t>
                      </a:r>
                      <a:endParaRPr lang="tr-TR" sz="1200">
                        <a:effectLst/>
                        <a:latin typeface="Arial" pitchFamily="34" charset="0"/>
                        <a:ea typeface="Times New Roman" panose="02020603050405020304" pitchFamily="18" charset="0"/>
                        <a:cs typeface="Arial" pitchFamily="34" charset="0"/>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A66AC">
                        <a:tint val="4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spcAft>
                          <a:spcPts val="0"/>
                        </a:spcAft>
                      </a:pPr>
                      <a:r>
                        <a:rPr lang="tr-TR" sz="1000" dirty="0">
                          <a:effectLst/>
                          <a:latin typeface="Arial" pitchFamily="34" charset="0"/>
                          <a:cs typeface="Arial" pitchFamily="34" charset="0"/>
                        </a:rPr>
                        <a:t>187.490</a:t>
                      </a:r>
                      <a:endParaRPr lang="tr-TR" sz="1200" dirty="0">
                        <a:effectLst/>
                        <a:latin typeface="Arial" pitchFamily="34" charset="0"/>
                        <a:ea typeface="Times New Roman" panose="02020603050405020304" pitchFamily="18" charset="0"/>
                        <a:cs typeface="Arial" pitchFamily="34" charset="0"/>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A66AC">
                        <a:tint val="40000"/>
                      </a:srgbClr>
                    </a:solidFill>
                  </a:tcPr>
                </a:tc>
                <a:extLst>
                  <a:ext uri="{0D108BD9-81ED-4DB2-BD59-A6C34878D82A}">
                    <a16:rowId xmlns="" xmlns:a16="http://schemas.microsoft.com/office/drawing/2014/main" val="689533524"/>
                  </a:ext>
                </a:extLst>
              </a:tr>
            </a:tbl>
          </a:graphicData>
        </a:graphic>
      </p:graphicFrame>
      <p:graphicFrame>
        <p:nvGraphicFramePr>
          <p:cNvPr id="9" name="Tablo 8"/>
          <p:cNvGraphicFramePr>
            <a:graphicFrameLocks noGrp="1"/>
          </p:cNvGraphicFramePr>
          <p:nvPr>
            <p:extLst>
              <p:ext uri="{D42A27DB-BD31-4B8C-83A1-F6EECF244321}">
                <p14:modId xmlns:p14="http://schemas.microsoft.com/office/powerpoint/2010/main" val="43643514"/>
              </p:ext>
            </p:extLst>
          </p:nvPr>
        </p:nvGraphicFramePr>
        <p:xfrm>
          <a:off x="3646704" y="4904032"/>
          <a:ext cx="4228936" cy="1423501"/>
        </p:xfrm>
        <a:graphic>
          <a:graphicData uri="http://schemas.openxmlformats.org/drawingml/2006/table">
            <a:tbl>
              <a:tblPr firstRow="1" firstCol="1" bandRow="1"/>
              <a:tblGrid>
                <a:gridCol w="1706177">
                  <a:extLst>
                    <a:ext uri="{9D8B030D-6E8A-4147-A177-3AD203B41FA5}">
                      <a16:colId xmlns="" xmlns:a16="http://schemas.microsoft.com/office/drawing/2014/main" val="3944861388"/>
                    </a:ext>
                  </a:extLst>
                </a:gridCol>
                <a:gridCol w="72557">
                  <a:extLst>
                    <a:ext uri="{9D8B030D-6E8A-4147-A177-3AD203B41FA5}">
                      <a16:colId xmlns="" xmlns:a16="http://schemas.microsoft.com/office/drawing/2014/main" val="97560346"/>
                    </a:ext>
                  </a:extLst>
                </a:gridCol>
                <a:gridCol w="809692">
                  <a:extLst>
                    <a:ext uri="{9D8B030D-6E8A-4147-A177-3AD203B41FA5}">
                      <a16:colId xmlns="" xmlns:a16="http://schemas.microsoft.com/office/drawing/2014/main" val="1130400386"/>
                    </a:ext>
                  </a:extLst>
                </a:gridCol>
                <a:gridCol w="728608">
                  <a:extLst>
                    <a:ext uri="{9D8B030D-6E8A-4147-A177-3AD203B41FA5}">
                      <a16:colId xmlns="" xmlns:a16="http://schemas.microsoft.com/office/drawing/2014/main" val="2597500710"/>
                    </a:ext>
                  </a:extLst>
                </a:gridCol>
                <a:gridCol w="911902">
                  <a:extLst>
                    <a:ext uri="{9D8B030D-6E8A-4147-A177-3AD203B41FA5}">
                      <a16:colId xmlns="" xmlns:a16="http://schemas.microsoft.com/office/drawing/2014/main" val="2203943131"/>
                    </a:ext>
                  </a:extLst>
                </a:gridCol>
              </a:tblGrid>
              <a:tr h="381916">
                <a:tc gridSpan="2">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a:spcAft>
                          <a:spcPts val="0"/>
                        </a:spcAft>
                      </a:pPr>
                      <a:r>
                        <a:rPr lang="tr-TR" sz="1100" dirty="0" smtClean="0">
                          <a:effectLst/>
                          <a:latin typeface="Arial" pitchFamily="34" charset="0"/>
                          <a:cs typeface="Arial" pitchFamily="34" charset="0"/>
                        </a:rPr>
                        <a:t> </a:t>
                      </a:r>
                      <a:endParaRPr lang="tr-TR" sz="1200" dirty="0">
                        <a:effectLst/>
                        <a:latin typeface="Arial" pitchFamily="34" charset="0"/>
                        <a:ea typeface="Times New Roman" panose="02020603050405020304" pitchFamily="18" charset="0"/>
                        <a:cs typeface="Arial" pitchFamily="34" charset="0"/>
                      </a:endParaRPr>
                    </a:p>
                  </a:txBody>
                  <a:tcPr marL="44450" marR="44450" marT="0"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A66AC"/>
                    </a:solidFill>
                  </a:tcPr>
                </a:tc>
                <a:tc hMerge="1">
                  <a:txBody>
                    <a:bodyPr/>
                    <a:lstStyle/>
                    <a:p>
                      <a:endParaRPr lang="tr-TR"/>
                    </a:p>
                  </a:txBody>
                  <a:tcPr/>
                </a:tc>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algn="ctr">
                        <a:spcAft>
                          <a:spcPts val="0"/>
                        </a:spcAft>
                      </a:pPr>
                      <a:r>
                        <a:rPr lang="tr-TR" sz="1000" dirty="0" smtClean="0">
                          <a:effectLst/>
                          <a:latin typeface="Arial" pitchFamily="34" charset="0"/>
                          <a:cs typeface="Arial" pitchFamily="34" charset="0"/>
                        </a:rPr>
                        <a:t>2019</a:t>
                      </a:r>
                      <a:r>
                        <a:rPr lang="mn-MN" sz="1000" dirty="0" smtClean="0">
                          <a:effectLst/>
                          <a:latin typeface="Arial" pitchFamily="34" charset="0"/>
                          <a:cs typeface="Arial" pitchFamily="34" charset="0"/>
                        </a:rPr>
                        <a:t>,</a:t>
                      </a:r>
                      <a:r>
                        <a:rPr lang="mn-MN" sz="1000" baseline="0" dirty="0" smtClean="0">
                          <a:effectLst/>
                          <a:latin typeface="Arial" pitchFamily="34" charset="0"/>
                          <a:cs typeface="Arial" pitchFamily="34" charset="0"/>
                        </a:rPr>
                        <a:t> 6 сар</a:t>
                      </a:r>
                      <a:endParaRPr lang="tr-TR" sz="1200" dirty="0">
                        <a:effectLst/>
                        <a:latin typeface="Arial" pitchFamily="34" charset="0"/>
                        <a:ea typeface="Times New Roman" panose="02020603050405020304" pitchFamily="18" charset="0"/>
                        <a:cs typeface="Arial" pitchFamily="34" charset="0"/>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A66AC"/>
                    </a:solidFill>
                  </a:tcPr>
                </a:tc>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algn="ctr">
                        <a:spcAft>
                          <a:spcPts val="0"/>
                        </a:spcAft>
                      </a:pPr>
                      <a:r>
                        <a:rPr lang="tr-TR" sz="1000" dirty="0" smtClean="0">
                          <a:effectLst/>
                          <a:latin typeface="Arial" pitchFamily="34" charset="0"/>
                          <a:cs typeface="Arial" pitchFamily="34" charset="0"/>
                        </a:rPr>
                        <a:t> 2019</a:t>
                      </a:r>
                      <a:r>
                        <a:rPr lang="mn-MN" sz="1000" dirty="0" smtClean="0">
                          <a:effectLst/>
                          <a:latin typeface="Arial" pitchFamily="34" charset="0"/>
                          <a:cs typeface="Arial" pitchFamily="34" charset="0"/>
                        </a:rPr>
                        <a:t>, 12 сар</a:t>
                      </a:r>
                      <a:endParaRPr lang="tr-TR" sz="1200" dirty="0">
                        <a:effectLst/>
                        <a:latin typeface="Arial" pitchFamily="34" charset="0"/>
                        <a:ea typeface="Times New Roman" panose="02020603050405020304" pitchFamily="18" charset="0"/>
                        <a:cs typeface="Arial" pitchFamily="34" charset="0"/>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A66AC"/>
                    </a:solidFill>
                  </a:tcPr>
                </a:tc>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algn="ctr">
                        <a:spcAft>
                          <a:spcPts val="0"/>
                        </a:spcAft>
                      </a:pPr>
                      <a:r>
                        <a:rPr lang="tr-TR" sz="1000" dirty="0" smtClean="0">
                          <a:effectLst/>
                          <a:latin typeface="Arial" pitchFamily="34" charset="0"/>
                          <a:cs typeface="Arial" pitchFamily="34" charset="0"/>
                        </a:rPr>
                        <a:t>2020</a:t>
                      </a:r>
                      <a:r>
                        <a:rPr lang="mn-MN" sz="1000" dirty="0" smtClean="0">
                          <a:effectLst/>
                          <a:latin typeface="Arial" pitchFamily="34" charset="0"/>
                          <a:cs typeface="Arial" pitchFamily="34" charset="0"/>
                        </a:rPr>
                        <a:t>, 6 сар</a:t>
                      </a:r>
                      <a:endParaRPr lang="tr-TR" sz="1200" dirty="0">
                        <a:effectLst/>
                        <a:latin typeface="Arial" pitchFamily="34" charset="0"/>
                        <a:ea typeface="Times New Roman" panose="02020603050405020304" pitchFamily="18" charset="0"/>
                        <a:cs typeface="Arial" pitchFamily="34" charset="0"/>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A66AC"/>
                    </a:solidFill>
                  </a:tcPr>
                </a:tc>
                <a:extLst>
                  <a:ext uri="{0D108BD9-81ED-4DB2-BD59-A6C34878D82A}">
                    <a16:rowId xmlns="" xmlns:a16="http://schemas.microsoft.com/office/drawing/2014/main" val="4159932384"/>
                  </a:ext>
                </a:extLst>
              </a:tr>
              <a:tr h="347195">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algn="ctr">
                        <a:spcAft>
                          <a:spcPts val="0"/>
                        </a:spcAft>
                      </a:pPr>
                      <a:r>
                        <a:rPr lang="mn-MN" sz="1000" dirty="0" smtClean="0">
                          <a:effectLst/>
                          <a:latin typeface="Arial" pitchFamily="34" charset="0"/>
                          <a:cs typeface="Arial" pitchFamily="34" charset="0"/>
                        </a:rPr>
                        <a:t>Хадгаламжийн банкууд</a:t>
                      </a:r>
                      <a:endParaRPr lang="tr-TR" sz="1200" dirty="0">
                        <a:effectLst/>
                        <a:latin typeface="Arial" pitchFamily="34" charset="0"/>
                        <a:ea typeface="Times New Roman" panose="02020603050405020304" pitchFamily="18" charset="0"/>
                        <a:cs typeface="Arial" pitchFamily="34" charset="0"/>
                      </a:endParaRPr>
                    </a:p>
                  </a:txBody>
                  <a:tcPr marL="44450" marR="4445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A66AC"/>
                    </a:solidFill>
                  </a:tcPr>
                </a:tc>
                <a:tc gridSpan="2">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r">
                        <a:spcAft>
                          <a:spcPts val="0"/>
                        </a:spcAft>
                      </a:pPr>
                      <a:r>
                        <a:rPr lang="tr-TR" sz="1000" dirty="0">
                          <a:effectLst/>
                          <a:latin typeface="Arial" pitchFamily="34" charset="0"/>
                          <a:cs typeface="Arial" pitchFamily="34" charset="0"/>
                        </a:rPr>
                        <a:t>10.302</a:t>
                      </a:r>
                      <a:endParaRPr lang="tr-TR" sz="1200" dirty="0">
                        <a:effectLst/>
                        <a:latin typeface="Arial" pitchFamily="34" charset="0"/>
                        <a:ea typeface="Times New Roman" panose="02020603050405020304" pitchFamily="18" charset="0"/>
                        <a:cs typeface="Arial" pitchFamily="34" charset="0"/>
                      </a:endParaRPr>
                    </a:p>
                  </a:txBody>
                  <a:tcPr marL="44450" marR="4445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A66AC">
                        <a:tint val="40000"/>
                      </a:srgbClr>
                    </a:solidFill>
                  </a:tcPr>
                </a:tc>
                <a:tc hMerge="1">
                  <a:txBody>
                    <a:bodyPr/>
                    <a:lstStyle/>
                    <a:p>
                      <a:endParaRPr lang="tr-TR"/>
                    </a:p>
                  </a:txBody>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r">
                        <a:spcAft>
                          <a:spcPts val="0"/>
                        </a:spcAft>
                      </a:pPr>
                      <a:r>
                        <a:rPr lang="tr-TR" sz="1000">
                          <a:effectLst/>
                          <a:latin typeface="Arial" pitchFamily="34" charset="0"/>
                          <a:cs typeface="Arial" pitchFamily="34" charset="0"/>
                        </a:rPr>
                        <a:t>10.137</a:t>
                      </a:r>
                      <a:endParaRPr lang="tr-TR" sz="1200">
                        <a:effectLst/>
                        <a:latin typeface="Arial" pitchFamily="34" charset="0"/>
                        <a:ea typeface="Times New Roman" panose="02020603050405020304" pitchFamily="18" charset="0"/>
                        <a:cs typeface="Arial" pitchFamily="34" charset="0"/>
                      </a:endParaRPr>
                    </a:p>
                  </a:txBody>
                  <a:tcPr marL="44450" marR="4445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A66AC">
                        <a:tint val="4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r">
                        <a:spcAft>
                          <a:spcPts val="0"/>
                        </a:spcAft>
                      </a:pPr>
                      <a:r>
                        <a:rPr lang="tr-TR" sz="1000" dirty="0">
                          <a:effectLst/>
                          <a:latin typeface="Arial" pitchFamily="34" charset="0"/>
                          <a:cs typeface="Arial" pitchFamily="34" charset="0"/>
                        </a:rPr>
                        <a:t>10.071</a:t>
                      </a:r>
                      <a:endParaRPr lang="tr-TR" sz="1200" dirty="0">
                        <a:effectLst/>
                        <a:latin typeface="Arial" pitchFamily="34" charset="0"/>
                        <a:ea typeface="Times New Roman" panose="02020603050405020304" pitchFamily="18" charset="0"/>
                        <a:cs typeface="Arial" pitchFamily="34" charset="0"/>
                      </a:endParaRPr>
                    </a:p>
                  </a:txBody>
                  <a:tcPr marL="44450" marR="4445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A66AC">
                        <a:tint val="40000"/>
                      </a:srgbClr>
                    </a:solidFill>
                  </a:tcPr>
                </a:tc>
                <a:extLst>
                  <a:ext uri="{0D108BD9-81ED-4DB2-BD59-A6C34878D82A}">
                    <a16:rowId xmlns="" xmlns:a16="http://schemas.microsoft.com/office/drawing/2014/main" val="202402539"/>
                  </a:ext>
                </a:extLst>
              </a:tr>
              <a:tr h="347195">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algn="ctr">
                        <a:spcAft>
                          <a:spcPts val="0"/>
                        </a:spcAft>
                      </a:pPr>
                      <a:r>
                        <a:rPr lang="mn-MN" sz="1000" dirty="0" smtClean="0">
                          <a:effectLst/>
                          <a:latin typeface="Arial" pitchFamily="34" charset="0"/>
                          <a:cs typeface="Arial" pitchFamily="34" charset="0"/>
                        </a:rPr>
                        <a:t>Хөгжлийн болон хөрөнгө оруулалтын банкууд</a:t>
                      </a:r>
                      <a:endParaRPr lang="tr-TR" sz="1200" dirty="0">
                        <a:effectLst/>
                        <a:latin typeface="Arial" pitchFamily="34" charset="0"/>
                        <a:ea typeface="Times New Roman" panose="02020603050405020304" pitchFamily="18" charset="0"/>
                        <a:cs typeface="Arial" pitchFamily="34" charset="0"/>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A66AC"/>
                    </a:solidFill>
                  </a:tcPr>
                </a:tc>
                <a:tc gridSpan="2">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r">
                        <a:spcAft>
                          <a:spcPts val="0"/>
                        </a:spcAft>
                      </a:pPr>
                      <a:r>
                        <a:rPr lang="tr-TR" sz="1000" dirty="0">
                          <a:effectLst/>
                          <a:latin typeface="Arial" pitchFamily="34" charset="0"/>
                          <a:cs typeface="Arial" pitchFamily="34" charset="0"/>
                        </a:rPr>
                        <a:t>57</a:t>
                      </a:r>
                      <a:endParaRPr lang="tr-TR" sz="1200" dirty="0">
                        <a:effectLst/>
                        <a:latin typeface="Arial" pitchFamily="34" charset="0"/>
                        <a:ea typeface="Times New Roman" panose="02020603050405020304" pitchFamily="18" charset="0"/>
                        <a:cs typeface="Arial" pitchFamily="34" charset="0"/>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A66AC">
                        <a:tint val="20000"/>
                      </a:srgbClr>
                    </a:solidFill>
                  </a:tcPr>
                </a:tc>
                <a:tc hMerge="1">
                  <a:txBody>
                    <a:bodyPr/>
                    <a:lstStyle/>
                    <a:p>
                      <a:endParaRPr lang="tr-TR"/>
                    </a:p>
                  </a:txBody>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r">
                        <a:spcAft>
                          <a:spcPts val="0"/>
                        </a:spcAft>
                      </a:pPr>
                      <a:r>
                        <a:rPr lang="tr-TR" sz="1000" dirty="0">
                          <a:effectLst/>
                          <a:latin typeface="Arial" pitchFamily="34" charset="0"/>
                          <a:cs typeface="Arial" pitchFamily="34" charset="0"/>
                        </a:rPr>
                        <a:t>62</a:t>
                      </a:r>
                      <a:endParaRPr lang="tr-TR" sz="1200" dirty="0">
                        <a:effectLst/>
                        <a:latin typeface="Arial" pitchFamily="34" charset="0"/>
                        <a:ea typeface="Times New Roman" panose="02020603050405020304" pitchFamily="18" charset="0"/>
                        <a:cs typeface="Arial" pitchFamily="34" charset="0"/>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A66AC">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r">
                        <a:spcAft>
                          <a:spcPts val="0"/>
                        </a:spcAft>
                      </a:pPr>
                      <a:r>
                        <a:rPr lang="tr-TR" sz="1000">
                          <a:effectLst/>
                          <a:latin typeface="Arial" pitchFamily="34" charset="0"/>
                          <a:cs typeface="Arial" pitchFamily="34" charset="0"/>
                        </a:rPr>
                        <a:t>61</a:t>
                      </a:r>
                      <a:endParaRPr lang="tr-TR" sz="1200">
                        <a:effectLst/>
                        <a:latin typeface="Arial" pitchFamily="34" charset="0"/>
                        <a:ea typeface="Times New Roman" panose="02020603050405020304" pitchFamily="18" charset="0"/>
                        <a:cs typeface="Arial" pitchFamily="34" charset="0"/>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A66AC">
                        <a:tint val="20000"/>
                      </a:srgbClr>
                    </a:solidFill>
                  </a:tcPr>
                </a:tc>
                <a:extLst>
                  <a:ext uri="{0D108BD9-81ED-4DB2-BD59-A6C34878D82A}">
                    <a16:rowId xmlns="" xmlns:a16="http://schemas.microsoft.com/office/drawing/2014/main" val="216667221"/>
                  </a:ext>
                </a:extLst>
              </a:tr>
              <a:tr h="347195">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algn="ctr">
                        <a:spcAft>
                          <a:spcPts val="0"/>
                        </a:spcAft>
                      </a:pPr>
                      <a:r>
                        <a:rPr lang="mn-MN" sz="1000" dirty="0" smtClean="0">
                          <a:effectLst/>
                          <a:latin typeface="Arial" pitchFamily="34" charset="0"/>
                          <a:ea typeface="Times New Roman" panose="02020603050405020304" pitchFamily="18" charset="0"/>
                          <a:cs typeface="Arial" pitchFamily="34" charset="0"/>
                        </a:rPr>
                        <a:t>Нийт</a:t>
                      </a:r>
                      <a:endParaRPr lang="tr-TR" sz="1200" dirty="0">
                        <a:effectLst/>
                        <a:latin typeface="Arial" pitchFamily="34" charset="0"/>
                        <a:ea typeface="Times New Roman" panose="02020603050405020304" pitchFamily="18" charset="0"/>
                        <a:cs typeface="Arial" pitchFamily="34" charset="0"/>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A66AC"/>
                    </a:solidFill>
                  </a:tcPr>
                </a:tc>
                <a:tc gridSpan="2">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r">
                        <a:spcAft>
                          <a:spcPts val="0"/>
                        </a:spcAft>
                      </a:pPr>
                      <a:r>
                        <a:rPr lang="tr-TR" sz="1000">
                          <a:effectLst/>
                          <a:latin typeface="Arial" pitchFamily="34" charset="0"/>
                          <a:cs typeface="Arial" pitchFamily="34" charset="0"/>
                        </a:rPr>
                        <a:t>10.359</a:t>
                      </a:r>
                      <a:endParaRPr lang="tr-TR" sz="1200">
                        <a:effectLst/>
                        <a:latin typeface="Arial" pitchFamily="34" charset="0"/>
                        <a:ea typeface="Times New Roman" panose="02020603050405020304" pitchFamily="18" charset="0"/>
                        <a:cs typeface="Arial" pitchFamily="34" charset="0"/>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A66AC">
                        <a:tint val="40000"/>
                      </a:srgbClr>
                    </a:solidFill>
                  </a:tcPr>
                </a:tc>
                <a:tc hMerge="1">
                  <a:txBody>
                    <a:bodyPr/>
                    <a:lstStyle/>
                    <a:p>
                      <a:endParaRPr lang="tr-TR"/>
                    </a:p>
                  </a:txBody>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r">
                        <a:spcAft>
                          <a:spcPts val="0"/>
                        </a:spcAft>
                      </a:pPr>
                      <a:r>
                        <a:rPr lang="tr-TR" sz="1000" dirty="0">
                          <a:effectLst/>
                          <a:latin typeface="Arial" pitchFamily="34" charset="0"/>
                          <a:cs typeface="Arial" pitchFamily="34" charset="0"/>
                        </a:rPr>
                        <a:t>10.199</a:t>
                      </a:r>
                      <a:endParaRPr lang="tr-TR" sz="1200" dirty="0">
                        <a:effectLst/>
                        <a:latin typeface="Arial" pitchFamily="34" charset="0"/>
                        <a:ea typeface="Times New Roman" panose="02020603050405020304" pitchFamily="18" charset="0"/>
                        <a:cs typeface="Arial" pitchFamily="34" charset="0"/>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A66AC">
                        <a:tint val="4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r">
                        <a:spcAft>
                          <a:spcPts val="0"/>
                        </a:spcAft>
                      </a:pPr>
                      <a:r>
                        <a:rPr lang="tr-TR" sz="1000" dirty="0">
                          <a:effectLst/>
                          <a:latin typeface="Arial" pitchFamily="34" charset="0"/>
                          <a:cs typeface="Arial" pitchFamily="34" charset="0"/>
                        </a:rPr>
                        <a:t>10.132</a:t>
                      </a:r>
                      <a:endParaRPr lang="tr-TR" sz="1200" dirty="0">
                        <a:effectLst/>
                        <a:latin typeface="Arial" pitchFamily="34" charset="0"/>
                        <a:ea typeface="Times New Roman" panose="02020603050405020304" pitchFamily="18" charset="0"/>
                        <a:cs typeface="Arial" pitchFamily="34" charset="0"/>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A66AC">
                        <a:tint val="40000"/>
                      </a:srgbClr>
                    </a:solidFill>
                  </a:tcPr>
                </a:tc>
                <a:extLst>
                  <a:ext uri="{0D108BD9-81ED-4DB2-BD59-A6C34878D82A}">
                    <a16:rowId xmlns="" xmlns:a16="http://schemas.microsoft.com/office/drawing/2014/main" val="2662774327"/>
                  </a:ext>
                </a:extLst>
              </a:tr>
            </a:tbl>
          </a:graphicData>
        </a:graphic>
      </p:graphicFrame>
      <p:sp>
        <p:nvSpPr>
          <p:cNvPr id="2" name="Sağ Ok 1"/>
          <p:cNvSpPr/>
          <p:nvPr/>
        </p:nvSpPr>
        <p:spPr>
          <a:xfrm>
            <a:off x="4955458" y="3760839"/>
            <a:ext cx="1179871" cy="3244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p:cNvSpPr/>
          <p:nvPr/>
        </p:nvSpPr>
        <p:spPr>
          <a:xfrm>
            <a:off x="6212759" y="3693122"/>
            <a:ext cx="2931241" cy="400110"/>
          </a:xfrm>
          <a:prstGeom prst="rect">
            <a:avLst/>
          </a:prstGeom>
        </p:spPr>
        <p:txBody>
          <a:bodyPr wrap="square">
            <a:spAutoFit/>
          </a:bodyPr>
          <a:lstStyle/>
          <a:p>
            <a:r>
              <a:rPr lang="mn-MN" sz="2000" dirty="0" smtClean="0">
                <a:latin typeface="Arial" pitchFamily="34" charset="0"/>
                <a:cs typeface="Arial" pitchFamily="34" charset="0"/>
              </a:rPr>
              <a:t>Ажилчдын </a:t>
            </a:r>
            <a:r>
              <a:rPr lang="mn-MN" sz="2000" dirty="0">
                <a:latin typeface="Arial" pitchFamily="34" charset="0"/>
                <a:cs typeface="Arial" pitchFamily="34" charset="0"/>
              </a:rPr>
              <a:t>тоо (хүн)</a:t>
            </a:r>
            <a:endParaRPr lang="tr-TR" sz="2000" dirty="0">
              <a:latin typeface="Arial" pitchFamily="34" charset="0"/>
              <a:cs typeface="Arial" pitchFamily="34" charset="0"/>
            </a:endParaRPr>
          </a:p>
        </p:txBody>
      </p:sp>
      <p:sp>
        <p:nvSpPr>
          <p:cNvPr id="5" name="Sol Ok 4"/>
          <p:cNvSpPr/>
          <p:nvPr/>
        </p:nvSpPr>
        <p:spPr>
          <a:xfrm>
            <a:off x="2131518" y="5521446"/>
            <a:ext cx="1269379" cy="26547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322333" y="5415727"/>
            <a:ext cx="2560716" cy="369332"/>
          </a:xfrm>
          <a:prstGeom prst="rect">
            <a:avLst/>
          </a:prstGeom>
        </p:spPr>
        <p:txBody>
          <a:bodyPr wrap="square">
            <a:spAutoFit/>
          </a:bodyPr>
          <a:lstStyle/>
          <a:p>
            <a:r>
              <a:rPr lang="mn-MN" dirty="0" smtClean="0">
                <a:latin typeface="Arial" pitchFamily="34" charset="0"/>
                <a:cs typeface="Arial" pitchFamily="34" charset="0"/>
              </a:rPr>
              <a:t>Салбар нэгжийн </a:t>
            </a:r>
            <a:r>
              <a:rPr lang="mn-MN" dirty="0">
                <a:latin typeface="Arial" pitchFamily="34" charset="0"/>
                <a:cs typeface="Arial" pitchFamily="34" charset="0"/>
              </a:rPr>
              <a:t>тоо</a:t>
            </a:r>
            <a:endParaRPr lang="tr-TR" dirty="0">
              <a:latin typeface="Arial" pitchFamily="34" charset="0"/>
              <a:cs typeface="Arial" pitchFamily="34" charset="0"/>
            </a:endParaRPr>
          </a:p>
        </p:txBody>
      </p:sp>
    </p:spTree>
    <p:extLst>
      <p:ext uri="{BB962C8B-B14F-4D97-AF65-F5344CB8AC3E}">
        <p14:creationId xmlns:p14="http://schemas.microsoft.com/office/powerpoint/2010/main" val="21285924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İçerik Yer Tutucusu 2"/>
          <p:cNvSpPr>
            <a:spLocks noGrp="1"/>
          </p:cNvSpPr>
          <p:nvPr>
            <p:ph idx="4294967295"/>
          </p:nvPr>
        </p:nvSpPr>
        <p:spPr>
          <a:xfrm>
            <a:off x="255639" y="1563329"/>
            <a:ext cx="8620317" cy="1789472"/>
          </a:xfrm>
        </p:spPr>
        <p:txBody>
          <a:bodyPr>
            <a:noAutofit/>
          </a:bodyPr>
          <a:lstStyle/>
          <a:p>
            <a:pPr>
              <a:buClr>
                <a:srgbClr val="9D1D1D"/>
              </a:buClr>
              <a:buFont typeface="Wingdings" panose="05000000000000000000" pitchFamily="2" charset="2"/>
              <a:buChar char="v"/>
            </a:pPr>
            <a:r>
              <a:rPr lang="tr-TR" sz="2200" dirty="0" smtClean="0">
                <a:latin typeface="Arial" pitchFamily="34" charset="0"/>
                <a:cs typeface="Arial" pitchFamily="34" charset="0"/>
              </a:rPr>
              <a:t> </a:t>
            </a:r>
            <a:r>
              <a:rPr lang="mn-MN" sz="2200" dirty="0">
                <a:latin typeface="Arial" pitchFamily="34" charset="0"/>
                <a:cs typeface="Arial" pitchFamily="34" charset="0"/>
              </a:rPr>
              <a:t>Банкууд нь улс орны </a:t>
            </a:r>
            <a:r>
              <a:rPr lang="mn-MN" sz="2200" dirty="0" smtClean="0">
                <a:latin typeface="Arial" pitchFamily="34" charset="0"/>
                <a:cs typeface="Arial" pitchFamily="34" charset="0"/>
              </a:rPr>
              <a:t>санхүүгийн </a:t>
            </a:r>
            <a:r>
              <a:rPr lang="mn-MN" sz="2200" dirty="0">
                <a:latin typeface="Arial" pitchFamily="34" charset="0"/>
                <a:cs typeface="Arial" pitchFamily="34" charset="0"/>
              </a:rPr>
              <a:t>системийн үйл ажиллагаа, </a:t>
            </a:r>
            <a:r>
              <a:rPr lang="mn-MN" sz="2200" dirty="0" smtClean="0">
                <a:latin typeface="Arial" pitchFamily="34" charset="0"/>
                <a:cs typeface="Arial" pitchFamily="34" charset="0"/>
              </a:rPr>
              <a:t>эдийн </a:t>
            </a:r>
            <a:r>
              <a:rPr lang="mn-MN" sz="2200" dirty="0">
                <a:latin typeface="Arial" pitchFamily="34" charset="0"/>
                <a:cs typeface="Arial" pitchFamily="34" charset="0"/>
              </a:rPr>
              <a:t>засагт нөөцийг зөв </a:t>
            </a:r>
            <a:r>
              <a:rPr lang="mn-MN" sz="2200" dirty="0" smtClean="0">
                <a:latin typeface="Arial" pitchFamily="34" charset="0"/>
                <a:cs typeface="Arial" pitchFamily="34" charset="0"/>
              </a:rPr>
              <a:t>салбарт чиглүүлдэг чухал </a:t>
            </a:r>
            <a:r>
              <a:rPr lang="mn-MN" sz="2200" dirty="0">
                <a:latin typeface="Arial" pitchFamily="34" charset="0"/>
                <a:cs typeface="Arial" pitchFamily="34" charset="0"/>
              </a:rPr>
              <a:t>байгууллагуудын нэг юм</a:t>
            </a:r>
            <a:r>
              <a:rPr lang="mn-MN" sz="2200" dirty="0" smtClean="0">
                <a:latin typeface="Arial" pitchFamily="34" charset="0"/>
                <a:cs typeface="Arial" pitchFamily="34" charset="0"/>
              </a:rPr>
              <a:t>.</a:t>
            </a:r>
            <a:endParaRPr lang="mn-MN" sz="2200" dirty="0">
              <a:latin typeface="Arial" pitchFamily="34" charset="0"/>
              <a:cs typeface="Arial" pitchFamily="34" charset="0"/>
            </a:endParaRPr>
          </a:p>
          <a:p>
            <a:pPr>
              <a:buClr>
                <a:srgbClr val="9D1D1D"/>
              </a:buClr>
              <a:buFont typeface="Wingdings" panose="05000000000000000000" pitchFamily="2" charset="2"/>
              <a:buChar char="v"/>
            </a:pPr>
            <a:r>
              <a:rPr lang="mn-MN" sz="2200" dirty="0">
                <a:latin typeface="Arial" pitchFamily="34" charset="0"/>
                <a:cs typeface="Arial" pitchFamily="34" charset="0"/>
              </a:rPr>
              <a:t>Банкны салбар </a:t>
            </a:r>
            <a:r>
              <a:rPr lang="mn-MN" sz="2200" dirty="0" smtClean="0">
                <a:latin typeface="Arial" pitchFamily="34" charset="0"/>
                <a:cs typeface="Arial" pitchFamily="34" charset="0"/>
              </a:rPr>
              <a:t>шаардлагатай </a:t>
            </a:r>
            <a:r>
              <a:rPr lang="mn-MN" sz="2200" dirty="0">
                <a:latin typeface="Arial" pitchFamily="34" charset="0"/>
                <a:cs typeface="Arial" pitchFamily="34" charset="0"/>
              </a:rPr>
              <a:t>хөрөнгө, хадгаламжийг </a:t>
            </a:r>
            <a:r>
              <a:rPr lang="mn-MN" sz="2200" dirty="0" smtClean="0">
                <a:latin typeface="Arial" pitchFamily="34" charset="0"/>
                <a:cs typeface="Arial" pitchFamily="34" charset="0"/>
              </a:rPr>
              <a:t>цуглуулж олон төсөл хөтөлбөр хэрэгжих </a:t>
            </a:r>
            <a:r>
              <a:rPr lang="mn-MN" sz="2200" dirty="0">
                <a:latin typeface="Arial" pitchFamily="34" charset="0"/>
                <a:cs typeface="Arial" pitchFamily="34" charset="0"/>
              </a:rPr>
              <a:t>боломжийг олгодог.</a:t>
            </a:r>
            <a:endParaRPr lang="tr-TR" sz="2200" dirty="0">
              <a:latin typeface="Arial" pitchFamily="34" charset="0"/>
              <a:cs typeface="Arial" pitchFamily="34" charset="0"/>
            </a:endParaRPr>
          </a:p>
        </p:txBody>
      </p:sp>
      <p:sp>
        <p:nvSpPr>
          <p:cNvPr id="15" name="Metin kutusu 14"/>
          <p:cNvSpPr txBox="1"/>
          <p:nvPr/>
        </p:nvSpPr>
        <p:spPr>
          <a:xfrm>
            <a:off x="3216166" y="1969252"/>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Arial" pitchFamily="34" charset="0"/>
              <a:cs typeface="Arial" pitchFamily="34" charset="0"/>
            </a:endParaRPr>
          </a:p>
        </p:txBody>
      </p:sp>
      <p:sp>
        <p:nvSpPr>
          <p:cNvPr id="3" name="Unvan 2"/>
          <p:cNvSpPr>
            <a:spLocks noGrp="1"/>
          </p:cNvSpPr>
          <p:nvPr>
            <p:ph type="title"/>
          </p:nvPr>
        </p:nvSpPr>
        <p:spPr>
          <a:xfrm>
            <a:off x="322333" y="238051"/>
            <a:ext cx="7553307" cy="1238302"/>
          </a:xfrm>
        </p:spPr>
        <p:txBody>
          <a:bodyPr>
            <a:normAutofit/>
          </a:bodyPr>
          <a:lstStyle/>
          <a:p>
            <a:pPr algn="ctr"/>
            <a:r>
              <a:rPr lang="tr-TR" dirty="0">
                <a:latin typeface="Arial" pitchFamily="34" charset="0"/>
                <a:cs typeface="Arial" pitchFamily="34" charset="0"/>
              </a:rPr>
              <a:t>COVID-19 </a:t>
            </a:r>
            <a:r>
              <a:rPr lang="mn-MN" dirty="0">
                <a:latin typeface="Arial" pitchFamily="34" charset="0"/>
                <a:cs typeface="Arial" pitchFamily="34" charset="0"/>
              </a:rPr>
              <a:t>цар тахлын үе дэх салбарын ач холбогдол</a:t>
            </a: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5776FF-AC16-4B72-9C8A-C6C7B834E379}" type="slidenum">
              <a:rPr kumimoji="0" lang="tr-TR" sz="1400" b="1" i="0" u="none" strike="noStrike" kern="1200" cap="none" spc="0" normalizeH="0" baseline="0" noProof="0" smtClean="0">
                <a:ln>
                  <a:noFill/>
                </a:ln>
                <a:solidFill>
                  <a:prstClr val="white"/>
                </a:solidFill>
                <a:effectLst/>
                <a:uLnTx/>
                <a:uFillTx/>
                <a:latin typeface="Arial" pitchFamily="34" charset="0"/>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r>
              <a:rPr kumimoji="0" lang="tr-TR" sz="1400" b="1" i="0" u="none" strike="noStrike" kern="1200" cap="none" spc="0" normalizeH="0" baseline="0" noProof="0">
                <a:ln>
                  <a:noFill/>
                </a:ln>
                <a:solidFill>
                  <a:prstClr val="white"/>
                </a:solidFill>
                <a:effectLst/>
                <a:uLnTx/>
                <a:uFillTx/>
                <a:latin typeface="Arial" pitchFamily="34" charset="0"/>
                <a:cs typeface="Arial" pitchFamily="34" charset="0"/>
              </a:rPr>
              <a:t>/17</a:t>
            </a:r>
            <a:endParaRPr kumimoji="0" lang="tr-TR"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pic>
        <p:nvPicPr>
          <p:cNvPr id="12" name="Resim 11"/>
          <p:cNvPicPr>
            <a:picLocks noChangeAspect="1"/>
          </p:cNvPicPr>
          <p:nvPr/>
        </p:nvPicPr>
        <p:blipFill>
          <a:blip r:embed="rId3"/>
          <a:stretch>
            <a:fillRect/>
          </a:stretch>
        </p:blipFill>
        <p:spPr>
          <a:xfrm>
            <a:off x="2163097" y="3501316"/>
            <a:ext cx="4935794" cy="2776701"/>
          </a:xfrm>
          <a:prstGeom prst="rect">
            <a:avLst/>
          </a:prstGeom>
        </p:spPr>
      </p:pic>
    </p:spTree>
    <p:extLst>
      <p:ext uri="{BB962C8B-B14F-4D97-AF65-F5344CB8AC3E}">
        <p14:creationId xmlns:p14="http://schemas.microsoft.com/office/powerpoint/2010/main" val="3656097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İçerik Yer Tutucusu 2"/>
          <p:cNvSpPr>
            <a:spLocks noGrp="1"/>
          </p:cNvSpPr>
          <p:nvPr>
            <p:ph idx="4294967295"/>
          </p:nvPr>
        </p:nvSpPr>
        <p:spPr>
          <a:xfrm>
            <a:off x="255639" y="1563328"/>
            <a:ext cx="8620317" cy="4611329"/>
          </a:xfrm>
        </p:spPr>
        <p:txBody>
          <a:bodyPr>
            <a:noAutofit/>
          </a:bodyPr>
          <a:lstStyle/>
          <a:p>
            <a:pPr algn="just">
              <a:buClr>
                <a:srgbClr val="9D1D1D"/>
              </a:buClr>
              <a:buFont typeface="Wingdings" panose="05000000000000000000" pitchFamily="2" charset="2"/>
              <a:buChar char="v"/>
            </a:pPr>
            <a:r>
              <a:rPr lang="mn-MN" sz="2500" dirty="0" smtClean="0">
                <a:latin typeface="Arial" pitchFamily="34" charset="0"/>
                <a:cs typeface="Arial" pitchFamily="34" charset="0"/>
              </a:rPr>
              <a:t>Коронавирус г.м. тахал өвчин улс орнуудын эдийн засгийн өсөлтөнд сөргөөр нөлөөлж хямралд хүргэж байгаа.</a:t>
            </a:r>
          </a:p>
          <a:p>
            <a:pPr algn="just">
              <a:buClr>
                <a:srgbClr val="9D1D1D"/>
              </a:buClr>
              <a:buFont typeface="Wingdings" panose="05000000000000000000" pitchFamily="2" charset="2"/>
              <a:buChar char="v"/>
            </a:pPr>
            <a:r>
              <a:rPr lang="mn-MN" sz="2500" dirty="0" smtClean="0">
                <a:latin typeface="Arial" pitchFamily="34" charset="0"/>
                <a:cs typeface="Arial" pitchFamily="34" charset="0"/>
              </a:rPr>
              <a:t>Эдгээр хямралууд нь санхүүгийн зах зээлийг улс орнууд хийгээд олон улсын зах зээлд хичнээн чухал болохыг харуулж байна. Цар тахлын үед дэлхийн бүх улс орнуудын банкны салбарт тавигдах хяналт нэмэгдэж, шинэ арга хэмжээ авагдаж эхэлсэн.</a:t>
            </a:r>
            <a:endParaRPr lang="tr-TR" sz="2500" dirty="0" smtClean="0">
              <a:latin typeface="Arial" pitchFamily="34" charset="0"/>
              <a:cs typeface="Arial" pitchFamily="34" charset="0"/>
            </a:endParaRPr>
          </a:p>
          <a:p>
            <a:pPr lvl="1" algn="just">
              <a:buClr>
                <a:srgbClr val="9D1D1D"/>
              </a:buClr>
            </a:pPr>
            <a:r>
              <a:rPr lang="mn-MN" sz="2500" dirty="0" smtClean="0">
                <a:solidFill>
                  <a:prstClr val="black"/>
                </a:solidFill>
                <a:latin typeface="Arial" pitchFamily="34" charset="0"/>
                <a:cs typeface="Arial" pitchFamily="34" charset="0"/>
              </a:rPr>
              <a:t>Нөөцийн боломж, зээлийн хязгаарыг харгалзан үзэж корпорациуд, пүүс, ЖДҮ, хувь хүнд олгох ​​зээлийг хурдан шийдвэрлэх хэрэгцээ шаардлага бий болсон.</a:t>
            </a:r>
            <a:endParaRPr lang="tr-TR" sz="2500" dirty="0">
              <a:solidFill>
                <a:prstClr val="black"/>
              </a:solidFill>
              <a:latin typeface="Arial" pitchFamily="34" charset="0"/>
              <a:cs typeface="Arial" pitchFamily="34" charset="0"/>
            </a:endParaRPr>
          </a:p>
        </p:txBody>
      </p:sp>
      <p:sp>
        <p:nvSpPr>
          <p:cNvPr id="15" name="Metin kutusu 14"/>
          <p:cNvSpPr txBox="1"/>
          <p:nvPr/>
        </p:nvSpPr>
        <p:spPr>
          <a:xfrm>
            <a:off x="3216166" y="1969252"/>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Unvan 2"/>
          <p:cNvSpPr>
            <a:spLocks noGrp="1"/>
          </p:cNvSpPr>
          <p:nvPr>
            <p:ph type="title"/>
          </p:nvPr>
        </p:nvSpPr>
        <p:spPr>
          <a:xfrm>
            <a:off x="322333" y="238051"/>
            <a:ext cx="7553307" cy="1238302"/>
          </a:xfrm>
        </p:spPr>
        <p:txBody>
          <a:bodyPr>
            <a:normAutofit/>
          </a:bodyPr>
          <a:lstStyle/>
          <a:p>
            <a:pPr algn="ctr"/>
            <a:r>
              <a:rPr lang="tr-TR" dirty="0">
                <a:latin typeface="Arial" pitchFamily="34" charset="0"/>
                <a:cs typeface="Arial" pitchFamily="34" charset="0"/>
              </a:rPr>
              <a:t>COVID-19 </a:t>
            </a:r>
            <a:r>
              <a:rPr lang="mn-MN" dirty="0">
                <a:latin typeface="Arial" pitchFamily="34" charset="0"/>
                <a:cs typeface="Arial" pitchFamily="34" charset="0"/>
              </a:rPr>
              <a:t>цар тахлын үе дэх салбарын ач холбогдол</a:t>
            </a:r>
            <a:endParaRPr lang="tr-TR" sz="3200" dirty="0">
              <a:latin typeface="Arial" pitchFamily="34" charset="0"/>
              <a:cs typeface="Arial" pitchFamily="34" charset="0"/>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5776FF-AC16-4B72-9C8A-C6C7B834E379}" type="slidenum">
              <a:rPr kumimoji="0" lang="tr-TR" sz="1400" b="1" i="0" u="none" strike="noStrike" kern="1200" cap="none" spc="0" normalizeH="0" baseline="0" noProof="0" smtClean="0">
                <a:ln>
                  <a:noFill/>
                </a:ln>
                <a:solidFill>
                  <a:prstClr val="white"/>
                </a:solidFill>
                <a:effectLst/>
                <a:uLnTx/>
                <a:uFillTx/>
                <a:latin typeface="Garamond" panose="02020404030301010803"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5</a:t>
            </a:fld>
            <a:r>
              <a:rPr kumimoji="0" lang="tr-TR" sz="1400" b="1" i="0" u="none" strike="noStrike" kern="1200" cap="none" spc="0" normalizeH="0" baseline="0" noProof="0">
                <a:ln>
                  <a:noFill/>
                </a:ln>
                <a:solidFill>
                  <a:prstClr val="white"/>
                </a:solidFill>
                <a:effectLst/>
                <a:uLnTx/>
                <a:uFillTx/>
                <a:latin typeface="Garamond" panose="02020404030301010803" pitchFamily="18" charset="0"/>
                <a:ea typeface="+mn-ea"/>
                <a:cs typeface="Times New Roman" panose="02020603050405020304" pitchFamily="18" charset="0"/>
              </a:rPr>
              <a:t>/17</a:t>
            </a:r>
            <a:endParaRPr kumimoji="0" lang="tr-TR" sz="1400" b="1" i="0" u="none" strike="noStrike" kern="1200" cap="none" spc="0" normalizeH="0" baseline="0" noProof="0" dirty="0">
              <a:ln>
                <a:noFill/>
              </a:ln>
              <a:solidFill>
                <a:prstClr val="white"/>
              </a:solidFill>
              <a:effectLst/>
              <a:uLnTx/>
              <a:uFillTx/>
              <a:latin typeface="Garamond" panose="02020404030301010803" pitchFamily="18" charset="0"/>
              <a:ea typeface="+mn-ea"/>
              <a:cs typeface="Times New Roman" panose="02020603050405020304" pitchFamily="18" charset="0"/>
            </a:endParaRPr>
          </a:p>
        </p:txBody>
      </p:sp>
    </p:spTree>
    <p:extLst>
      <p:ext uri="{BB962C8B-B14F-4D97-AF65-F5344CB8AC3E}">
        <p14:creationId xmlns:p14="http://schemas.microsoft.com/office/powerpoint/2010/main" val="41727538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İçerik Yer Tutucusu 2"/>
          <p:cNvSpPr>
            <a:spLocks noGrp="1"/>
          </p:cNvSpPr>
          <p:nvPr>
            <p:ph idx="4294967295"/>
          </p:nvPr>
        </p:nvSpPr>
        <p:spPr>
          <a:xfrm>
            <a:off x="255639" y="1563329"/>
            <a:ext cx="8620317" cy="2094272"/>
          </a:xfrm>
        </p:spPr>
        <p:txBody>
          <a:bodyPr>
            <a:noAutofit/>
          </a:bodyPr>
          <a:lstStyle/>
          <a:p>
            <a:pPr lvl="1" algn="just">
              <a:buClr>
                <a:srgbClr val="9D1D1D"/>
              </a:buClr>
            </a:pPr>
            <a:r>
              <a:rPr lang="mn-MN" sz="2300" dirty="0" smtClean="0">
                <a:solidFill>
                  <a:prstClr val="black"/>
                </a:solidFill>
                <a:latin typeface="Arial" pitchFamily="34" charset="0"/>
                <a:cs typeface="Arial" pitchFamily="34" charset="0"/>
              </a:rPr>
              <a:t>Зээл авах гарцууд болон </a:t>
            </a:r>
            <a:r>
              <a:rPr lang="mn-MN" sz="2300" dirty="0">
                <a:solidFill>
                  <a:prstClr val="black"/>
                </a:solidFill>
                <a:latin typeface="Arial" pitchFamily="34" charset="0"/>
                <a:cs typeface="Arial" pitchFamily="34" charset="0"/>
              </a:rPr>
              <a:t>зээлийн нөхцлийг сайжруулах</a:t>
            </a:r>
            <a:r>
              <a:rPr lang="mn-MN" sz="2300" dirty="0" smtClean="0">
                <a:solidFill>
                  <a:prstClr val="black"/>
                </a:solidFill>
                <a:latin typeface="Arial" pitchFamily="34" charset="0"/>
                <a:cs typeface="Arial" pitchFamily="34" charset="0"/>
              </a:rPr>
              <a:t>,</a:t>
            </a:r>
            <a:endParaRPr lang="mn-MN" sz="2300" dirty="0">
              <a:solidFill>
                <a:prstClr val="black"/>
              </a:solidFill>
              <a:latin typeface="Arial" pitchFamily="34" charset="0"/>
              <a:cs typeface="Arial" pitchFamily="34" charset="0"/>
            </a:endParaRPr>
          </a:p>
          <a:p>
            <a:pPr lvl="1" algn="just">
              <a:buClr>
                <a:srgbClr val="9D1D1D"/>
              </a:buClr>
            </a:pPr>
            <a:r>
              <a:rPr lang="mn-MN" sz="2300" dirty="0">
                <a:solidFill>
                  <a:prstClr val="black"/>
                </a:solidFill>
                <a:latin typeface="Arial" pitchFamily="34" charset="0"/>
                <a:cs typeface="Arial" pitchFamily="34" charset="0"/>
              </a:rPr>
              <a:t>З</a:t>
            </a:r>
            <a:r>
              <a:rPr lang="mn-MN" sz="2300" dirty="0" smtClean="0">
                <a:solidFill>
                  <a:prstClr val="black"/>
                </a:solidFill>
                <a:latin typeface="Arial" pitchFamily="34" charset="0"/>
                <a:cs typeface="Arial" pitchFamily="34" charset="0"/>
              </a:rPr>
              <a:t>ээлийн </a:t>
            </a:r>
            <a:r>
              <a:rPr lang="mn-MN" sz="2300" dirty="0">
                <a:solidFill>
                  <a:prstClr val="black"/>
                </a:solidFill>
                <a:latin typeface="Arial" pitchFamily="34" charset="0"/>
                <a:cs typeface="Arial" pitchFamily="34" charset="0"/>
              </a:rPr>
              <a:t>сувгуудыг нээлттэй байлгах</a:t>
            </a:r>
            <a:r>
              <a:rPr lang="mn-MN" sz="2300" dirty="0" smtClean="0">
                <a:solidFill>
                  <a:prstClr val="black"/>
                </a:solidFill>
                <a:latin typeface="Arial" pitchFamily="34" charset="0"/>
                <a:cs typeface="Arial" pitchFamily="34" charset="0"/>
              </a:rPr>
              <a:t>,</a:t>
            </a:r>
            <a:endParaRPr lang="mn-MN" sz="2300" dirty="0">
              <a:solidFill>
                <a:prstClr val="black"/>
              </a:solidFill>
              <a:latin typeface="Arial" pitchFamily="34" charset="0"/>
              <a:cs typeface="Arial" pitchFamily="34" charset="0"/>
            </a:endParaRPr>
          </a:p>
          <a:p>
            <a:pPr lvl="1" algn="just">
              <a:buClr>
                <a:srgbClr val="9D1D1D"/>
              </a:buClr>
            </a:pPr>
            <a:r>
              <a:rPr lang="mn-MN" sz="2300" dirty="0">
                <a:solidFill>
                  <a:prstClr val="black"/>
                </a:solidFill>
                <a:latin typeface="Arial" pitchFamily="34" charset="0"/>
                <a:cs typeface="Arial" pitchFamily="34" charset="0"/>
              </a:rPr>
              <a:t>Хугацаа, </a:t>
            </a:r>
            <a:r>
              <a:rPr lang="mn-MN" sz="2300" dirty="0" smtClean="0">
                <a:solidFill>
                  <a:prstClr val="black"/>
                </a:solidFill>
                <a:latin typeface="Arial" pitchFamily="34" charset="0"/>
                <a:cs typeface="Arial" pitchFamily="34" charset="0"/>
              </a:rPr>
              <a:t>төлөлт, </a:t>
            </a:r>
            <a:r>
              <a:rPr lang="mn-MN" sz="2300" dirty="0">
                <a:solidFill>
                  <a:prstClr val="black"/>
                </a:solidFill>
                <a:latin typeface="Arial" pitchFamily="34" charset="0"/>
                <a:cs typeface="Arial" pitchFamily="34" charset="0"/>
              </a:rPr>
              <a:t>хэсэгчилсэн </a:t>
            </a:r>
            <a:r>
              <a:rPr lang="mn-MN" sz="2300" dirty="0" smtClean="0">
                <a:solidFill>
                  <a:prstClr val="black"/>
                </a:solidFill>
                <a:latin typeface="Arial" pitchFamily="34" charset="0"/>
                <a:cs typeface="Arial" pitchFamily="34" charset="0"/>
              </a:rPr>
              <a:t>төлөлт, барьцаат зээлийн тал дээр уян хатан байх,</a:t>
            </a:r>
            <a:endParaRPr lang="mn-MN" sz="2300" dirty="0">
              <a:solidFill>
                <a:prstClr val="black"/>
              </a:solidFill>
              <a:latin typeface="Arial" pitchFamily="34" charset="0"/>
              <a:cs typeface="Arial" pitchFamily="34" charset="0"/>
            </a:endParaRPr>
          </a:p>
          <a:p>
            <a:pPr lvl="1" algn="just">
              <a:buClr>
                <a:srgbClr val="9D1D1D"/>
              </a:buClr>
            </a:pPr>
            <a:r>
              <a:rPr lang="mn-MN" sz="2300" dirty="0" smtClean="0">
                <a:solidFill>
                  <a:prstClr val="black"/>
                </a:solidFill>
                <a:latin typeface="Arial" pitchFamily="34" charset="0"/>
                <a:cs typeface="Arial" pitchFamily="34" charset="0"/>
              </a:rPr>
              <a:t>Аливаа хүсэлтийг богино хугацаанд шийдвэрлэх.</a:t>
            </a:r>
            <a:endParaRPr lang="tr-TR" sz="2300" dirty="0">
              <a:latin typeface="Arial" pitchFamily="34" charset="0"/>
              <a:cs typeface="Arial" pitchFamily="34" charset="0"/>
            </a:endParaRPr>
          </a:p>
          <a:p>
            <a:pPr marL="0" indent="0" algn="just">
              <a:buClr>
                <a:srgbClr val="9D1D1D"/>
              </a:buClr>
              <a:buNone/>
            </a:pPr>
            <a:endParaRPr lang="tr-TR" sz="2300" dirty="0">
              <a:latin typeface="Arial" pitchFamily="34" charset="0"/>
              <a:cs typeface="Arial" pitchFamily="34" charset="0"/>
            </a:endParaRPr>
          </a:p>
        </p:txBody>
      </p:sp>
      <p:sp>
        <p:nvSpPr>
          <p:cNvPr id="15" name="Metin kutusu 14"/>
          <p:cNvSpPr txBox="1"/>
          <p:nvPr/>
        </p:nvSpPr>
        <p:spPr>
          <a:xfrm>
            <a:off x="3216166" y="1969252"/>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Unvan 2"/>
          <p:cNvSpPr>
            <a:spLocks noGrp="1"/>
          </p:cNvSpPr>
          <p:nvPr>
            <p:ph type="title"/>
          </p:nvPr>
        </p:nvSpPr>
        <p:spPr>
          <a:xfrm>
            <a:off x="322333" y="238051"/>
            <a:ext cx="7553307" cy="1238302"/>
          </a:xfrm>
        </p:spPr>
        <p:txBody>
          <a:bodyPr>
            <a:normAutofit/>
          </a:bodyPr>
          <a:lstStyle/>
          <a:p>
            <a:pPr algn="ctr"/>
            <a:r>
              <a:rPr lang="tr-TR" dirty="0">
                <a:solidFill>
                  <a:prstClr val="white"/>
                </a:solidFill>
                <a:latin typeface="Arial" pitchFamily="34" charset="0"/>
                <a:cs typeface="Arial" pitchFamily="34" charset="0"/>
              </a:rPr>
              <a:t>COVID-19 </a:t>
            </a:r>
            <a:r>
              <a:rPr lang="mn-MN" dirty="0">
                <a:solidFill>
                  <a:prstClr val="white"/>
                </a:solidFill>
                <a:latin typeface="Arial" pitchFamily="34" charset="0"/>
                <a:cs typeface="Arial" pitchFamily="34" charset="0"/>
              </a:rPr>
              <a:t>цар тахлын үе дэх салбарын ач холбогдол</a:t>
            </a:r>
            <a:endParaRPr lang="tr-TR" sz="3200" dirty="0">
              <a:latin typeface="Arial" pitchFamily="34" charset="0"/>
              <a:cs typeface="Arial" pitchFamily="34" charset="0"/>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5776FF-AC16-4B72-9C8A-C6C7B834E379}" type="slidenum">
              <a:rPr kumimoji="0" lang="tr-TR" sz="1400" b="1" i="0" u="none" strike="noStrike" kern="1200" cap="none" spc="0" normalizeH="0" baseline="0" noProof="0" smtClean="0">
                <a:ln>
                  <a:noFill/>
                </a:ln>
                <a:solidFill>
                  <a:prstClr val="white"/>
                </a:solidFill>
                <a:effectLst/>
                <a:uLnTx/>
                <a:uFillTx/>
                <a:latin typeface="Garamond" panose="02020404030301010803"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6</a:t>
            </a:fld>
            <a:r>
              <a:rPr kumimoji="0" lang="tr-TR" sz="1400" b="1" i="0" u="none" strike="noStrike" kern="1200" cap="none" spc="0" normalizeH="0" baseline="0" noProof="0">
                <a:ln>
                  <a:noFill/>
                </a:ln>
                <a:solidFill>
                  <a:prstClr val="white"/>
                </a:solidFill>
                <a:effectLst/>
                <a:uLnTx/>
                <a:uFillTx/>
                <a:latin typeface="Garamond" panose="02020404030301010803" pitchFamily="18" charset="0"/>
                <a:ea typeface="+mn-ea"/>
                <a:cs typeface="Times New Roman" panose="02020603050405020304" pitchFamily="18" charset="0"/>
              </a:rPr>
              <a:t>/17</a:t>
            </a:r>
            <a:endParaRPr kumimoji="0" lang="tr-TR" sz="1400" b="1" i="0" u="none" strike="noStrike" kern="1200" cap="none" spc="0" normalizeH="0" baseline="0" noProof="0" dirty="0">
              <a:ln>
                <a:noFill/>
              </a:ln>
              <a:solidFill>
                <a:prstClr val="white"/>
              </a:solidFill>
              <a:effectLst/>
              <a:uLnTx/>
              <a:uFillTx/>
              <a:latin typeface="Garamond" panose="02020404030301010803" pitchFamily="18" charset="0"/>
              <a:ea typeface="+mn-ea"/>
              <a:cs typeface="Times New Roman" panose="02020603050405020304" pitchFamily="18" charset="0"/>
            </a:endParaRPr>
          </a:p>
        </p:txBody>
      </p:sp>
      <p:pic>
        <p:nvPicPr>
          <p:cNvPr id="2" name="Resim 1"/>
          <p:cNvPicPr>
            <a:picLocks noChangeAspect="1"/>
          </p:cNvPicPr>
          <p:nvPr/>
        </p:nvPicPr>
        <p:blipFill>
          <a:blip r:embed="rId3"/>
          <a:stretch>
            <a:fillRect/>
          </a:stretch>
        </p:blipFill>
        <p:spPr>
          <a:xfrm>
            <a:off x="2388907" y="3744577"/>
            <a:ext cx="4069043" cy="2408902"/>
          </a:xfrm>
          <a:prstGeom prst="rect">
            <a:avLst/>
          </a:prstGeom>
        </p:spPr>
      </p:pic>
    </p:spTree>
    <p:extLst>
      <p:ext uri="{BB962C8B-B14F-4D97-AF65-F5344CB8AC3E}">
        <p14:creationId xmlns:p14="http://schemas.microsoft.com/office/powerpoint/2010/main" val="28325766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İçerik Yer Tutucusu 2"/>
          <p:cNvSpPr>
            <a:spLocks noGrp="1"/>
          </p:cNvSpPr>
          <p:nvPr>
            <p:ph idx="4294967295"/>
          </p:nvPr>
        </p:nvSpPr>
        <p:spPr>
          <a:xfrm>
            <a:off x="147484" y="1445193"/>
            <a:ext cx="8639982" cy="1681317"/>
          </a:xfrm>
        </p:spPr>
        <p:txBody>
          <a:bodyPr>
            <a:noAutofit/>
          </a:bodyPr>
          <a:lstStyle/>
          <a:p>
            <a:pPr algn="just">
              <a:buClr>
                <a:srgbClr val="9D1D1D"/>
              </a:buClr>
              <a:buFont typeface="Wingdings" panose="05000000000000000000" pitchFamily="2" charset="2"/>
              <a:buChar char="v"/>
            </a:pPr>
            <a:r>
              <a:rPr lang="mn-MN" sz="2600" dirty="0">
                <a:latin typeface="Arial" pitchFamily="34" charset="0"/>
                <a:cs typeface="Arial" pitchFamily="34" charset="0"/>
              </a:rPr>
              <a:t>Ажил эхлэхийн өмнө </a:t>
            </a:r>
            <a:r>
              <a:rPr lang="mn-MN" sz="2600" dirty="0" smtClean="0">
                <a:latin typeface="Arial" pitchFamily="34" charset="0"/>
                <a:cs typeface="Arial" pitchFamily="34" charset="0"/>
              </a:rPr>
              <a:t>болон ажлын цагаар үе үе гараа угаана. Гарын бугуй</a:t>
            </a:r>
            <a:r>
              <a:rPr lang="mn-MN" sz="2600" dirty="0">
                <a:latin typeface="Arial" pitchFamily="34" charset="0"/>
                <a:cs typeface="Arial" pitchFamily="34" charset="0"/>
              </a:rPr>
              <a:t>, </a:t>
            </a:r>
            <a:r>
              <a:rPr lang="mn-MN" sz="2600" dirty="0" smtClean="0">
                <a:latin typeface="Arial" pitchFamily="34" charset="0"/>
                <a:cs typeface="Arial" pitchFamily="34" charset="0"/>
              </a:rPr>
              <a:t>алга ба </a:t>
            </a:r>
            <a:r>
              <a:rPr lang="mn-MN" sz="2600" dirty="0">
                <a:latin typeface="Arial" pitchFamily="34" charset="0"/>
                <a:cs typeface="Arial" pitchFamily="34" charset="0"/>
              </a:rPr>
              <a:t>хумсны үзүүр, ирмэгийг савангаар хүчтэй үрж, 20 секундын турш сайтар зайлж угаана. </a:t>
            </a:r>
            <a:r>
              <a:rPr lang="mn-MN" sz="2600" dirty="0" smtClean="0">
                <a:latin typeface="Arial" pitchFamily="34" charset="0"/>
                <a:cs typeface="Arial" pitchFamily="34" charset="0"/>
              </a:rPr>
              <a:t>Гараа угаах үедээ гартаа зүүсэн гоёлын эд зүйлсээ тайлах хэрэгтэй.</a:t>
            </a:r>
            <a:endParaRPr lang="tr-TR" sz="2600" dirty="0">
              <a:latin typeface="Arial" pitchFamily="34" charset="0"/>
              <a:cs typeface="Arial" pitchFamily="34" charset="0"/>
            </a:endParaRPr>
          </a:p>
        </p:txBody>
      </p:sp>
      <p:sp>
        <p:nvSpPr>
          <p:cNvPr id="15" name="Metin kutusu 14"/>
          <p:cNvSpPr txBox="1"/>
          <p:nvPr/>
        </p:nvSpPr>
        <p:spPr>
          <a:xfrm>
            <a:off x="2537840" y="1969252"/>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Unvan 2"/>
          <p:cNvSpPr>
            <a:spLocks noGrp="1"/>
          </p:cNvSpPr>
          <p:nvPr>
            <p:ph type="title"/>
          </p:nvPr>
        </p:nvSpPr>
        <p:spPr>
          <a:xfrm>
            <a:off x="322333" y="238051"/>
            <a:ext cx="8634854" cy="1238302"/>
          </a:xfrm>
        </p:spPr>
        <p:txBody>
          <a:bodyPr>
            <a:normAutofit/>
          </a:bodyPr>
          <a:lstStyle/>
          <a:p>
            <a:pPr algn="ctr"/>
            <a:r>
              <a:rPr lang="tr-TR" sz="2500" dirty="0" smtClean="0">
                <a:latin typeface="Arial" pitchFamily="34" charset="0"/>
                <a:cs typeface="Arial" pitchFamily="34" charset="0"/>
              </a:rPr>
              <a:t>COVID-19</a:t>
            </a:r>
            <a:r>
              <a:rPr lang="mn-MN" sz="2500" dirty="0" smtClean="0">
                <a:latin typeface="Arial" pitchFamily="34" charset="0"/>
                <a:cs typeface="Arial" pitchFamily="34" charset="0"/>
              </a:rPr>
              <a:t> цар тахлын үед авах </a:t>
            </a:r>
            <a:r>
              <a:rPr lang="mn-MN" sz="2500" dirty="0">
                <a:latin typeface="Arial" pitchFamily="34" charset="0"/>
                <a:cs typeface="Arial" pitchFamily="34" charset="0"/>
              </a:rPr>
              <a:t>арга хэмжээ</a:t>
            </a:r>
            <a:br>
              <a:rPr lang="mn-MN" sz="2500" dirty="0">
                <a:latin typeface="Arial" pitchFamily="34" charset="0"/>
                <a:cs typeface="Arial" pitchFamily="34" charset="0"/>
              </a:rPr>
            </a:br>
            <a:r>
              <a:rPr lang="mn-MN" sz="2500" dirty="0">
                <a:latin typeface="Arial" pitchFamily="34" charset="0"/>
                <a:cs typeface="Arial" pitchFamily="34" charset="0"/>
              </a:rPr>
              <a:t>АРИУН ЦЭВРИЙН ДҮРЭМ</a:t>
            </a:r>
            <a:endParaRPr lang="tr-TR" sz="2500" dirty="0">
              <a:latin typeface="Arial" pitchFamily="34" charset="0"/>
              <a:cs typeface="Arial" pitchFamily="34" charset="0"/>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5776FF-AC16-4B72-9C8A-C6C7B834E379}" type="slidenum">
              <a:rPr kumimoji="0" lang="tr-TR" sz="1400" b="1" i="0" u="none" strike="noStrike" kern="1200" cap="none" spc="0" normalizeH="0" baseline="0" noProof="0" smtClean="0">
                <a:ln>
                  <a:noFill/>
                </a:ln>
                <a:solidFill>
                  <a:prstClr val="white"/>
                </a:solidFill>
                <a:effectLst/>
                <a:uLnTx/>
                <a:uFillTx/>
                <a:latin typeface="Garamond" panose="02020404030301010803"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7</a:t>
            </a:fld>
            <a:r>
              <a:rPr kumimoji="0" lang="tr-TR" sz="1400" b="1" i="0" u="none" strike="noStrike" kern="1200" cap="none" spc="0" normalizeH="0" baseline="0" noProof="0">
                <a:ln>
                  <a:noFill/>
                </a:ln>
                <a:solidFill>
                  <a:prstClr val="white"/>
                </a:solidFill>
                <a:effectLst/>
                <a:uLnTx/>
                <a:uFillTx/>
                <a:latin typeface="Garamond" panose="02020404030301010803" pitchFamily="18" charset="0"/>
                <a:ea typeface="+mn-ea"/>
                <a:cs typeface="Times New Roman" panose="02020603050405020304" pitchFamily="18" charset="0"/>
              </a:rPr>
              <a:t>/17</a:t>
            </a:r>
            <a:endParaRPr kumimoji="0" lang="tr-TR" sz="1400" b="1" i="0" u="none" strike="noStrike" kern="1200" cap="none" spc="0" normalizeH="0" baseline="0" noProof="0" dirty="0">
              <a:ln>
                <a:noFill/>
              </a:ln>
              <a:solidFill>
                <a:prstClr val="white"/>
              </a:solidFill>
              <a:effectLst/>
              <a:uLnTx/>
              <a:uFillTx/>
              <a:latin typeface="Garamond" panose="02020404030301010803" pitchFamily="18" charset="0"/>
              <a:ea typeface="+mn-ea"/>
              <a:cs typeface="Times New Roman" panose="02020603050405020304" pitchFamily="18" charset="0"/>
            </a:endParaRPr>
          </a:p>
        </p:txBody>
      </p:sp>
      <p:pic>
        <p:nvPicPr>
          <p:cNvPr id="10" name="Resim 9"/>
          <p:cNvPicPr>
            <a:picLocks noChangeAspect="1"/>
          </p:cNvPicPr>
          <p:nvPr/>
        </p:nvPicPr>
        <p:blipFill>
          <a:blip r:embed="rId3"/>
          <a:stretch>
            <a:fillRect/>
          </a:stretch>
        </p:blipFill>
        <p:spPr>
          <a:xfrm>
            <a:off x="2630206" y="3619409"/>
            <a:ext cx="3851518" cy="2886904"/>
          </a:xfrm>
          <a:prstGeom prst="rect">
            <a:avLst/>
          </a:prstGeom>
        </p:spPr>
      </p:pic>
    </p:spTree>
    <p:extLst>
      <p:ext uri="{BB962C8B-B14F-4D97-AF65-F5344CB8AC3E}">
        <p14:creationId xmlns:p14="http://schemas.microsoft.com/office/powerpoint/2010/main" val="9101184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İçerik Yer Tutucusu 2"/>
          <p:cNvSpPr>
            <a:spLocks noGrp="1"/>
          </p:cNvSpPr>
          <p:nvPr>
            <p:ph idx="4294967295"/>
          </p:nvPr>
        </p:nvSpPr>
        <p:spPr>
          <a:xfrm>
            <a:off x="444384" y="3594894"/>
            <a:ext cx="6720578" cy="2527610"/>
          </a:xfrm>
        </p:spPr>
        <p:txBody>
          <a:bodyPr>
            <a:noAutofit/>
          </a:bodyPr>
          <a:lstStyle/>
          <a:p>
            <a:pPr algn="just">
              <a:buClr>
                <a:srgbClr val="9D1D1D"/>
              </a:buClr>
              <a:buFont typeface="Wingdings" panose="05000000000000000000" pitchFamily="2" charset="2"/>
              <a:buChar char="v"/>
            </a:pPr>
            <a:r>
              <a:rPr lang="tr-TR" sz="2300" dirty="0">
                <a:latin typeface="Arial" pitchFamily="34" charset="0"/>
                <a:cs typeface="Arial" pitchFamily="34" charset="0"/>
              </a:rPr>
              <a:t> </a:t>
            </a:r>
            <a:r>
              <a:rPr lang="mn-MN" sz="2300" dirty="0">
                <a:latin typeface="Arial" pitchFamily="34" charset="0"/>
                <a:cs typeface="Arial" pitchFamily="34" charset="0"/>
              </a:rPr>
              <a:t>Банкуудад </a:t>
            </a:r>
            <a:r>
              <a:rPr lang="mn-MN" sz="2300" dirty="0" smtClean="0">
                <a:latin typeface="Arial" pitchFamily="34" charset="0"/>
                <a:cs typeface="Arial" pitchFamily="34" charset="0"/>
              </a:rPr>
              <a:t>олон хүний гар хүрдэг багаж үзэг</a:t>
            </a:r>
            <a:r>
              <a:rPr lang="mn-MN" sz="2300" dirty="0">
                <a:latin typeface="Arial" pitchFamily="34" charset="0"/>
                <a:cs typeface="Arial" pitchFamily="34" charset="0"/>
              </a:rPr>
              <a:t>, баримт гэх </a:t>
            </a:r>
            <a:r>
              <a:rPr lang="mn-MN" sz="2300" dirty="0" smtClean="0">
                <a:latin typeface="Arial" pitchFamily="34" charset="0"/>
                <a:cs typeface="Arial" pitchFamily="34" charset="0"/>
              </a:rPr>
              <a:t>мэт эд зүйлсийг аль </a:t>
            </a:r>
            <a:r>
              <a:rPr lang="mn-MN" sz="2300" dirty="0">
                <a:latin typeface="Arial" pitchFamily="34" charset="0"/>
                <a:cs typeface="Arial" pitchFamily="34" charset="0"/>
              </a:rPr>
              <a:t>болох </a:t>
            </a:r>
            <a:r>
              <a:rPr lang="mn-MN" sz="2300" dirty="0" smtClean="0">
                <a:latin typeface="Arial" pitchFamily="34" charset="0"/>
                <a:cs typeface="Arial" pitchFamily="34" charset="0"/>
              </a:rPr>
              <a:t>байлгах хэрэгтэй, хэрвээ ингэх боломжгүй </a:t>
            </a:r>
            <a:r>
              <a:rPr lang="mn-MN" sz="2300" dirty="0">
                <a:latin typeface="Arial" pitchFamily="34" charset="0"/>
                <a:cs typeface="Arial" pitchFamily="34" charset="0"/>
              </a:rPr>
              <a:t>​​бол ажилтнууд үйлчлүүлэгчдийн хүрсэн </a:t>
            </a:r>
            <a:r>
              <a:rPr lang="mn-MN" sz="2300" dirty="0" smtClean="0">
                <a:latin typeface="Arial" pitchFamily="34" charset="0"/>
                <a:cs typeface="Arial" pitchFamily="34" charset="0"/>
              </a:rPr>
              <a:t>эд зүйлд хүрэхгүй байх хэрэгтэй. Мөн олон хүний хүрдэг бүх гадаргуу </a:t>
            </a:r>
            <a:r>
              <a:rPr lang="mn-MN" sz="2300" dirty="0">
                <a:latin typeface="Arial" pitchFamily="34" charset="0"/>
                <a:cs typeface="Arial" pitchFamily="34" charset="0"/>
              </a:rPr>
              <a:t>ба багаж хэрэгслийг тогтмол хугацаанд халдваргүйжүүлж байх ёстой.</a:t>
            </a:r>
            <a:endParaRPr lang="tr-TR" sz="2300" dirty="0">
              <a:latin typeface="Arial" pitchFamily="34" charset="0"/>
              <a:cs typeface="Arial" pitchFamily="34" charset="0"/>
            </a:endParaRPr>
          </a:p>
        </p:txBody>
      </p:sp>
      <p:sp>
        <p:nvSpPr>
          <p:cNvPr id="15" name="Metin kutusu 14"/>
          <p:cNvSpPr txBox="1"/>
          <p:nvPr/>
        </p:nvSpPr>
        <p:spPr>
          <a:xfrm>
            <a:off x="3216166" y="1969252"/>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Unvan 2"/>
          <p:cNvSpPr>
            <a:spLocks noGrp="1"/>
          </p:cNvSpPr>
          <p:nvPr>
            <p:ph type="title"/>
          </p:nvPr>
        </p:nvSpPr>
        <p:spPr>
          <a:xfrm>
            <a:off x="322333" y="238051"/>
            <a:ext cx="7572970" cy="1238302"/>
          </a:xfrm>
        </p:spPr>
        <p:txBody>
          <a:bodyPr>
            <a:noAutofit/>
          </a:bodyPr>
          <a:lstStyle/>
          <a:p>
            <a:pPr algn="ctr"/>
            <a:r>
              <a:rPr lang="tr-TR" sz="2500" dirty="0">
                <a:latin typeface="Arial" pitchFamily="34" charset="0"/>
                <a:cs typeface="Arial" pitchFamily="34" charset="0"/>
              </a:rPr>
              <a:t>COVID-19 </a:t>
            </a:r>
            <a:r>
              <a:rPr lang="mn-MN" sz="2500" dirty="0">
                <a:latin typeface="Arial" pitchFamily="34" charset="0"/>
                <a:cs typeface="Arial" pitchFamily="34" charset="0"/>
              </a:rPr>
              <a:t>цар тахлын үед авах арга хэмжээ</a:t>
            </a:r>
            <a:br>
              <a:rPr lang="mn-MN" sz="2500" dirty="0">
                <a:latin typeface="Arial" pitchFamily="34" charset="0"/>
                <a:cs typeface="Arial" pitchFamily="34" charset="0"/>
              </a:rPr>
            </a:br>
            <a:r>
              <a:rPr lang="mn-MN" sz="2500" dirty="0">
                <a:latin typeface="Arial" pitchFamily="34" charset="0"/>
                <a:cs typeface="Arial" pitchFamily="34" charset="0"/>
              </a:rPr>
              <a:t>АРИУН ЦЭВРИЙН ДҮРЭМ</a:t>
            </a:r>
            <a:endParaRPr lang="tr-TR" sz="2500" dirty="0">
              <a:latin typeface="Arial" pitchFamily="34" charset="0"/>
              <a:cs typeface="Arial" pitchFamily="34" charset="0"/>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5776FF-AC16-4B72-9C8A-C6C7B834E379}" type="slidenum">
              <a:rPr kumimoji="0" lang="tr-TR" sz="1400" b="1" i="0" u="none" strike="noStrike" kern="1200" cap="none" spc="0" normalizeH="0" baseline="0" noProof="0" smtClean="0">
                <a:ln>
                  <a:noFill/>
                </a:ln>
                <a:solidFill>
                  <a:prstClr val="white"/>
                </a:solidFill>
                <a:effectLst/>
                <a:uLnTx/>
                <a:uFillTx/>
                <a:latin typeface="Garamond" panose="02020404030301010803"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8</a:t>
            </a:fld>
            <a:r>
              <a:rPr kumimoji="0" lang="tr-TR" sz="1400" b="1" i="0" u="none" strike="noStrike" kern="1200" cap="none" spc="0" normalizeH="0" baseline="0" noProof="0" dirty="0">
                <a:ln>
                  <a:noFill/>
                </a:ln>
                <a:solidFill>
                  <a:prstClr val="white"/>
                </a:solidFill>
                <a:effectLst/>
                <a:uLnTx/>
                <a:uFillTx/>
                <a:latin typeface="Garamond" panose="02020404030301010803" pitchFamily="18" charset="0"/>
                <a:ea typeface="+mn-ea"/>
                <a:cs typeface="Times New Roman" panose="02020603050405020304" pitchFamily="18" charset="0"/>
              </a:rPr>
              <a:t>/17</a:t>
            </a:r>
          </a:p>
        </p:txBody>
      </p:sp>
      <p:pic>
        <p:nvPicPr>
          <p:cNvPr id="4" name="Resim 3"/>
          <p:cNvPicPr>
            <a:picLocks noChangeAspect="1"/>
          </p:cNvPicPr>
          <p:nvPr/>
        </p:nvPicPr>
        <p:blipFill>
          <a:blip r:embed="rId3"/>
          <a:stretch>
            <a:fillRect/>
          </a:stretch>
        </p:blipFill>
        <p:spPr>
          <a:xfrm>
            <a:off x="7164961" y="1661653"/>
            <a:ext cx="1979039" cy="1300307"/>
          </a:xfrm>
          <a:prstGeom prst="rect">
            <a:avLst/>
          </a:prstGeom>
        </p:spPr>
      </p:pic>
      <p:sp>
        <p:nvSpPr>
          <p:cNvPr id="9" name="İçerik Yer Tutucusu 2"/>
          <p:cNvSpPr>
            <a:spLocks noGrp="1"/>
          </p:cNvSpPr>
          <p:nvPr>
            <p:ph idx="4294967295"/>
          </p:nvPr>
        </p:nvSpPr>
        <p:spPr>
          <a:xfrm>
            <a:off x="329381" y="1814053"/>
            <a:ext cx="6774425" cy="1691148"/>
          </a:xfrm>
        </p:spPr>
        <p:txBody>
          <a:bodyPr>
            <a:normAutofit fontScale="92500" lnSpcReduction="20000"/>
          </a:bodyPr>
          <a:lstStyle/>
          <a:p>
            <a:pPr algn="just">
              <a:buClr>
                <a:srgbClr val="9D1D1D"/>
              </a:buClr>
              <a:buFont typeface="Wingdings" panose="05000000000000000000" pitchFamily="2" charset="2"/>
              <a:buChar char="v"/>
            </a:pPr>
            <a:r>
              <a:rPr lang="tr-TR" sz="2800" dirty="0">
                <a:latin typeface="Arial" pitchFamily="34" charset="0"/>
                <a:cs typeface="Arial" pitchFamily="34" charset="0"/>
              </a:rPr>
              <a:t> </a:t>
            </a:r>
            <a:r>
              <a:rPr lang="mn-MN" sz="3000" dirty="0">
                <a:latin typeface="Arial" pitchFamily="34" charset="0"/>
                <a:cs typeface="Arial" pitchFamily="34" charset="0"/>
              </a:rPr>
              <a:t>Аюулгүй байдлын ажилтнууд </a:t>
            </a:r>
            <a:r>
              <a:rPr lang="mn-MN" sz="3000" dirty="0" smtClean="0">
                <a:latin typeface="Arial" pitchFamily="34" charset="0"/>
                <a:cs typeface="Arial" pitchFamily="34" charset="0"/>
              </a:rPr>
              <a:t>банкинд </a:t>
            </a:r>
            <a:r>
              <a:rPr lang="mn-MN" sz="3000" dirty="0">
                <a:latin typeface="Arial" pitchFamily="34" charset="0"/>
                <a:cs typeface="Arial" pitchFamily="34" charset="0"/>
              </a:rPr>
              <a:t>ирсэн үйлчлүүлэгчид болон банкны ажилтнуудад спирт агуулсан гар ариутгагч </a:t>
            </a:r>
            <a:r>
              <a:rPr lang="mn-MN" sz="3000" dirty="0" smtClean="0">
                <a:latin typeface="Arial" pitchFamily="34" charset="0"/>
                <a:cs typeface="Arial" pitchFamily="34" charset="0"/>
              </a:rPr>
              <a:t>бодисыг гарт нь цацаж</a:t>
            </a:r>
            <a:r>
              <a:rPr lang="mn-MN" sz="3000" dirty="0">
                <a:latin typeface="Arial" pitchFamily="34" charset="0"/>
                <a:cs typeface="Arial" pitchFamily="34" charset="0"/>
              </a:rPr>
              <a:t>, </a:t>
            </a:r>
            <a:r>
              <a:rPr lang="mn-MN" sz="3000" dirty="0" smtClean="0">
                <a:latin typeface="Arial" pitchFamily="34" charset="0"/>
                <a:cs typeface="Arial" pitchFamily="34" charset="0"/>
              </a:rPr>
              <a:t>халууныг нь шалгах </a:t>
            </a:r>
            <a:r>
              <a:rPr lang="mn-MN" sz="3000" dirty="0">
                <a:latin typeface="Arial" pitchFamily="34" charset="0"/>
                <a:cs typeface="Arial" pitchFamily="34" charset="0"/>
              </a:rPr>
              <a:t>хэрэгтэй.</a:t>
            </a:r>
            <a:endParaRPr lang="tr-TR" sz="3000" dirty="0">
              <a:latin typeface="Arial" pitchFamily="34" charset="0"/>
              <a:cs typeface="Arial" pitchFamily="34" charset="0"/>
            </a:endParaRPr>
          </a:p>
        </p:txBody>
      </p:sp>
      <p:pic>
        <p:nvPicPr>
          <p:cNvPr id="2" name="Resim 1"/>
          <p:cNvPicPr>
            <a:picLocks noChangeAspect="1"/>
          </p:cNvPicPr>
          <p:nvPr/>
        </p:nvPicPr>
        <p:blipFill>
          <a:blip r:embed="rId4"/>
          <a:stretch>
            <a:fillRect/>
          </a:stretch>
        </p:blipFill>
        <p:spPr>
          <a:xfrm>
            <a:off x="7390503" y="4434949"/>
            <a:ext cx="1679399" cy="952948"/>
          </a:xfrm>
          <a:prstGeom prst="rect">
            <a:avLst/>
          </a:prstGeom>
        </p:spPr>
      </p:pic>
    </p:spTree>
    <p:extLst>
      <p:ext uri="{BB962C8B-B14F-4D97-AF65-F5344CB8AC3E}">
        <p14:creationId xmlns:p14="http://schemas.microsoft.com/office/powerpoint/2010/main" val="34152921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5776FF-AC16-4B72-9C8A-C6C7B834E379}" type="slidenum">
              <a:rPr kumimoji="0" lang="tr-TR" sz="1400" b="1" i="0" u="none" strike="noStrike" kern="1200" cap="none" spc="0" normalizeH="0" baseline="0" noProof="0" smtClean="0">
                <a:ln>
                  <a:noFill/>
                </a:ln>
                <a:solidFill>
                  <a:prstClr val="white"/>
                </a:solidFill>
                <a:effectLst/>
                <a:uLnTx/>
                <a:uFillTx/>
                <a:latin typeface="Garamond" panose="02020404030301010803"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9</a:t>
            </a:fld>
            <a:r>
              <a:rPr kumimoji="0" lang="tr-TR" sz="1400" b="1" i="0" u="none" strike="noStrike" kern="1200" cap="none" spc="0" normalizeH="0" baseline="0" noProof="0" smtClean="0">
                <a:ln>
                  <a:noFill/>
                </a:ln>
                <a:solidFill>
                  <a:prstClr val="white"/>
                </a:solidFill>
                <a:effectLst/>
                <a:uLnTx/>
                <a:uFillTx/>
                <a:latin typeface="Garamond" panose="02020404030301010803" pitchFamily="18" charset="0"/>
                <a:ea typeface="+mn-ea"/>
                <a:cs typeface="Times New Roman" panose="02020603050405020304" pitchFamily="18" charset="0"/>
              </a:rPr>
              <a:t>/17</a:t>
            </a:r>
            <a:endParaRPr kumimoji="0" lang="tr-TR" sz="1400" b="1" i="0" u="none" strike="noStrike" kern="1200" cap="none" spc="0" normalizeH="0" baseline="0" noProof="0" dirty="0">
              <a:ln>
                <a:noFill/>
              </a:ln>
              <a:solidFill>
                <a:prstClr val="white"/>
              </a:solidFill>
              <a:effectLst/>
              <a:uLnTx/>
              <a:uFillTx/>
              <a:latin typeface="Garamond" panose="02020404030301010803" pitchFamily="18" charset="0"/>
              <a:ea typeface="+mn-ea"/>
              <a:cs typeface="Times New Roman" panose="02020603050405020304" pitchFamily="18" charset="0"/>
            </a:endParaRPr>
          </a:p>
        </p:txBody>
      </p:sp>
      <p:sp>
        <p:nvSpPr>
          <p:cNvPr id="4" name="Unvan 3"/>
          <p:cNvSpPr>
            <a:spLocks noGrp="1"/>
          </p:cNvSpPr>
          <p:nvPr>
            <p:ph type="title"/>
          </p:nvPr>
        </p:nvSpPr>
        <p:spPr>
          <a:xfrm>
            <a:off x="275303" y="226142"/>
            <a:ext cx="7580671" cy="1250211"/>
          </a:xfrm>
        </p:spPr>
        <p:txBody>
          <a:bodyPr>
            <a:noAutofit/>
          </a:bodyPr>
          <a:lstStyle/>
          <a:p>
            <a:pPr algn="ctr"/>
            <a:r>
              <a:rPr lang="tr-TR" sz="2700" dirty="0">
                <a:solidFill>
                  <a:prstClr val="white"/>
                </a:solidFill>
                <a:latin typeface="Arial" pitchFamily="34" charset="0"/>
                <a:cs typeface="Arial" pitchFamily="34" charset="0"/>
              </a:rPr>
              <a:t>COVID-19 </a:t>
            </a:r>
            <a:r>
              <a:rPr lang="mn-MN" sz="2700" dirty="0">
                <a:solidFill>
                  <a:prstClr val="white"/>
                </a:solidFill>
                <a:latin typeface="Arial" pitchFamily="34" charset="0"/>
                <a:cs typeface="Arial" pitchFamily="34" charset="0"/>
              </a:rPr>
              <a:t>цар тахлын үед авах арга хэмжээ</a:t>
            </a:r>
            <a:br>
              <a:rPr lang="mn-MN" sz="2700" dirty="0">
                <a:solidFill>
                  <a:prstClr val="white"/>
                </a:solidFill>
                <a:latin typeface="Arial" pitchFamily="34" charset="0"/>
                <a:cs typeface="Arial" pitchFamily="34" charset="0"/>
              </a:rPr>
            </a:br>
            <a:r>
              <a:rPr lang="mn-MN" sz="2700" dirty="0">
                <a:solidFill>
                  <a:prstClr val="white"/>
                </a:solidFill>
                <a:latin typeface="Arial" pitchFamily="34" charset="0"/>
                <a:cs typeface="Arial" pitchFamily="34" charset="0"/>
              </a:rPr>
              <a:t>АРИУН ЦЭВРИЙН ДҮРЭМ</a:t>
            </a:r>
            <a:endParaRPr lang="tr-TR" sz="2700" dirty="0">
              <a:latin typeface="Arial" pitchFamily="34" charset="0"/>
              <a:cs typeface="Arial" pitchFamily="34" charset="0"/>
            </a:endParaRPr>
          </a:p>
        </p:txBody>
      </p:sp>
      <p:sp>
        <p:nvSpPr>
          <p:cNvPr id="3" name="Dikdörtgen 2"/>
          <p:cNvSpPr/>
          <p:nvPr/>
        </p:nvSpPr>
        <p:spPr>
          <a:xfrm>
            <a:off x="185297" y="1476353"/>
            <a:ext cx="8330053" cy="1892826"/>
          </a:xfrm>
          <a:prstGeom prst="rect">
            <a:avLst/>
          </a:prstGeom>
        </p:spPr>
        <p:txBody>
          <a:bodyPr wrap="square">
            <a:spAutoFit/>
          </a:bodyPr>
          <a:lstStyle/>
          <a:p>
            <a:pPr marL="171450" lvl="0" indent="-171450" algn="just" defTabSz="685800">
              <a:lnSpc>
                <a:spcPct val="90000"/>
              </a:lnSpc>
              <a:spcBef>
                <a:spcPts val="750"/>
              </a:spcBef>
              <a:buClr>
                <a:srgbClr val="9D1D1D"/>
              </a:buClr>
              <a:buFont typeface="Wingdings" panose="05000000000000000000" pitchFamily="2" charset="2"/>
              <a:buChar char="v"/>
            </a:pPr>
            <a:r>
              <a:rPr lang="mn-MN" sz="2600" dirty="0" smtClean="0">
                <a:solidFill>
                  <a:prstClr val="black"/>
                </a:solidFill>
                <a:latin typeface="Arial" pitchFamily="34" charset="0"/>
                <a:cs typeface="Arial" pitchFamily="34" charset="0"/>
              </a:rPr>
              <a:t>Банкны </a:t>
            </a:r>
            <a:r>
              <a:rPr lang="mn-MN" sz="2600" dirty="0">
                <a:solidFill>
                  <a:prstClr val="black"/>
                </a:solidFill>
                <a:latin typeface="Arial" pitchFamily="34" charset="0"/>
                <a:cs typeface="Arial" pitchFamily="34" charset="0"/>
              </a:rPr>
              <a:t>ажиллах </a:t>
            </a:r>
            <a:r>
              <a:rPr lang="mn-MN" sz="2600" dirty="0" smtClean="0">
                <a:solidFill>
                  <a:prstClr val="black"/>
                </a:solidFill>
                <a:latin typeface="Arial" pitchFamily="34" charset="0"/>
                <a:cs typeface="Arial" pitchFamily="34" charset="0"/>
              </a:rPr>
              <a:t>орчин дахь хүний гар хүрдэг бүх </a:t>
            </a:r>
            <a:r>
              <a:rPr lang="mn-MN" sz="2600" dirty="0">
                <a:solidFill>
                  <a:prstClr val="black"/>
                </a:solidFill>
                <a:latin typeface="Arial" pitchFamily="34" charset="0"/>
                <a:cs typeface="Arial" pitchFamily="34" charset="0"/>
              </a:rPr>
              <a:t>гадаргуу, </a:t>
            </a:r>
            <a:r>
              <a:rPr lang="mn-MN" sz="2600" dirty="0" smtClean="0">
                <a:solidFill>
                  <a:prstClr val="black"/>
                </a:solidFill>
                <a:latin typeface="Arial" pitchFamily="34" charset="0"/>
                <a:cs typeface="Arial" pitchFamily="34" charset="0"/>
              </a:rPr>
              <a:t>ашигладаг </a:t>
            </a:r>
            <a:r>
              <a:rPr lang="mn-MN" sz="2600" dirty="0">
                <a:solidFill>
                  <a:prstClr val="black"/>
                </a:solidFill>
                <a:latin typeface="Arial" pitchFamily="34" charset="0"/>
                <a:cs typeface="Arial" pitchFamily="34" charset="0"/>
              </a:rPr>
              <a:t>тоног төхөөрөмж, багаж </a:t>
            </a:r>
            <a:r>
              <a:rPr lang="mn-MN" sz="2600" dirty="0" smtClean="0">
                <a:solidFill>
                  <a:prstClr val="black"/>
                </a:solidFill>
                <a:latin typeface="Arial" pitchFamily="34" charset="0"/>
                <a:cs typeface="Arial" pitchFamily="34" charset="0"/>
              </a:rPr>
              <a:t>хэрэгслийг (ширээ</a:t>
            </a:r>
            <a:r>
              <a:rPr lang="mn-MN" sz="2600" dirty="0">
                <a:solidFill>
                  <a:prstClr val="black"/>
                </a:solidFill>
                <a:latin typeface="Arial" pitchFamily="34" charset="0"/>
                <a:cs typeface="Arial" pitchFamily="34" charset="0"/>
              </a:rPr>
              <a:t>, утас, АТМ гэх мэт) тогтмол цэвэрлэж, ариутгаж байх ёстой. </a:t>
            </a:r>
            <a:r>
              <a:rPr lang="mn-MN" sz="2600" dirty="0" smtClean="0">
                <a:solidFill>
                  <a:prstClr val="black"/>
                </a:solidFill>
                <a:latin typeface="Arial" pitchFamily="34" charset="0"/>
                <a:cs typeface="Arial" pitchFamily="34" charset="0"/>
              </a:rPr>
              <a:t>Ариутгалыг тасралтгүй хийж байгаа эсэхийг нягтлах хэрэгтэй.</a:t>
            </a:r>
            <a:endParaRPr lang="tr-TR" sz="2600" dirty="0">
              <a:solidFill>
                <a:prstClr val="black"/>
              </a:solidFill>
              <a:latin typeface="Arial" pitchFamily="34" charset="0"/>
              <a:cs typeface="Arial" pitchFamily="34" charset="0"/>
            </a:endParaRPr>
          </a:p>
        </p:txBody>
      </p:sp>
      <p:pic>
        <p:nvPicPr>
          <p:cNvPr id="6" name="Resim 5"/>
          <p:cNvPicPr>
            <a:picLocks noChangeAspect="1"/>
          </p:cNvPicPr>
          <p:nvPr/>
        </p:nvPicPr>
        <p:blipFill>
          <a:blip r:embed="rId2"/>
          <a:stretch>
            <a:fillRect/>
          </a:stretch>
        </p:blipFill>
        <p:spPr>
          <a:xfrm>
            <a:off x="2342614" y="3657786"/>
            <a:ext cx="4618623" cy="2696276"/>
          </a:xfrm>
          <a:prstGeom prst="rect">
            <a:avLst/>
          </a:prstGeom>
        </p:spPr>
      </p:pic>
    </p:spTree>
    <p:extLst>
      <p:ext uri="{BB962C8B-B14F-4D97-AF65-F5344CB8AC3E}">
        <p14:creationId xmlns:p14="http://schemas.microsoft.com/office/powerpoint/2010/main" val="16527613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Sıcak Mavi">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eması">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3999</TotalTime>
  <Words>2045</Words>
  <Application>Microsoft Office PowerPoint</Application>
  <PresentationFormat>On-screen Show (4:3)</PresentationFormat>
  <Paragraphs>227</Paragraphs>
  <Slides>21</Slides>
  <Notes>9</Notes>
  <HiddenSlides>0</HiddenSlides>
  <MMClips>0</MMClips>
  <ScaleCrop>false</ScaleCrop>
  <HeadingPairs>
    <vt:vector size="4" baseType="variant">
      <vt:variant>
        <vt:lpstr>Theme</vt:lpstr>
      </vt:variant>
      <vt:variant>
        <vt:i4>4</vt:i4>
      </vt:variant>
      <vt:variant>
        <vt:lpstr>Slide Titles</vt:lpstr>
      </vt:variant>
      <vt:variant>
        <vt:i4>21</vt:i4>
      </vt:variant>
    </vt:vector>
  </HeadingPairs>
  <TitlesOfParts>
    <vt:vector size="25" baseType="lpstr">
      <vt:lpstr>Office Teması</vt:lpstr>
      <vt:lpstr>1_Office Teması</vt:lpstr>
      <vt:lpstr>2_Office Teması</vt:lpstr>
      <vt:lpstr>3_Office Teması</vt:lpstr>
      <vt:lpstr>PowerPoint Presentation</vt:lpstr>
      <vt:lpstr>Илтгэлийн бүтэц</vt:lpstr>
      <vt:lpstr>Салбарын талаархи ерөнхий мэдээлэл</vt:lpstr>
      <vt:lpstr>COVID-19 цар тахлын үе дэх салбарын ач холбогдол</vt:lpstr>
      <vt:lpstr>COVID-19 цар тахлын үе дэх салбарын ач холбогдол</vt:lpstr>
      <vt:lpstr>COVID-19 цар тахлын үе дэх салбарын ач холбогдол</vt:lpstr>
      <vt:lpstr>COVID-19 цар тахлын үед авах арга хэмжээ АРИУН ЦЭВРИЙН ДҮРЭМ</vt:lpstr>
      <vt:lpstr>COVID-19 цар тахлын үед авах арга хэмжээ АРИУН ЦЭВРИЙН ДҮРЭМ</vt:lpstr>
      <vt:lpstr>COVID-19 цар тахлын үед авах арга хэмжээ АРИУН ЦЭВРИЙН ДҮРЭМ</vt:lpstr>
      <vt:lpstr>COVID-19 цар тахлын үед авах арга хэмжээ АРИУН ЦЭВРИЙН ДҮРЭМ</vt:lpstr>
      <vt:lpstr>COVID-19 цар тахлын үед авах арга хэмжээ АРИУН ЦЭВРИЙН ДҮРЭМ</vt:lpstr>
      <vt:lpstr>COVID-19 цар тахлын үед авах арга хэмжээ, Хэрэглэгчтэй харилцах</vt:lpstr>
      <vt:lpstr>COVID-19 цар тахлын үед авах арга хэмжээ, Хэрэглэгчтэй харилцах</vt:lpstr>
      <vt:lpstr>ХУВИЙН ХАМГААЛАХ ХЭРЭГСЛИЙГ АШИГЛАХ</vt:lpstr>
      <vt:lpstr>ХУВИЙН ХАМГААЛАХ ХЭРЭГСЛИЙГ АШИГЛАХ</vt:lpstr>
      <vt:lpstr>Сэжигтэй тохиолдол</vt:lpstr>
      <vt:lpstr>МАНАЙ ЯАМЫН ТУС САЛБАРТ ЯВУУЛЖ ҮЙЛ АЖИЛЛАГАА</vt:lpstr>
      <vt:lpstr>МАНАЙ ЯАМЫН ТУС САЛБАРТ ЯВУУЛЖ ҮЙЛ АЖИЛЛАГАА</vt:lpstr>
      <vt:lpstr>МАНАЙ ЯАМЫН ТУС САЛБАРТ ЯВУУЛЖ ҮЙЛ АЖИЛЛАГАА</vt:lpstr>
      <vt:lpstr>МАНАЙ ЯАМНЫ ТУС САЛБАРТ ЯВУУЛЖ БУЙ ҮЙЛ АЖИЛЛАГАА</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Tuna Orul</dc:creator>
  <cp:lastModifiedBy>USER</cp:lastModifiedBy>
  <cp:revision>455</cp:revision>
  <cp:lastPrinted>2019-04-02T06:31:25Z</cp:lastPrinted>
  <dcterms:created xsi:type="dcterms:W3CDTF">2019-02-16T19:08:11Z</dcterms:created>
  <dcterms:modified xsi:type="dcterms:W3CDTF">2020-09-07T03:52:05Z</dcterms:modified>
</cp:coreProperties>
</file>