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5" r:id="rId4"/>
    <p:sldMasterId id="2147483757" r:id="rId5"/>
  </p:sldMasterIdLst>
  <p:notesMasterIdLst>
    <p:notesMasterId r:id="rId24"/>
  </p:notesMasterIdLst>
  <p:sldIdLst>
    <p:sldId id="352" r:id="rId6"/>
    <p:sldId id="304" r:id="rId7"/>
    <p:sldId id="302" r:id="rId8"/>
    <p:sldId id="305" r:id="rId9"/>
    <p:sldId id="356" r:id="rId10"/>
    <p:sldId id="364" r:id="rId11"/>
    <p:sldId id="362" r:id="rId12"/>
    <p:sldId id="365" r:id="rId13"/>
    <p:sldId id="357" r:id="rId14"/>
    <p:sldId id="363" r:id="rId15"/>
    <p:sldId id="358" r:id="rId16"/>
    <p:sldId id="368" r:id="rId17"/>
    <p:sldId id="359" r:id="rId18"/>
    <p:sldId id="366" r:id="rId19"/>
    <p:sldId id="360" r:id="rId20"/>
    <p:sldId id="367" r:id="rId21"/>
    <p:sldId id="361" r:id="rId22"/>
    <p:sldId id="353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BF3FC23-F1AD-4121-9DD2-DCDBB7D829D0}">
          <p14:sldIdLst>
            <p14:sldId id="352"/>
          </p14:sldIdLst>
        </p14:section>
        <p14:section name="Başlıksız Bölüm" id="{89985544-BC55-4476-8A9D-38AAD342E118}">
          <p14:sldIdLst>
            <p14:sldId id="304"/>
            <p14:sldId id="302"/>
            <p14:sldId id="305"/>
            <p14:sldId id="356"/>
            <p14:sldId id="364"/>
            <p14:sldId id="362"/>
            <p14:sldId id="365"/>
            <p14:sldId id="357"/>
            <p14:sldId id="363"/>
            <p14:sldId id="358"/>
            <p14:sldId id="368"/>
            <p14:sldId id="359"/>
            <p14:sldId id="366"/>
            <p14:sldId id="360"/>
            <p14:sldId id="367"/>
            <p14:sldId id="361"/>
            <p14:sldId id="35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D1D"/>
    <a:srgbClr val="D90A14"/>
    <a:srgbClr val="DC0B15"/>
    <a:srgbClr val="D8111B"/>
    <a:srgbClr val="E0AF56"/>
    <a:srgbClr val="DFB058"/>
    <a:srgbClr val="0A4356"/>
    <a:srgbClr val="FBDD9D"/>
    <a:srgbClr val="42BBC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3979" autoAdjust="0"/>
  </p:normalViewPr>
  <p:slideViewPr>
    <p:cSldViewPr snapToGrid="0">
      <p:cViewPr>
        <p:scale>
          <a:sx n="100" d="100"/>
          <a:sy n="100" d="100"/>
        </p:scale>
        <p:origin x="-6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34AF-457A-482D-A859-38A56BD02D4C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3C15C-C27C-4FF5-B429-995D138FC1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64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sz="1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Başlığı:</a:t>
            </a:r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54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(BÜYÜK HARF)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Birimin Adı: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(İlk Harfler Büyük)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Tarih: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minimum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(GG/AA/YYYY)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85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2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65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703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482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115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137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481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728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0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Sunum Planı: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  <a:p>
            <a:endParaRPr lang="tr-TR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NOT:</a:t>
            </a:r>
          </a:p>
          <a:p>
            <a:pPr marL="171450" indent="-171450">
              <a:buFontTx/>
              <a:buChar char="-"/>
            </a:pPr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«Toplam Yansı No» 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bilgisi, üst menüden «Görünüm» altındaki «Asıl </a:t>
            </a:r>
            <a:r>
              <a:rPr lang="tr-TR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Slayt»’a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tıklandıktan sonra açılacak 2. yansı üzerinden düzetilebilir.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Gereken düzeltme yapıldıktan sonra «Asıl Görünümü Kapat» seçilerek normal görünüme dönülür.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Bu işlem sonrasında «Toplam Yansı No» bilgisinin otomatik olarak düzelmemesi halinde, üst menüde yer alan «Ekle» bölümünden «Slayt Numarası» seçilerek açılacak pencereden «Slayt numarası» kutucuğundaki işaret kaldırılarak «Tümüne Uygula» seçeneğine tıklanır.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Ardından, yine «Ekle» bölümünden «Slayt Numarası» seçilerek açılacak pencereden «Slayt numarası» kutucuğuna işaret konularak «Tümüne Uygula» seçeneğine tıklanır.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13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**Yansı içeriğini ve açıklamasını kademeli maddeler halinde giriniz.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95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53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9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96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83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933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5709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165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1D5D8BF3-E50C-4D9C-99FE-30FDF60772F0}"/>
              </a:ext>
            </a:extLst>
          </p:cNvPr>
          <p:cNvSpPr txBox="1"/>
          <p:nvPr userDrawn="1"/>
        </p:nvSpPr>
        <p:spPr>
          <a:xfrm>
            <a:off x="1523809" y="6281003"/>
            <a:ext cx="1160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A5ED4319-D880-4075-8A73-CCA207B654F0}"/>
              </a:ext>
            </a:extLst>
          </p:cNvPr>
          <p:cNvSpPr txBox="1"/>
          <p:nvPr userDrawn="1"/>
        </p:nvSpPr>
        <p:spPr>
          <a:xfrm>
            <a:off x="6830569" y="6363298"/>
            <a:ext cx="17465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9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11479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0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81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294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29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15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68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79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3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4062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E67B360A-704D-423C-A3FE-742740D9DA19}"/>
              </a:ext>
            </a:extLst>
          </p:cNvPr>
          <p:cNvSpPr/>
          <p:nvPr userDrawn="1"/>
        </p:nvSpPr>
        <p:spPr>
          <a:xfrm>
            <a:off x="0" y="336550"/>
            <a:ext cx="9144000" cy="93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E7F29CFE-751B-4313-96E5-C321D9B35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1" y="378925"/>
            <a:ext cx="1508938" cy="8550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62EDE380-D965-4FDF-97BD-0163F5785A7F}"/>
              </a:ext>
            </a:extLst>
          </p:cNvPr>
          <p:cNvSpPr/>
          <p:nvPr userDrawn="1"/>
        </p:nvSpPr>
        <p:spPr>
          <a:xfrm>
            <a:off x="322333" y="6398124"/>
            <a:ext cx="226927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297026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20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61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19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47932" y="6396037"/>
            <a:ext cx="2057400" cy="365125"/>
          </a:xfrm>
        </p:spPr>
        <p:txBody>
          <a:bodyPr/>
          <a:lstStyle>
            <a:lvl1pPr>
              <a:defRPr sz="1400" b="1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467" y="221381"/>
            <a:ext cx="8415866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341783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6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84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97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0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0600AD7D-1AA4-4554-94A5-CC3BF13F4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200902"/>
            <a:ext cx="1572510" cy="23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F000205A-8279-4711-A3A6-C2DBBDE13F47}"/>
              </a:ext>
            </a:extLst>
          </p:cNvPr>
          <p:cNvSpPr/>
          <p:nvPr userDrawn="1"/>
        </p:nvSpPr>
        <p:spPr>
          <a:xfrm>
            <a:off x="1375228" y="5788581"/>
            <a:ext cx="36888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800" b="1" dirty="0" smtClean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sabit.bostanci@ailevecalisma.gov.tr</a:t>
            </a:r>
            <a:endParaRPr lang="tr-TR" sz="1800" b="1" dirty="0">
              <a:solidFill>
                <a:srgbClr val="9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8A036E5A-7677-4A11-B3B9-E4DCA706182D}"/>
              </a:ext>
            </a:extLst>
          </p:cNvPr>
          <p:cNvSpPr txBox="1"/>
          <p:nvPr userDrawn="1"/>
        </p:nvSpPr>
        <p:spPr>
          <a:xfrm>
            <a:off x="5730411" y="5788581"/>
            <a:ext cx="1455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F000205A-8279-4711-A3A6-C2DBBDE13F47}"/>
              </a:ext>
            </a:extLst>
          </p:cNvPr>
          <p:cNvSpPr/>
          <p:nvPr userDrawn="1"/>
        </p:nvSpPr>
        <p:spPr>
          <a:xfrm>
            <a:off x="2889504" y="4408042"/>
            <a:ext cx="333756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TEŞEKKÜR</a:t>
            </a:r>
            <a:r>
              <a:rPr lang="tr-TR" sz="3600" b="1" baseline="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3600" b="1" baseline="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EDERİM</a:t>
            </a:r>
            <a:endParaRPr lang="tr-TR" sz="3600" b="1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45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14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29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637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0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085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3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5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445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69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59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57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13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1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33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082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4"/>
          <a:stretch/>
        </p:blipFill>
        <p:spPr>
          <a:xfrm>
            <a:off x="0" y="-10612"/>
            <a:ext cx="9144000" cy="68686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909643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5155225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0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 marL="0" indent="0">
              <a:buClr>
                <a:srgbClr val="0A4356"/>
              </a:buClr>
              <a:buNone/>
              <a:defRPr>
                <a:solidFill>
                  <a:srgbClr val="0A4356"/>
                </a:solidFill>
              </a:defRPr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272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47"/>
          <a:stretch/>
        </p:blipFill>
        <p:spPr>
          <a:xfrm>
            <a:off x="0" y="-2124"/>
            <a:ext cx="9144000" cy="68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8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4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866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528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721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121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173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198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217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0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5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2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34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4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6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3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7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covid-19/oil-ga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7259" y="3887181"/>
            <a:ext cx="8450981" cy="1001028"/>
          </a:xfrm>
        </p:spPr>
        <p:txBody>
          <a:bodyPr>
            <a:noAutofit/>
          </a:bodyPr>
          <a:lstStyle/>
          <a:p>
            <a:r>
              <a:rPr lang="mn-MN" sz="3000" b="1" dirty="0">
                <a:solidFill>
                  <a:srgbClr val="9D1D1D"/>
                </a:solidFill>
                <a:latin typeface="Arial" pitchFamily="34" charset="0"/>
                <a:cs typeface="Arial" pitchFamily="34" charset="0"/>
              </a:rPr>
              <a:t>Шатахуун, хийн түлшний станцууд дахь  ажлын байрыг коронавирусын дэгдэлтээс  хамгаалах</a:t>
            </a:r>
            <a:endParaRPr lang="tr-TR" sz="3000" b="1" dirty="0">
              <a:solidFill>
                <a:srgbClr val="9D1D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327259" y="5428649"/>
            <a:ext cx="8450981" cy="459162"/>
          </a:xfrm>
        </p:spPr>
        <p:txBody>
          <a:bodyPr>
            <a:normAutofit/>
          </a:bodyPr>
          <a:lstStyle/>
          <a:p>
            <a:r>
              <a:rPr lang="mn-MN" sz="1800" b="1" dirty="0">
                <a:latin typeface="Arial" pitchFamily="34" charset="0"/>
                <a:cs typeface="Arial" pitchFamily="34" charset="0"/>
              </a:rPr>
              <a:t>Туркийн Хөдөлмөрийн эрүүл ахуй, аюулгүй байдлын ерөнхий </a:t>
            </a:r>
            <a:r>
              <a:rPr lang="mn-MN" sz="1800" b="1" dirty="0" smtClean="0">
                <a:latin typeface="Arial" pitchFamily="34" charset="0"/>
                <a:cs typeface="Arial" pitchFamily="34" charset="0"/>
              </a:rPr>
              <a:t>газар</a:t>
            </a:r>
            <a:endParaRPr lang="tr-T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7259" y="5967663"/>
            <a:ext cx="8450981" cy="46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2020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 оны 9 сар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798064" y="4968061"/>
            <a:ext cx="376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latin typeface="Arial" pitchFamily="34" charset="0"/>
                <a:cs typeface="Arial" pitchFamily="34" charset="0"/>
              </a:rPr>
              <a:t>Сабит Яасин Бастанжи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33148" y="60068"/>
            <a:ext cx="7315868" cy="1238302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latin typeface="Arial" pitchFamily="34" charset="0"/>
                <a:cs typeface="Arial" pitchFamily="34" charset="0"/>
              </a:rPr>
              <a:t>Г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эр бүл, хөдөлмөр, нийгмийн үйлчилгээний яамнаас нийтэлсэн арга хэмжээнүүдийн талаар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046484" y="1387366"/>
            <a:ext cx="4950372" cy="4953143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Манай яамнаас гаргасан гарын авлага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Эрүүл ахуйн дүрэм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Ажилчид, үйлчлүүлэгчид амархан хүрч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болохуйц газруудад гар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ариутгагч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бодис байлгах.</a:t>
            </a: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Ажилчдын ажлын хувцас,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гадуурх хувцас хоорондоо хүрэхгүй байхаар шаардлагатай зохион байгуулалтыг хийх.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10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66" y="2747362"/>
            <a:ext cx="3257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33147" y="60068"/>
            <a:ext cx="8193017" cy="1238302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Гэр бүл, хөдөлмөр, нийгмийн үйлчилгээний яамнаас нийтэлсэн арга хэмжээнүүдийн талаар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/>
          </a:bodyPr>
          <a:lstStyle/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Эрүүл ахуйн дүрэм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Ажлын орчныг байнга агааржуулж байх хэрэгтэй. Станцыг үе үе ариутгаж байгаа эсэхийг шалгаарай.</a:t>
            </a:r>
          </a:p>
          <a:p>
            <a:pPr lvl="1" algn="just">
              <a:buClr>
                <a:srgbClr val="9D1D1D"/>
              </a:buClr>
            </a:pPr>
            <a:endParaRPr lang="mn-MN" sz="2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Ажилтнуудаа нэг удаагийн маскаар хангаж зөв хэрэглэж байгаа эсэх, маскыг дундаа хэрэглэхгүй байгаа эсэхийг нягтална уу.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11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66" y="2747362"/>
            <a:ext cx="3257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33147" y="60068"/>
            <a:ext cx="8193017" cy="1238302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Гэр бүл, хөдөлмөр, нийгмийн үйлчилгээний яамнаас нийтэлсэн арга хэмжээнүүдийн талаар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/>
          </a:bodyPr>
          <a:lstStyle/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Эрүүл ахуйн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дүрэм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342900" lvl="1" indent="0" algn="just">
              <a:buClr>
                <a:srgbClr val="9D1D1D"/>
              </a:buClr>
              <a:buNone/>
            </a:pP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Хэрэглэсэн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маскаа зөв хаях хэрэгтэй.</a:t>
            </a:r>
          </a:p>
          <a:p>
            <a:pPr lvl="1" algn="just">
              <a:buClr>
                <a:srgbClr val="9D1D1D"/>
              </a:buClr>
            </a:pP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Хэрэв маск бохирдсон, чийгтэй, урагдсан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бол солих шаардлагатай.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12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66" y="2747362"/>
            <a:ext cx="3257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33147" y="60068"/>
            <a:ext cx="8193017" cy="1238302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Гэр бүл, хөдөлмөр, нийгмийн үйлчилгээний яамнаас нийтэлсэн арга хэмжээнүүдийн талаар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/>
          </a:bodyPr>
          <a:lstStyle/>
          <a:p>
            <a:pPr lvl="1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Үйлчлүүлэгчтэй харилцах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Түгээх станцын хаалттай талбайн хэмжээнээс хамааран зай барих тэмдэглэгээг хийж өгөх. </a:t>
            </a:r>
          </a:p>
          <a:p>
            <a:pPr lvl="1" algn="just">
              <a:buClr>
                <a:srgbClr val="9D1D1D"/>
              </a:buClr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Т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өлбөрийг цахим системээр хийх.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13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  <p:pic>
        <p:nvPicPr>
          <p:cNvPr id="6146" name="Picture 2" descr="Akaryakıt istasyonları ve marketleri 24 saat çalışmaya devam edec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2" y="2338584"/>
            <a:ext cx="3567132" cy="25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33147" y="60068"/>
            <a:ext cx="8193017" cy="1238302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Гэр бүл, хөдөлмөр, нийгмийн үйлчилгээний яамнаас нийтэлсэн арга хэмжээнүүдийн талаар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Үйлчлүүлэгчтэй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харилцах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342900" lvl="1" indent="0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Байнга хүний гар хүрдэг тоног төхөөрөмжүүд, нийтийн газрууд, тэдгээрийн гадаргуугийн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цэвэрлэгээ, халдваргүйжүүлэлтийг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тогтмол хангах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buClr>
                <a:srgbClr val="9D1D1D"/>
              </a:buClr>
            </a:pP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Ариун цэврийн өрөө, угаалтуурт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зориулалтын мэдрэгчтэй саван, гар арчих цаас, ариун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цэврийн цаасны машин суурилуулах.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14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  <p:pic>
        <p:nvPicPr>
          <p:cNvPr id="6146" name="Picture 2" descr="Akaryakıt istasyonları ve marketleri 24 saat çalışmaya devam edec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2" y="2338584"/>
            <a:ext cx="3567132" cy="25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33147" y="60068"/>
            <a:ext cx="8193017" cy="1238302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Гэр бүл, хөдөлмөр, нийгмийн үйлчилгээний яамнаас нийтэлсэн арга хэмжээнүүдийн талаар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500" dirty="0">
                <a:latin typeface="Arial" pitchFamily="34" charset="0"/>
                <a:cs typeface="Arial" pitchFamily="34" charset="0"/>
              </a:rPr>
              <a:t>Ажиллах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орчин</a:t>
            </a:r>
          </a:p>
          <a:p>
            <a:pPr marL="342900" lvl="1" indent="0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Түлшний /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LPG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шахуурга,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хуваарилах станцуудыг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зөвхөн хувиарлагдсан цөөн тооны ажилчид ашиглаж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байгаа эсэхийг шалгаарай.</a:t>
            </a:r>
          </a:p>
          <a:p>
            <a:pPr lvl="1" algn="just">
              <a:buClr>
                <a:srgbClr val="9D1D1D"/>
              </a:buClr>
            </a:pP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Шатахуун цэнэглэх газар, төлбөрийн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цэгийг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хамгийн бага тооны ажиллагсадтай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байлгах. Ажилчид болон үйлчлүүлэгчид хоорондоо зай барих дүрмийг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дагаж мөрдөж байгаа эсэхийг шалгаарай.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15</a:t>
            </a:fld>
            <a:r>
              <a:rPr lang="tr-TR"/>
              <a:t>/17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1" y="1850296"/>
            <a:ext cx="4076374" cy="37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33147" y="60068"/>
            <a:ext cx="8193017" cy="1238302"/>
          </a:xfrm>
        </p:spPr>
        <p:txBody>
          <a:bodyPr>
            <a:normAutofit/>
          </a:bodyPr>
          <a:lstStyle/>
          <a:p>
            <a:r>
              <a:rPr lang="mn-MN" sz="2000" dirty="0">
                <a:solidFill>
                  <a:prstClr val="white"/>
                </a:solidFill>
              </a:rPr>
              <a:t>Гэр бүл, хөдөлмөр, нийгмийн үйлчилгээний яамнаас нийтэлсэн арга хэмжээнүүдийн талаар</a:t>
            </a:r>
            <a:endParaRPr lang="tr-TR" dirty="0"/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/>
          </a:bodyPr>
          <a:lstStyle/>
          <a:p>
            <a:pPr lvl="1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500" dirty="0">
                <a:latin typeface="Arial" pitchFamily="34" charset="0"/>
                <a:cs typeface="Arial" pitchFamily="34" charset="0"/>
              </a:rPr>
              <a:t>Ажиллах орчин</a:t>
            </a:r>
          </a:p>
          <a:p>
            <a:pPr marL="342900" lvl="1" indent="0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Түгээ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станцуудад тээврийн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хэрэгсэл,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хүмүүсийн бөөгнөрөл бий болохоос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урьдчилан сэргийлэх, замын хөдөлгөөний урсгалыг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хурдан байлгах үүднээс шаардлагатай анхааруулах тэмдгийг байрлуулах.</a:t>
            </a: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Түгээх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станцуудад м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ашин угаалга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болон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тоос сорох үйлчилгээг хийхгүй байх.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16</a:t>
            </a:fld>
            <a:r>
              <a:rPr lang="tr-TR"/>
              <a:t>/17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1" y="1850296"/>
            <a:ext cx="4076374" cy="37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33147" y="60068"/>
            <a:ext cx="8193017" cy="1238302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Гэр бүл, хөдөлмөр, нийгмийн үйлчилгээний яамнаас нийтэлсэн арга хэмжээнүүдийн талаар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500" dirty="0">
                <a:latin typeface="Arial" pitchFamily="34" charset="0"/>
                <a:cs typeface="Arial" pitchFamily="34" charset="0"/>
              </a:rPr>
              <a:t>Ажиллах орчин</a:t>
            </a:r>
          </a:p>
          <a:p>
            <a:pPr lvl="1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5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Түгээх газруудад цай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, кофе, халуун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ус, амттангаар үйлчлэхгүй байх</a:t>
            </a: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Түгээх газруудад тээврийн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хэрэгсэл, хүмүүс бөөгнөрөхөөс урьдчилан сэргийлэх, замын хөдөлгөөний урсгалыг хангах зорилгоор шатахуун түгээх станцуудад анхааруулах тэмдэг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байрлуулах</a:t>
            </a:r>
            <a:endParaRPr lang="tr-TR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17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1" y="1850296"/>
            <a:ext cx="4076374" cy="37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18</a:t>
            </a:fld>
            <a:endParaRPr lang="tr-TR"/>
          </a:p>
        </p:txBody>
      </p:sp>
      <p:sp>
        <p:nvSpPr>
          <p:cNvPr id="2" name="TextBox 1"/>
          <p:cNvSpPr txBox="1"/>
          <p:nvPr/>
        </p:nvSpPr>
        <p:spPr>
          <a:xfrm>
            <a:off x="3055434" y="3624146"/>
            <a:ext cx="332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000" dirty="0" smtClean="0">
                <a:latin typeface="Arial" pitchFamily="34" charset="0"/>
                <a:cs typeface="Arial" pitchFamily="34" charset="0"/>
              </a:rPr>
              <a:t>БАЯРЛАЛАА</a:t>
            </a:r>
            <a:endParaRPr lang="tr-T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dirty="0" smtClean="0">
                <a:latin typeface="Arial" pitchFamily="34" charset="0"/>
                <a:cs typeface="Arial" pitchFamily="34" charset="0"/>
              </a:rPr>
              <a:t>Илтгэлийн бүтэц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Салбарын ерөнхий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мэдээлэл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Бусад орны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жишээнүүд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Гэр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бүл, хөдөлмөр, нийгмийн үйлчилгээний яамнаас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гаргасан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зөвлөмжүүд</a:t>
            </a: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  Эрүүл ахуйн дүрэм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  Үйлчлүүлэгчтэй харилцах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  Ажлын орчны урьдчилан сэргийлэх арга хэмжээ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</a:t>
            </a:fld>
            <a:r>
              <a:rPr lang="tr-TR"/>
              <a:t>/17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34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İçerik Yer Tutucusu 2"/>
          <p:cNvSpPr>
            <a:spLocks noGrp="1"/>
          </p:cNvSpPr>
          <p:nvPr>
            <p:ph idx="4294967295"/>
          </p:nvPr>
        </p:nvSpPr>
        <p:spPr>
          <a:xfrm>
            <a:off x="288758" y="1643852"/>
            <a:ext cx="8587198" cy="4696657"/>
          </a:xfrm>
        </p:spPr>
        <p:txBody>
          <a:bodyPr>
            <a:noAutofit/>
          </a:bodyPr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Туркийн шатахуун, шатдаг хий түгээх станцын үйлчилгээний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салбарыг дараах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ь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байдлаар тоймлон харуулав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Clr>
                <a:srgbClr val="9D1D1D"/>
              </a:buClr>
              <a:buNone/>
            </a:pPr>
            <a:endParaRPr lang="mn-MN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Өдөрт ойролцоогоор 4 сая тээврийн хэрэгсэлд үйлчилгээ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үзүүлдэг.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Өдөрт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ойролцоогоор 8 сая хүн шатахуун түгээх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станцуудаар үйлчлүүлдэг.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Ойролцоогоор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13000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салбар нэгж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идэвхтэй ажиллаж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байна.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Салбар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нь ойролцоогоор 150,000 хүнийг шууд ажлын байраар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хангаж байгаа бол тэдгээрийн 95,000 нь станц дээр, хүргэлт дээр 45,000, түгээх компанид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10,000 ажиллаж байна.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mn-MN" dirty="0">
                <a:latin typeface="Arial" pitchFamily="34" charset="0"/>
                <a:cs typeface="Arial" pitchFamily="34" charset="0"/>
              </a:rPr>
              <a:t>Салбарын ерөнхий мэдээлэл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</a:t>
            </a:fld>
            <a:r>
              <a:rPr lang="tr-TR"/>
              <a:t>/17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68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 Бусад орны жишээнүүд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 fontScale="62500" lnSpcReduction="20000"/>
          </a:bodyPr>
          <a:lstStyle/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3000" b="1" dirty="0">
                <a:latin typeface="Arial" pitchFamily="34" charset="0"/>
                <a:cs typeface="Arial" pitchFamily="34" charset="0"/>
              </a:rPr>
              <a:t>Испани</a:t>
            </a:r>
            <a:endParaRPr lang="tr-TR" sz="3000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Вирус тархахаас урьдчилан сэргийлэх үүднээс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станцууд өөртөө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үйлчлэх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горимд шилжсэн </a:t>
            </a: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3000" b="1" dirty="0" smtClean="0">
                <a:latin typeface="Arial" pitchFamily="34" charset="0"/>
                <a:cs typeface="Arial" pitchFamily="34" charset="0"/>
              </a:rPr>
              <a:t>Иран</a:t>
            </a: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3000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Өдөр бүр станцуудад ариутгал халдваргүйжүүлэлт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хийж байгаа</a:t>
            </a: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Үйлчлүүлэгчдэд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бээлий, маск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тарааж байгаа</a:t>
            </a:r>
          </a:p>
          <a:p>
            <a:pPr lvl="1" algn="just">
              <a:buClr>
                <a:srgbClr val="9D1D1D"/>
              </a:buClr>
            </a:pP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3000" b="1" dirty="0" smtClean="0">
                <a:latin typeface="Arial" pitchFamily="34" charset="0"/>
                <a:cs typeface="Arial" pitchFamily="34" charset="0"/>
              </a:rPr>
              <a:t>Мексик</a:t>
            </a: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3000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Түгээх станцад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ажиллаж буй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ажилчдын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80%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 нь халдвар авсан,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бэлэн мөнгөний урсгалыг багасгах арга хэмжээ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авч байгаа.</a:t>
            </a: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marL="342900" lvl="1" indent="0" algn="just">
              <a:buClr>
                <a:srgbClr val="9D1D1D"/>
              </a:buClr>
              <a:buNone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3000" b="1" dirty="0" smtClean="0">
                <a:latin typeface="Arial" pitchFamily="34" charset="0"/>
                <a:cs typeface="Arial" pitchFamily="34" charset="0"/>
              </a:rPr>
              <a:t>Хятад</a:t>
            </a:r>
          </a:p>
          <a:p>
            <a:pPr marL="342900" lvl="1" indent="0" algn="just">
              <a:buClr>
                <a:srgbClr val="9D1D1D"/>
              </a:buClr>
              <a:buNone/>
            </a:pPr>
            <a:endParaRPr lang="tr-TR" sz="3000" b="1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Тээврийн хэрэгслээс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гаралгүйгээр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төлбөр хийх зорилгоор "Түлшний картын мобайл төлбөрийн платформ" -ыг бий болгосон.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4</a:t>
            </a:fld>
            <a:r>
              <a:rPr lang="tr-TR"/>
              <a:t>/17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65" y="2262351"/>
            <a:ext cx="2564032" cy="2564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 Бусад орны жишээнүүд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3618452" y="1397876"/>
            <a:ext cx="5257503" cy="5460124"/>
          </a:xfrm>
        </p:spPr>
        <p:txBody>
          <a:bodyPr>
            <a:normAutofit fontScale="32500" lnSpcReduction="20000"/>
          </a:bodyPr>
          <a:lstStyle/>
          <a:p>
            <a:pPr marL="342900" lvl="1" indent="0" algn="just">
              <a:buClr>
                <a:srgbClr val="9D1D1D"/>
              </a:buClr>
              <a:buNone/>
            </a:pP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Occupational 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Safety and Health Administration (OSHA)</a:t>
            </a:r>
            <a:r>
              <a:rPr lang="tr-TR" sz="6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mn-MN" sz="6000" b="1" dirty="0">
                <a:latin typeface="Arial" pitchFamily="34" charset="0"/>
                <a:cs typeface="Arial" pitchFamily="34" charset="0"/>
              </a:rPr>
              <a:t>ээс гаргасан зөвлөмжийн гарын авлагад;</a:t>
            </a:r>
            <a:endParaRPr lang="tr-TR" sz="11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7000" dirty="0">
                <a:latin typeface="Arial" pitchFamily="34" charset="0"/>
                <a:cs typeface="Arial" pitchFamily="34" charset="0"/>
              </a:rPr>
              <a:t>Захиргааны арга </a:t>
            </a:r>
            <a:r>
              <a:rPr lang="mn-MN" sz="7000" dirty="0" smtClean="0">
                <a:latin typeface="Arial" pitchFamily="34" charset="0"/>
                <a:cs typeface="Arial" pitchFamily="34" charset="0"/>
              </a:rPr>
              <a:t>хэмжээ</a:t>
            </a:r>
            <a:endParaRPr lang="en-US" sz="7000" dirty="0" smtClean="0">
              <a:latin typeface="Arial" pitchFamily="34" charset="0"/>
              <a:cs typeface="Arial" pitchFamily="34" charset="0"/>
            </a:endParaRPr>
          </a:p>
          <a:p>
            <a:pPr marL="342900" lvl="1" indent="0" algn="just">
              <a:buClr>
                <a:srgbClr val="9D1D1D"/>
              </a:buClr>
              <a:buNone/>
            </a:pPr>
            <a:endParaRPr lang="tr-TR" sz="8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6000" dirty="0" smtClean="0">
                <a:latin typeface="Arial" pitchFamily="34" charset="0"/>
                <a:cs typeface="Arial" pitchFamily="34" charset="0"/>
              </a:rPr>
              <a:t>Ажилчдыг ажлын байранд </a:t>
            </a:r>
            <a:r>
              <a:rPr lang="mn-MN" sz="6000" dirty="0">
                <a:latin typeface="Arial" pitchFamily="34" charset="0"/>
                <a:cs typeface="Arial" pitchFamily="34" charset="0"/>
              </a:rPr>
              <a:t>цагаар </a:t>
            </a:r>
            <a:r>
              <a:rPr lang="mn-MN" sz="6000" dirty="0" smtClean="0">
                <a:latin typeface="Arial" pitchFamily="34" charset="0"/>
                <a:cs typeface="Arial" pitchFamily="34" charset="0"/>
              </a:rPr>
              <a:t>оруулж гаргах</a:t>
            </a:r>
            <a:endParaRPr lang="mn-MN" sz="60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endParaRPr lang="mn-MN" sz="60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6000" dirty="0" smtClean="0">
                <a:latin typeface="Arial" pitchFamily="34" charset="0"/>
                <a:cs typeface="Arial" pitchFamily="34" charset="0"/>
              </a:rPr>
              <a:t>Хоорондын зай барихыг сануулах зорилгоор мэдээллийн зургийг байрлуулах</a:t>
            </a:r>
            <a:endParaRPr lang="mn-MN" sz="60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endParaRPr lang="mn-MN" sz="60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6000" dirty="0" smtClean="0">
                <a:latin typeface="Arial" pitchFamily="34" charset="0"/>
                <a:cs typeface="Arial" pitchFamily="34" charset="0"/>
              </a:rPr>
              <a:t>Ажлыг байранд хоорондын </a:t>
            </a:r>
            <a:r>
              <a:rPr lang="mn-MN" sz="6000" dirty="0">
                <a:latin typeface="Arial" pitchFamily="34" charset="0"/>
                <a:cs typeface="Arial" pitchFamily="34" charset="0"/>
              </a:rPr>
              <a:t>зай </a:t>
            </a:r>
            <a:r>
              <a:rPr lang="mn-MN" sz="6000" dirty="0" smtClean="0">
                <a:latin typeface="Arial" pitchFamily="34" charset="0"/>
                <a:cs typeface="Arial" pitchFamily="34" charset="0"/>
              </a:rPr>
              <a:t>барьж байгаа эсэхийг хянах </a:t>
            </a:r>
            <a:r>
              <a:rPr lang="mn-MN" sz="6000" dirty="0">
                <a:latin typeface="Arial" pitchFamily="34" charset="0"/>
                <a:cs typeface="Arial" pitchFamily="34" charset="0"/>
              </a:rPr>
              <a:t>үүрэгтэй </a:t>
            </a:r>
            <a:r>
              <a:rPr lang="mn-MN" sz="6000" dirty="0" smtClean="0">
                <a:latin typeface="Arial" pitchFamily="34" charset="0"/>
                <a:cs typeface="Arial" pitchFamily="34" charset="0"/>
              </a:rPr>
              <a:t>ажилтанг томилох</a:t>
            </a:r>
          </a:p>
          <a:p>
            <a:pPr marL="342900" lvl="1" indent="0" algn="just">
              <a:buClr>
                <a:srgbClr val="9D1D1D"/>
              </a:buClr>
              <a:buNone/>
            </a:pPr>
            <a:endParaRPr lang="mn-MN" sz="60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6000" dirty="0">
                <a:latin typeface="Arial" pitchFamily="34" charset="0"/>
                <a:cs typeface="Arial" pitchFamily="34" charset="0"/>
              </a:rPr>
              <a:t>Ажлын </a:t>
            </a:r>
            <a:r>
              <a:rPr lang="mn-MN" sz="6000" dirty="0" smtClean="0">
                <a:latin typeface="Arial" pitchFamily="34" charset="0"/>
                <a:cs typeface="Arial" pitchFamily="34" charset="0"/>
              </a:rPr>
              <a:t>байранд нэгэн зэрэг ажиллаж болох зөвшөөрөлтэй </a:t>
            </a:r>
            <a:r>
              <a:rPr lang="mn-MN" sz="6000" dirty="0">
                <a:latin typeface="Arial" pitchFamily="34" charset="0"/>
                <a:cs typeface="Arial" pitchFamily="34" charset="0"/>
              </a:rPr>
              <a:t>ажилчдын тоог </a:t>
            </a:r>
            <a:r>
              <a:rPr lang="mn-MN" sz="6000" dirty="0" smtClean="0">
                <a:latin typeface="Arial" pitchFamily="34" charset="0"/>
                <a:cs typeface="Arial" pitchFamily="34" charset="0"/>
              </a:rPr>
              <a:t>тодорхойлох</a:t>
            </a:r>
            <a:endParaRPr lang="tr-T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5</a:t>
            </a:fld>
            <a:r>
              <a:rPr lang="tr-TR" dirty="0"/>
              <a:t>/17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77" y="308730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 Бусад орны жишээнүүд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3618452" y="1397876"/>
            <a:ext cx="5257503" cy="4824504"/>
          </a:xfrm>
        </p:spPr>
        <p:txBody>
          <a:bodyPr>
            <a:normAutofit fontScale="25000" lnSpcReduction="20000"/>
          </a:bodyPr>
          <a:lstStyle/>
          <a:p>
            <a:pPr marL="342900" lvl="1" indent="0" algn="just">
              <a:buClr>
                <a:srgbClr val="9D1D1D"/>
              </a:buClr>
              <a:buNone/>
            </a:pPr>
            <a:r>
              <a:rPr lang="en-US" sz="8800" b="1" dirty="0">
                <a:latin typeface="Arial" pitchFamily="34" charset="0"/>
                <a:cs typeface="Arial" pitchFamily="34" charset="0"/>
              </a:rPr>
              <a:t>Occupational Safety and Health Administration (OSHA)</a:t>
            </a:r>
            <a:r>
              <a:rPr lang="tr-TR" sz="8800" b="1" dirty="0">
                <a:latin typeface="Arial" pitchFamily="34" charset="0"/>
                <a:cs typeface="Arial" pitchFamily="34" charset="0"/>
              </a:rPr>
              <a:t>-</a:t>
            </a:r>
            <a:r>
              <a:rPr lang="mn-MN" sz="8800" b="1" dirty="0">
                <a:latin typeface="Arial" pitchFamily="34" charset="0"/>
                <a:cs typeface="Arial" pitchFamily="34" charset="0"/>
              </a:rPr>
              <a:t>ээс гаргасан зөвлөмжийн гарын авлагад;</a:t>
            </a:r>
            <a:endParaRPr lang="tr-TR" sz="16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112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8800" dirty="0">
                <a:latin typeface="Arial" pitchFamily="34" charset="0"/>
                <a:cs typeface="Arial" pitchFamily="34" charset="0"/>
              </a:rPr>
              <a:t>Захиргааны арга хэмжээ</a:t>
            </a:r>
            <a:endParaRPr lang="en-US" sz="88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70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7400" dirty="0" smtClean="0">
                <a:latin typeface="Arial" pitchFamily="34" charset="0"/>
                <a:cs typeface="Arial" pitchFamily="34" charset="0"/>
              </a:rPr>
              <a:t>Амралтын цаг, ажлын завсарлага авч байгаа ажилчдыг бүлэг болгох </a:t>
            </a:r>
          </a:p>
          <a:p>
            <a:pPr lvl="1" algn="just">
              <a:buClr>
                <a:srgbClr val="9D1D1D"/>
              </a:buClr>
            </a:pPr>
            <a:endParaRPr lang="mn-MN" sz="7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7400" dirty="0">
                <a:latin typeface="Arial" pitchFamily="34" charset="0"/>
                <a:cs typeface="Arial" pitchFamily="34" charset="0"/>
              </a:rPr>
              <a:t>Х</a:t>
            </a:r>
            <a:r>
              <a:rPr lang="mn-MN" sz="7400" dirty="0" smtClean="0">
                <a:latin typeface="Arial" pitchFamily="34" charset="0"/>
                <a:cs typeface="Arial" pitchFamily="34" charset="0"/>
              </a:rPr>
              <a:t>үмүүсийн </a:t>
            </a:r>
            <a:r>
              <a:rPr lang="mn-MN" sz="7400" dirty="0">
                <a:latin typeface="Arial" pitchFamily="34" charset="0"/>
                <a:cs typeface="Arial" pitchFamily="34" charset="0"/>
              </a:rPr>
              <a:t>тоог хязгаарлаж, </a:t>
            </a:r>
            <a:r>
              <a:rPr lang="mn-MN" sz="7400" dirty="0" smtClean="0">
                <a:latin typeface="Arial" pitchFamily="34" charset="0"/>
                <a:cs typeface="Arial" pitchFamily="34" charset="0"/>
              </a:rPr>
              <a:t>бүлэглэх нь чухал</a:t>
            </a:r>
            <a:endParaRPr lang="mn-MN" sz="7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endParaRPr lang="mn-MN" sz="7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7400" dirty="0">
                <a:latin typeface="Arial" pitchFamily="34" charset="0"/>
                <a:cs typeface="Arial" pitchFamily="34" charset="0"/>
              </a:rPr>
              <a:t>Хувийн эрүүл ахуйг дэмжиж, хяналт тавих</a:t>
            </a:r>
          </a:p>
          <a:p>
            <a:pPr lvl="1" algn="just">
              <a:buClr>
                <a:srgbClr val="9D1D1D"/>
              </a:buClr>
            </a:pPr>
            <a:endParaRPr lang="mn-MN" sz="7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7400" dirty="0">
                <a:latin typeface="Arial" pitchFamily="34" charset="0"/>
                <a:cs typeface="Arial" pitchFamily="34" charset="0"/>
              </a:rPr>
              <a:t>Байнга ашигладаг газрыг </a:t>
            </a:r>
            <a:r>
              <a:rPr lang="mn-MN" sz="7400" dirty="0" smtClean="0">
                <a:latin typeface="Arial" pitchFamily="34" charset="0"/>
                <a:cs typeface="Arial" pitchFamily="34" charset="0"/>
              </a:rPr>
              <a:t>ариутгана</a:t>
            </a:r>
            <a:r>
              <a:rPr lang="mn-MN" sz="7400" dirty="0">
                <a:latin typeface="Arial" pitchFamily="34" charset="0"/>
                <a:cs typeface="Arial" pitchFamily="34" charset="0"/>
              </a:rPr>
              <a:t>.</a:t>
            </a:r>
            <a:endParaRPr lang="tr-T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6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77" y="308730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 Бусад орны жишээнүүд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3618452" y="1397876"/>
            <a:ext cx="5257503" cy="4956186"/>
          </a:xfrm>
        </p:spPr>
        <p:txBody>
          <a:bodyPr>
            <a:normAutofit/>
          </a:bodyPr>
          <a:lstStyle/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Инженерийн арга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хэмжээ</a:t>
            </a:r>
          </a:p>
          <a:p>
            <a:pPr marL="342900" lvl="1" indent="0" algn="just">
              <a:buClr>
                <a:srgbClr val="9D1D1D"/>
              </a:buClr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Ажлын байран дахь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халаалт /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хөргөлтийн сэнс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бүхий агааржуулах төрөөрөмжийг аль болох ашиглахгүй өдрийн цагаар ажлын байрын агаарыг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байгалийн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агааржуулалтаар /салхи/ сэлбэх чухал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Ажилтнууд хоорондоо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хавьтахгүй байхаар ажлын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байраа зохион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байгуулах чухал</a:t>
            </a:r>
            <a:endParaRPr lang="tr-T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7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77" y="308730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>
                <a:latin typeface="Arial" pitchFamily="34" charset="0"/>
                <a:cs typeface="Arial" pitchFamily="34" charset="0"/>
              </a:rPr>
              <a:t> Бусад орны жишээнүүд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3618452" y="1397876"/>
            <a:ext cx="5257503" cy="4956186"/>
          </a:xfrm>
        </p:spPr>
        <p:txBody>
          <a:bodyPr>
            <a:normAutofit/>
          </a:bodyPr>
          <a:lstStyle/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Хувийн хамгаалах хэрэгсэл</a:t>
            </a:r>
          </a:p>
          <a:p>
            <a:pPr marL="342900" lvl="1" indent="0" algn="just">
              <a:buClr>
                <a:srgbClr val="9D1D1D"/>
              </a:buClr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Ажлын орчинд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шинэ хувийн хамгаалах хэрэгслийг буруу ашигласнаас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үүсэх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аюулыг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авч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үзэх нь чухал.</a:t>
            </a:r>
          </a:p>
          <a:p>
            <a:pPr marL="342900" lvl="1" indent="0" algn="just">
              <a:buClr>
                <a:srgbClr val="9D1D1D"/>
              </a:buClr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tr-TR" sz="2400" dirty="0">
                <a:latin typeface="Arial" pitchFamily="34" charset="0"/>
                <a:cs typeface="Arial" pitchFamily="34" charset="0"/>
                <a:hlinkClick r:id="rId3"/>
              </a:rPr>
              <a:t>https://www.osha.gov/SLTC/covid-19/oil-gas.html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8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77" y="308730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33147" y="60068"/>
            <a:ext cx="8193017" cy="1238302"/>
          </a:xfrm>
        </p:spPr>
        <p:txBody>
          <a:bodyPr>
            <a:normAutofit/>
          </a:bodyPr>
          <a:lstStyle/>
          <a:p>
            <a:pPr algn="ctr"/>
            <a:r>
              <a:rPr lang="mn-MN" sz="2000" dirty="0">
                <a:latin typeface="Arial" pitchFamily="34" charset="0"/>
                <a:cs typeface="Arial" pitchFamily="34" charset="0"/>
              </a:rPr>
              <a:t>Г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эр бүл, хөдөлмөр, нийгмийн үйлчилгээний яамнаас нийтэлсэн арга хэмжээнүүдийн талаар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046484" y="1387366"/>
            <a:ext cx="4950372" cy="4953143"/>
          </a:xfrm>
        </p:spPr>
        <p:txBody>
          <a:bodyPr>
            <a:normAutofit/>
          </a:bodyPr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Манай яамнаас гаргасан гарын авлага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Эрүүл ахуйн дүрэм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Коронавирусын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тархалт, шинж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тэмдгийн үед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авах арга хэмжээний талаар ажилтнуудад мэдээлэх.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Ажилчид ажил эхлэхээсээ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өмнө болон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ажлын үеэр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гараа савантай усаар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ойр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ойрхон угаах хэрэгтэй.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9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216973" y="4959438"/>
            <a:ext cx="218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rgbClr val="9D1D1D"/>
                </a:solidFill>
                <a:latin typeface="Garamond" panose="02020404030301010803" pitchFamily="18" charset="0"/>
              </a:rPr>
              <a:t>Covid-19</a:t>
            </a:r>
            <a:endParaRPr lang="tr-TR" sz="2800" b="1" i="1" dirty="0">
              <a:solidFill>
                <a:srgbClr val="9D1D1D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66" y="2747362"/>
            <a:ext cx="3257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</TotalTime>
  <Words>1962</Words>
  <Application>Microsoft Office PowerPoint</Application>
  <PresentationFormat>On-screen Show (4:3)</PresentationFormat>
  <Paragraphs>278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Teması</vt:lpstr>
      <vt:lpstr>Özel Tasarım</vt:lpstr>
      <vt:lpstr>1_Özel Tasarım</vt:lpstr>
      <vt:lpstr>2_Özel Tasarım</vt:lpstr>
      <vt:lpstr>3_Özel Tasarım</vt:lpstr>
      <vt:lpstr>Шатахуун, хийн түлшний станцууд дахь  ажлын байрыг коронавирусын дэгдэлтээс  хамгаалах</vt:lpstr>
      <vt:lpstr>Илтгэлийн бүтэц</vt:lpstr>
      <vt:lpstr> Салбарын ерөнхий мэдээлэл</vt:lpstr>
      <vt:lpstr> Бусад орны жишээнүүд</vt:lpstr>
      <vt:lpstr> Бусад орны жишээнүүд</vt:lpstr>
      <vt:lpstr> Бусад орны жишээнүүд</vt:lpstr>
      <vt:lpstr> Бусад орны жишээнүүд</vt:lpstr>
      <vt:lpstr> Бусад орны жишээнүүд</vt:lpstr>
      <vt:lpstr>Гэр бүл, хөдөлмөр, нийгмийн үйлчилгээний яамнаас нийтэлсэн арга хэмжээнүүдийн талаар</vt:lpstr>
      <vt:lpstr>Гэр бүл, хөдөлмөр, нийгмийн үйлчилгээний яамнаас нийтэлсэн арга хэмжээнүүдийн талаар</vt:lpstr>
      <vt:lpstr>Гэр бүл, хөдөлмөр, нийгмийн үйлчилгээний яамнаас нийтэлсэн арга хэмжээнүүдийн талаар</vt:lpstr>
      <vt:lpstr>Гэр бүл, хөдөлмөр, нийгмийн үйлчилгээний яамнаас нийтэлсэн арга хэмжээнүүдийн талаар</vt:lpstr>
      <vt:lpstr>Гэр бүл, хөдөлмөр, нийгмийн үйлчилгээний яамнаас нийтэлсэн арга хэмжээнүүдийн талаар</vt:lpstr>
      <vt:lpstr>Гэр бүл, хөдөлмөр, нийгмийн үйлчилгээний яамнаас нийтэлсэн арга хэмжээнүүдийн талаар</vt:lpstr>
      <vt:lpstr>Гэр бүл, хөдөлмөр, нийгмийн үйлчилгээний яамнаас нийтэлсэн арга хэмжээнүүдийн талаар</vt:lpstr>
      <vt:lpstr>Гэр бүл, хөдөлмөр, нийгмийн үйлчилгээний яамнаас нийтэлсэн арга хэмжээнүүдийн талаар</vt:lpstr>
      <vt:lpstr>Гэр бүл, хөдөлмөр, нийгмийн үйлчилгээний яамнаас нийтэлсэн арга хэмжээнүүдийн талаар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BAŞLIĞI</dc:title>
  <dc:creator>HP</dc:creator>
  <cp:lastModifiedBy>USER</cp:lastModifiedBy>
  <cp:revision>350</cp:revision>
  <dcterms:created xsi:type="dcterms:W3CDTF">2019-04-01T08:33:12Z</dcterms:created>
  <dcterms:modified xsi:type="dcterms:W3CDTF">2020-09-07T03:47:59Z</dcterms:modified>
</cp:coreProperties>
</file>