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3" r:id="rId3"/>
    <p:sldMasterId id="2147483745" r:id="rId4"/>
    <p:sldMasterId id="2147483757" r:id="rId5"/>
  </p:sldMasterIdLst>
  <p:notesMasterIdLst>
    <p:notesMasterId r:id="rId22"/>
  </p:notesMasterIdLst>
  <p:sldIdLst>
    <p:sldId id="352" r:id="rId6"/>
    <p:sldId id="304" r:id="rId7"/>
    <p:sldId id="373" r:id="rId8"/>
    <p:sldId id="357" r:id="rId9"/>
    <p:sldId id="361" r:id="rId10"/>
    <p:sldId id="358" r:id="rId11"/>
    <p:sldId id="375" r:id="rId12"/>
    <p:sldId id="364" r:id="rId13"/>
    <p:sldId id="377" r:id="rId14"/>
    <p:sldId id="378" r:id="rId15"/>
    <p:sldId id="376" r:id="rId16"/>
    <p:sldId id="366" r:id="rId17"/>
    <p:sldId id="369" r:id="rId18"/>
    <p:sldId id="367" r:id="rId19"/>
    <p:sldId id="315" r:id="rId20"/>
    <p:sldId id="353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0BF3FC23-F1AD-4121-9DD2-DCDBB7D829D0}">
          <p14:sldIdLst>
            <p14:sldId id="352"/>
          </p14:sldIdLst>
        </p14:section>
        <p14:section name="Başlıksız Bölüm" id="{89985544-BC55-4476-8A9D-38AAD342E118}">
          <p14:sldIdLst>
            <p14:sldId id="304"/>
            <p14:sldId id="373"/>
            <p14:sldId id="357"/>
            <p14:sldId id="361"/>
            <p14:sldId id="358"/>
            <p14:sldId id="375"/>
            <p14:sldId id="364"/>
            <p14:sldId id="377"/>
            <p14:sldId id="378"/>
            <p14:sldId id="376"/>
            <p14:sldId id="366"/>
            <p14:sldId id="369"/>
            <p14:sldId id="367"/>
            <p14:sldId id="315"/>
            <p14:sldId id="35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A14"/>
    <a:srgbClr val="DC0B15"/>
    <a:srgbClr val="D8111B"/>
    <a:srgbClr val="9D1D1D"/>
    <a:srgbClr val="E0AF56"/>
    <a:srgbClr val="DFB058"/>
    <a:srgbClr val="0A4356"/>
    <a:srgbClr val="FBDD9D"/>
    <a:srgbClr val="42BBC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0" autoAdjust="0"/>
    <p:restoredTop sz="93979" autoAdjust="0"/>
  </p:normalViewPr>
  <p:slideViewPr>
    <p:cSldViewPr snapToGrid="0">
      <p:cViewPr>
        <p:scale>
          <a:sx n="100" d="100"/>
          <a:sy n="100" d="100"/>
        </p:scale>
        <p:origin x="-6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834AF-457A-482D-A859-38A56BD02D4C}" type="datetimeFigureOut">
              <a:rPr lang="tr-TR" smtClean="0"/>
              <a:t>01.09.2020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3C15C-C27C-4FF5-B429-995D138FC1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645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sz="12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sz="1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Başlığı:</a:t>
            </a:r>
            <a:r>
              <a:rPr lang="tr-TR" sz="1200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54 </a:t>
            </a:r>
            <a:r>
              <a:rPr lang="tr-TR" sz="120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(BÜYÜK HARF)</a:t>
            </a:r>
          </a:p>
          <a:p>
            <a:r>
              <a:rPr lang="tr-TR" sz="1200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Birimin Adı: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24 </a:t>
            </a:r>
            <a:r>
              <a:rPr lang="tr-TR" sz="120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(İlk Harfler Büyük)</a:t>
            </a:r>
          </a:p>
          <a:p>
            <a:r>
              <a:rPr lang="tr-TR" sz="1200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Tarih: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minimum 24 </a:t>
            </a:r>
            <a:r>
              <a:rPr lang="tr-TR" sz="120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(GG/AA/YYYY)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853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Sunum Planı: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İçerik Maddeleri: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font (İlk Harfler Büyük)</a:t>
            </a: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Numaraları: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14 font (Mevcut Yansı No / Toplam Yansı No)</a:t>
            </a:r>
          </a:p>
          <a:p>
            <a:endParaRPr lang="tr-TR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NOT:</a:t>
            </a:r>
          </a:p>
          <a:p>
            <a:pPr marL="171450" indent="-171450">
              <a:buFontTx/>
              <a:buChar char="-"/>
            </a:pPr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«Toplam Yansı No» </a:t>
            </a: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bilgisi, üst menüden «Görünüm» altındaki «Asıl </a:t>
            </a:r>
            <a:r>
              <a:rPr lang="tr-TR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Slayt»’a</a:t>
            </a: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tıklandıktan sonra açılacak 2. yansı üzerinden düzetilebilir.</a:t>
            </a:r>
          </a:p>
          <a:p>
            <a:pPr marL="171450" indent="-171450">
              <a:buFontTx/>
              <a:buChar char="-"/>
            </a:pP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Gereken düzeltme yapıldıktan sonra «Asıl Görünümü Kapat» seçilerek normal görünüme dönülür.</a:t>
            </a:r>
          </a:p>
          <a:p>
            <a:pPr marL="171450" indent="-171450">
              <a:buFontTx/>
              <a:buChar char="-"/>
            </a:pP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Bu işlem sonrasında «Toplam Yansı No» bilgisinin otomatik olarak düzelmemesi halinde, üst menüde yer alan «Ekle» bölümünden «Slayt Numarası» seçilerek açılacak pencereden «Slayt numarası» kutucuğundaki işaret kaldırılarak «Tümüne Uygula» seçeneğine tıklanır.</a:t>
            </a:r>
          </a:p>
          <a:p>
            <a:pPr marL="171450" indent="-171450">
              <a:buFontTx/>
              <a:buChar char="-"/>
            </a:pP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Ardından, yine «Ekle» bölümünden «Slayt Numarası» seçilerek açılacak pencereden «Slayt numarası» kutucuğuna işaret konularak «Tümüne Uygula» seçeneğine tıklanır.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4138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628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3204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5319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6949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Garamond" panose="02020404030301010803" pitchFamily="18" charset="0"/>
              </a:rPr>
              <a:t>**Sunumun sonunda, sunumda bahsedilen temel hususlar ve değerlendirmeler özetlenmeli, talimata arz edilecek hususlar belirtilmelidir.</a:t>
            </a:r>
            <a:r>
              <a:rPr lang="tr-TR" baseline="0" dirty="0">
                <a:latin typeface="Garamond" panose="02020404030301010803" pitchFamily="18" charset="0"/>
              </a:rPr>
              <a:t> </a:t>
            </a:r>
            <a:r>
              <a:rPr lang="tr-TR" b="1" dirty="0">
                <a:latin typeface="Garamond" panose="02020404030301010803" pitchFamily="18" charset="0"/>
              </a:rPr>
              <a:t>(</a:t>
            </a:r>
            <a:r>
              <a:rPr lang="tr-TR" sz="1200" b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="1" dirty="0">
                <a:latin typeface="Garamond" panose="02020404030301010803" pitchFamily="18" charset="0"/>
              </a:rPr>
              <a:t> 28 </a:t>
            </a:r>
            <a:r>
              <a:rPr lang="tr-TR" b="1" dirty="0" err="1">
                <a:latin typeface="Garamond" panose="02020404030301010803" pitchFamily="18" charset="0"/>
              </a:rPr>
              <a:t>pt</a:t>
            </a:r>
            <a:r>
              <a:rPr lang="tr-TR" b="1" dirty="0">
                <a:latin typeface="Garamond" panose="02020404030301010803" pitchFamily="18" charset="0"/>
              </a:rPr>
              <a:t>)</a:t>
            </a: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Sonuç ve Değerlendirme: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İçerik Maddeleri: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font (İlk Harfler Büyük)</a:t>
            </a: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Numaraları: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14 font (Mevcut Yansı No / Toplam Yansı No)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6710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10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5709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48165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1D5D8BF3-E50C-4D9C-99FE-30FDF60772F0}"/>
              </a:ext>
            </a:extLst>
          </p:cNvPr>
          <p:cNvSpPr txBox="1"/>
          <p:nvPr userDrawn="1"/>
        </p:nvSpPr>
        <p:spPr>
          <a:xfrm>
            <a:off x="1523809" y="6281003"/>
            <a:ext cx="11602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baseline="0" dirty="0">
                <a:solidFill>
                  <a:srgbClr val="9D1D1D"/>
                </a:solidFill>
                <a:latin typeface="Times New Roman" panose="02020603050405020304" pitchFamily="18" charset="0"/>
              </a:rPr>
              <a:t>İSGGMD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A5ED4319-D880-4075-8A73-CCA207B654F0}"/>
              </a:ext>
            </a:extLst>
          </p:cNvPr>
          <p:cNvSpPr txBox="1"/>
          <p:nvPr userDrawn="1"/>
        </p:nvSpPr>
        <p:spPr>
          <a:xfrm>
            <a:off x="6830569" y="6363298"/>
            <a:ext cx="174650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900" b="1" dirty="0">
                <a:solidFill>
                  <a:srgbClr val="9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www.ailevecalisma.gov.tr/isggm</a:t>
            </a:r>
          </a:p>
        </p:txBody>
      </p:sp>
    </p:spTree>
    <p:extLst>
      <p:ext uri="{BB962C8B-B14F-4D97-AF65-F5344CB8AC3E}">
        <p14:creationId xmlns:p14="http://schemas.microsoft.com/office/powerpoint/2010/main" val="114797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101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9814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6471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48927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7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49481" y="6352644"/>
            <a:ext cx="2057400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 dirty="0" smtClean="0"/>
              <a:t>/18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2294" y="221381"/>
            <a:ext cx="7244815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043331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35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02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0297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158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5680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5797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930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4062"/>
            <a:ext cx="20574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 dirty="0" smtClean="0"/>
              <a:t>/18</a:t>
            </a:r>
            <a:endParaRPr lang="tr-TR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50" y="1681932"/>
            <a:ext cx="7886700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xmlns="" id="{E67B360A-704D-423C-A3FE-742740D9DA19}"/>
              </a:ext>
            </a:extLst>
          </p:cNvPr>
          <p:cNvSpPr/>
          <p:nvPr userDrawn="1"/>
        </p:nvSpPr>
        <p:spPr>
          <a:xfrm>
            <a:off x="0" y="336550"/>
            <a:ext cx="9144000" cy="93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E7F29CFE-751B-4313-96E5-C321D9B35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141" y="378925"/>
            <a:ext cx="1508938" cy="85500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22333" y="238051"/>
            <a:ext cx="6896475" cy="1238302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xmlns="" id="{62EDE380-D965-4FDF-97BD-0163F5785A7F}"/>
              </a:ext>
            </a:extLst>
          </p:cNvPr>
          <p:cNvSpPr/>
          <p:nvPr userDrawn="1"/>
        </p:nvSpPr>
        <p:spPr>
          <a:xfrm>
            <a:off x="322333" y="6398124"/>
            <a:ext cx="226927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tr-TR" sz="1200" b="1" dirty="0">
                <a:solidFill>
                  <a:srgbClr val="9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www.ailevecalisma.gov.tr/isggm</a:t>
            </a:r>
          </a:p>
        </p:txBody>
      </p:sp>
    </p:spTree>
    <p:extLst>
      <p:ext uri="{BB962C8B-B14F-4D97-AF65-F5344CB8AC3E}">
        <p14:creationId xmlns:p14="http://schemas.microsoft.com/office/powerpoint/2010/main" val="2970260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0201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061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8193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62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18423" y="36471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5623" y="48927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31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747932" y="6396037"/>
            <a:ext cx="2057400" cy="365125"/>
          </a:xfrm>
        </p:spPr>
        <p:txBody>
          <a:bodyPr/>
          <a:lstStyle>
            <a:lvl1pPr>
              <a:defRPr sz="1400" b="1">
                <a:solidFill>
                  <a:srgbClr val="9D1D1D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 dirty="0" smtClean="0"/>
              <a:t>/18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9467" y="221381"/>
            <a:ext cx="8415866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rgbClr val="9D1D1D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341783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67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5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084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977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90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0600AD7D-1AA4-4554-94A5-CC3BF13F41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4200902"/>
            <a:ext cx="1572510" cy="23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F000205A-8279-4711-A3A6-C2DBBDE13F47}"/>
              </a:ext>
            </a:extLst>
          </p:cNvPr>
          <p:cNvSpPr/>
          <p:nvPr userDrawn="1"/>
        </p:nvSpPr>
        <p:spPr>
          <a:xfrm>
            <a:off x="1132382" y="5788581"/>
            <a:ext cx="361195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tr-TR" sz="1800" b="1" dirty="0" smtClean="0">
                <a:solidFill>
                  <a:srgbClr val="9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rasit.yagmur@ailevecalisma.gov.tr</a:t>
            </a:r>
            <a:endParaRPr lang="tr-TR" sz="1800" b="1" dirty="0">
              <a:solidFill>
                <a:srgbClr val="9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xmlns="" id="{8A036E5A-7677-4A11-B3B9-E4DCA706182D}"/>
              </a:ext>
            </a:extLst>
          </p:cNvPr>
          <p:cNvSpPr txBox="1"/>
          <p:nvPr userDrawn="1"/>
        </p:nvSpPr>
        <p:spPr>
          <a:xfrm>
            <a:off x="5730411" y="5788581"/>
            <a:ext cx="14550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baseline="0" dirty="0">
                <a:solidFill>
                  <a:srgbClr val="9D1D1D"/>
                </a:solidFill>
                <a:latin typeface="Times New Roman" panose="02020603050405020304" pitchFamily="18" charset="0"/>
              </a:rPr>
              <a:t>İSGGMD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F000205A-8279-4711-A3A6-C2DBBDE13F47}"/>
              </a:ext>
            </a:extLst>
          </p:cNvPr>
          <p:cNvSpPr/>
          <p:nvPr userDrawn="1"/>
        </p:nvSpPr>
        <p:spPr>
          <a:xfrm>
            <a:off x="2816352" y="4305579"/>
            <a:ext cx="3410713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</a:t>
            </a:r>
          </a:p>
          <a:p>
            <a:pPr algn="ctr"/>
            <a:r>
              <a:rPr lang="tr-TR" sz="36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EDERİM</a:t>
            </a:r>
            <a:endParaRPr lang="tr-T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458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6147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4298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1637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5804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00859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6471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48927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917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49481" y="6352644"/>
            <a:ext cx="2057400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 dirty="0" smtClean="0"/>
              <a:t>/18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69827" y="221381"/>
            <a:ext cx="7244815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043331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31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25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0445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76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5869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85958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5578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57132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7716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76335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0822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124"/>
          <a:stretch/>
        </p:blipFill>
        <p:spPr>
          <a:xfrm>
            <a:off x="0" y="-10612"/>
            <a:ext cx="9144000" cy="68686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909643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rgbClr val="DFB058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5155225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DFB058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509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49481" y="6352644"/>
            <a:ext cx="2057400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 dirty="0" smtClean="0"/>
              <a:t>/18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69827" y="221381"/>
            <a:ext cx="7244815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043331" cy="4351338"/>
          </a:xfrm>
        </p:spPr>
        <p:txBody>
          <a:bodyPr>
            <a:noAutofit/>
          </a:bodyPr>
          <a:lstStyle>
            <a:lvl1pPr marL="0" indent="0">
              <a:buClr>
                <a:srgbClr val="0A4356"/>
              </a:buClr>
              <a:buNone/>
              <a:defRPr>
                <a:solidFill>
                  <a:srgbClr val="0A4356"/>
                </a:solidFill>
              </a:defRPr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32727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247"/>
          <a:stretch/>
        </p:blipFill>
        <p:spPr>
          <a:xfrm>
            <a:off x="0" y="-2124"/>
            <a:ext cx="9144000" cy="686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680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546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18660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85282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721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31210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1739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01984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02171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201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256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921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034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642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619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8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964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32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774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27258" y="3887181"/>
            <a:ext cx="8450981" cy="1001028"/>
          </a:xfrm>
        </p:spPr>
        <p:txBody>
          <a:bodyPr>
            <a:noAutofit/>
          </a:bodyPr>
          <a:lstStyle/>
          <a:p>
            <a:r>
              <a:rPr lang="tr-TR" sz="3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latin typeface="Arial" pitchFamily="34" charset="0"/>
                <a:cs typeface="Arial" pitchFamily="34" charset="0"/>
              </a:rPr>
            </a:br>
            <a:r>
              <a:rPr lang="tr-TR" sz="3000" b="1" dirty="0"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>
                <a:latin typeface="Arial" pitchFamily="34" charset="0"/>
                <a:cs typeface="Arial" pitchFamily="34" charset="0"/>
              </a:rPr>
            </a:br>
            <a:r>
              <a:rPr lang="tr-TR" sz="3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latin typeface="Arial" pitchFamily="34" charset="0"/>
                <a:cs typeface="Arial" pitchFamily="34" charset="0"/>
              </a:rPr>
            </a:br>
            <a:r>
              <a:rPr lang="tr-TR" sz="3000" b="1" dirty="0"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>
                <a:latin typeface="Arial" pitchFamily="34" charset="0"/>
                <a:cs typeface="Arial" pitchFamily="34" charset="0"/>
              </a:rPr>
            </a:br>
            <a:r>
              <a:rPr lang="tr-TR" sz="3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latin typeface="Arial" pitchFamily="34" charset="0"/>
                <a:cs typeface="Arial" pitchFamily="34" charset="0"/>
              </a:rPr>
            </a:br>
            <a:r>
              <a:rPr lang="tr-TR" sz="3000" b="1" dirty="0"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>
                <a:latin typeface="Arial" pitchFamily="34" charset="0"/>
                <a:cs typeface="Arial" pitchFamily="34" charset="0"/>
              </a:rPr>
            </a:br>
            <a:r>
              <a:rPr lang="tr-TR" sz="3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latin typeface="Arial" pitchFamily="34" charset="0"/>
                <a:cs typeface="Arial" pitchFamily="34" charset="0"/>
              </a:rPr>
            </a:br>
            <a:r>
              <a:rPr lang="tr-TR" sz="3000" b="1" dirty="0"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>
                <a:latin typeface="Arial" pitchFamily="34" charset="0"/>
                <a:cs typeface="Arial" pitchFamily="34" charset="0"/>
              </a:rPr>
            </a:br>
            <a:r>
              <a:rPr lang="tr-TR" sz="3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latin typeface="Arial" pitchFamily="34" charset="0"/>
                <a:cs typeface="Arial" pitchFamily="34" charset="0"/>
              </a:rPr>
            </a:br>
            <a:r>
              <a:rPr lang="tr-TR" sz="3000" b="1" dirty="0"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>
                <a:latin typeface="Arial" pitchFamily="34" charset="0"/>
                <a:cs typeface="Arial" pitchFamily="34" charset="0"/>
              </a:rPr>
            </a:br>
            <a:r>
              <a:rPr lang="tr-TR" sz="3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latin typeface="Arial" pitchFamily="34" charset="0"/>
                <a:cs typeface="Arial" pitchFamily="34" charset="0"/>
              </a:rPr>
            </a:br>
            <a:r>
              <a:rPr lang="tr-TR" sz="3000" b="1" dirty="0"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>
                <a:latin typeface="Arial" pitchFamily="34" charset="0"/>
                <a:cs typeface="Arial" pitchFamily="34" charset="0"/>
              </a:rPr>
            </a:br>
            <a:r>
              <a:rPr lang="mn-MN" sz="3000" b="1" dirty="0">
                <a:latin typeface="Arial" pitchFamily="34" charset="0"/>
                <a:cs typeface="Arial" pitchFamily="34" charset="0"/>
              </a:rPr>
              <a:t>Хүнсний үйлдвэрлэлийн салбар дахь  ажлын байрыг коронавирусын дэгдэлтээс  хамгаалах</a:t>
            </a:r>
            <a:endParaRPr lang="tr-TR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lt Başlık 2"/>
          <p:cNvSpPr>
            <a:spLocks noGrp="1"/>
          </p:cNvSpPr>
          <p:nvPr>
            <p:ph type="subTitle" idx="1"/>
          </p:nvPr>
        </p:nvSpPr>
        <p:spPr>
          <a:xfrm>
            <a:off x="327257" y="5508501"/>
            <a:ext cx="8450981" cy="459162"/>
          </a:xfrm>
        </p:spPr>
        <p:txBody>
          <a:bodyPr>
            <a:normAutofit lnSpcReduction="10000"/>
          </a:bodyPr>
          <a:lstStyle/>
          <a:p>
            <a:endParaRPr lang="tr-TR" sz="2800" b="1" dirty="0">
              <a:latin typeface="Garamond" panose="02020404030301010803" pitchFamily="18" charset="0"/>
            </a:endParaRPr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327259" y="5967663"/>
            <a:ext cx="8450981" cy="468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2020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оны 9-р сар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217723" y="4978039"/>
            <a:ext cx="2670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 smtClean="0">
                <a:latin typeface="Arial" pitchFamily="34" charset="0"/>
                <a:cs typeface="Arial" pitchFamily="34" charset="0"/>
              </a:rPr>
              <a:t>Рашит </a:t>
            </a:r>
            <a:r>
              <a:rPr lang="mn-MN" sz="2000" b="1" dirty="0">
                <a:latin typeface="Arial" pitchFamily="34" charset="0"/>
                <a:cs typeface="Arial" pitchFamily="34" charset="0"/>
              </a:rPr>
              <a:t>Яаамур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66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10</a:t>
            </a:fld>
            <a:r>
              <a:rPr lang="tr-TR" smtClean="0"/>
              <a:t>/18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3550" y="1338146"/>
            <a:ext cx="7886700" cy="4695124"/>
          </a:xfrm>
        </p:spPr>
        <p:txBody>
          <a:bodyPr/>
          <a:lstStyle/>
          <a:p>
            <a:pPr algn="just"/>
            <a:r>
              <a:rPr lang="mn-MN" sz="1900" dirty="0" smtClean="0">
                <a:latin typeface="Arial" pitchFamily="34" charset="0"/>
                <a:cs typeface="Arial" pitchFamily="34" charset="0"/>
              </a:rPr>
              <a:t>Ажилтнуудын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ашигладаг ажлын тоног төхөөрөмж, зорчигч тээврийн хэрэгсэлд үе үе ариутгал хийж байх ёстой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.</a:t>
            </a:r>
            <a:endParaRPr lang="mn-MN" sz="19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1900" dirty="0">
                <a:latin typeface="Arial" pitchFamily="34" charset="0"/>
                <a:cs typeface="Arial" pitchFamily="34" charset="0"/>
              </a:rPr>
              <a:t>Ажлын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хувцас болон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гадуур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хувцаст хүрэхээс урьдчилан сэргийлэх,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шаардлагатай арга хэмжээг авах хэрэгтэй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.</a:t>
            </a:r>
            <a:endParaRPr lang="mn-MN" sz="19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1900" dirty="0" smtClean="0">
                <a:latin typeface="Arial" pitchFamily="34" charset="0"/>
                <a:cs typeface="Arial" pitchFamily="34" charset="0"/>
              </a:rPr>
              <a:t>Вирус халдварлах эрсдэлийн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эсрэг ажилчдад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стандартын хувийн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хамгаалах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хэрэгслийг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хангалттай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тоогоор өгөх шаардлагатай.</a:t>
            </a:r>
          </a:p>
          <a:p>
            <a:pPr algn="just"/>
            <a:r>
              <a:rPr lang="mn-MN" sz="1900" dirty="0" smtClean="0">
                <a:latin typeface="Arial" pitchFamily="34" charset="0"/>
                <a:cs typeface="Arial" pitchFamily="34" charset="0"/>
              </a:rPr>
              <a:t>Нэг удаагийн маскийг хэрэглэсний дараа гаднаас нь тусгаарлагдсан хогийн саванд хийж хаях хэрэгтэй.</a:t>
            </a:r>
          </a:p>
          <a:p>
            <a:pPr algn="just"/>
            <a:r>
              <a:rPr lang="mn-MN" sz="1900" dirty="0" smtClean="0">
                <a:latin typeface="Arial" pitchFamily="34" charset="0"/>
                <a:cs typeface="Arial" pitchFamily="34" charset="0"/>
              </a:rPr>
              <a:t>Үйлдвэрлэлийн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бүсэд түгээмэл хэрэглэгддэг төхөөрөмж, ширээ, ойр ойрхон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хүний гар хүрдэг бүх төрлийн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төхөөрөмжийн гадаргууг цэвэрлэх, халдваргүйжүүлэхэд анхаарлаа хандуулах хэрэгтэй.</a:t>
            </a:r>
          </a:p>
          <a:p>
            <a:pPr algn="just"/>
            <a:r>
              <a:rPr lang="mn-MN" sz="1900" dirty="0">
                <a:latin typeface="Arial" pitchFamily="34" charset="0"/>
                <a:cs typeface="Arial" pitchFamily="34" charset="0"/>
              </a:rPr>
              <a:t>Бүх ажилчид,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үйлчлүүлэгчдэд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зориулж ажлын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байрны орох хаалга, дотор болон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бүх газруудад хангалттай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хэмжээний ус, саван, спирт агуулсан гар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ариутгагч авч тавьсан байх.</a:t>
            </a:r>
            <a:endParaRPr lang="tr-TR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>
                <a:latin typeface="Arial" pitchFamily="34" charset="0"/>
                <a:cs typeface="Arial" pitchFamily="34" charset="0"/>
              </a:rPr>
              <a:t>ЕРӨНХИЙ АРГА ХЭМЖЭЭ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18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11</a:t>
            </a:fld>
            <a:r>
              <a:rPr lang="tr-TR" dirty="0" smtClean="0"/>
              <a:t>/18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Хорио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цээрийн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журам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9D1D1D"/>
              </a:buClr>
            </a:pPr>
            <a:r>
              <a:rPr lang="mn-MN" sz="2000" dirty="0">
                <a:latin typeface="Arial" pitchFamily="34" charset="0"/>
                <a:cs typeface="Arial" pitchFamily="34" charset="0"/>
              </a:rPr>
              <a:t>Шинж тэмдэг илэрсэн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ажилтан байвал </a:t>
            </a:r>
          </a:p>
          <a:p>
            <a:pPr lvl="1">
              <a:buClr>
                <a:srgbClr val="9D1D1D"/>
              </a:buClr>
            </a:pP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342900" lvl="1" indent="0">
              <a:buClr>
                <a:srgbClr val="9D1D1D"/>
              </a:buClr>
              <a:buNone/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Эрүүл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мэндийн байгууллагад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мэдэгдэх</a:t>
            </a:r>
            <a:endParaRPr lang="mn-MN" sz="2000" dirty="0">
              <a:latin typeface="Arial" pitchFamily="34" charset="0"/>
              <a:cs typeface="Arial" pitchFamily="34" charset="0"/>
            </a:endParaRPr>
          </a:p>
          <a:p>
            <a:pPr marL="342900" lvl="1" indent="0">
              <a:buClr>
                <a:srgbClr val="9D1D1D"/>
              </a:buClr>
              <a:buNone/>
            </a:pPr>
            <a:r>
              <a:rPr lang="mn-MN" sz="2000" dirty="0">
                <a:latin typeface="Arial" pitchFamily="34" charset="0"/>
                <a:cs typeface="Arial" pitchFamily="34" charset="0"/>
              </a:rPr>
              <a:t>Хорио цээрийн өрөөнд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эсвэл тусгаарласан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газар руу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шилжүүлэх.</a:t>
            </a:r>
            <a:endParaRPr lang="mn-MN" sz="2000" dirty="0">
              <a:latin typeface="Arial" pitchFamily="34" charset="0"/>
              <a:cs typeface="Arial" pitchFamily="34" charset="0"/>
            </a:endParaRPr>
          </a:p>
          <a:p>
            <a:pPr marL="342900" lvl="1" indent="0">
              <a:buClr>
                <a:srgbClr val="9D1D1D"/>
              </a:buClr>
              <a:buNone/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Ажилтанг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эрүүл мэндийн байгууллагад очих хүртэл хорио цээрийн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өрөөнд байлгах.</a:t>
            </a:r>
            <a:endParaRPr lang="mn-MN" sz="2000" dirty="0">
              <a:latin typeface="Arial" pitchFamily="34" charset="0"/>
              <a:cs typeface="Arial" pitchFamily="34" charset="0"/>
            </a:endParaRPr>
          </a:p>
          <a:p>
            <a:pPr marL="342900" lvl="1" indent="0">
              <a:buClr>
                <a:srgbClr val="9D1D1D"/>
              </a:buClr>
              <a:buNone/>
            </a:pPr>
            <a:r>
              <a:rPr lang="mn-MN" sz="2000" dirty="0">
                <a:latin typeface="Arial" pitchFamily="34" charset="0"/>
                <a:cs typeface="Arial" pitchFamily="34" charset="0"/>
              </a:rPr>
              <a:t>Бусад хүмүүстэй холбоо барьж, халдвар авсан байж болзошгүй хүмүүсийг нягт нямбай ажиглаж, шаардлагатай бол хорио цээр тогтооно</a:t>
            </a:r>
          </a:p>
          <a:p>
            <a:pPr marL="342900" lvl="1" indent="0">
              <a:buClr>
                <a:srgbClr val="9D1D1D"/>
              </a:buClr>
              <a:buNone/>
            </a:pPr>
            <a:r>
              <a:rPr lang="mn-MN" sz="2000" dirty="0">
                <a:latin typeface="Arial" pitchFamily="34" charset="0"/>
                <a:cs typeface="Arial" pitchFamily="34" charset="0"/>
              </a:rPr>
              <a:t>Ажлын байрыг бүхэлд нь нарийвчлан цэвэрлэх, ариутгах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>
                <a:latin typeface="Arial" pitchFamily="34" charset="0"/>
                <a:cs typeface="Arial" pitchFamily="34" charset="0"/>
              </a:rPr>
              <a:t>ЕРӨНХИЙ АРГА ХЭМЖЭЭ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66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346841" y="234591"/>
            <a:ext cx="6896475" cy="1238302"/>
          </a:xfrm>
        </p:spPr>
        <p:txBody>
          <a:bodyPr/>
          <a:lstStyle/>
          <a:p>
            <a:pPr algn="ctr"/>
            <a:r>
              <a:rPr lang="mn-MN" dirty="0">
                <a:latin typeface="Arial" pitchFamily="34" charset="0"/>
                <a:cs typeface="Arial" pitchFamily="34" charset="0"/>
              </a:rPr>
              <a:t>ЕРӨНХИЙ АРГА ХЭМЖЭЭ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612776" y="1643852"/>
            <a:ext cx="8263180" cy="4696657"/>
          </a:xfrm>
        </p:spPr>
        <p:txBody>
          <a:bodyPr>
            <a:normAutofit/>
          </a:bodyPr>
          <a:lstStyle/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Ажлын байранд</a:t>
            </a:r>
            <a:r>
              <a:rPr lang="tr-TR" sz="19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Clr>
                <a:srgbClr val="9D1D1D"/>
              </a:buClr>
              <a:buNone/>
            </a:pPr>
            <a:endParaRPr lang="tr-TR" sz="19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1900" dirty="0" smtClean="0">
                <a:latin typeface="Arial" pitchFamily="34" charset="0"/>
                <a:cs typeface="Arial" pitchFamily="34" charset="0"/>
              </a:rPr>
              <a:t>Ажлын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байрны бүх нэвтрэх цэгүүдэд ариутгагч бодис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шингээсэн эрүүл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ахуйн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дэвсгэр байршуулах</a:t>
            </a:r>
            <a:endParaRPr lang="mn-MN" sz="19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1900" dirty="0">
                <a:latin typeface="Arial" pitchFamily="34" charset="0"/>
                <a:cs typeface="Arial" pitchFamily="34" charset="0"/>
              </a:rPr>
              <a:t>Ариутгах шингэнийг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хүрэхэд амар газруудад байрлуулах</a:t>
            </a:r>
            <a:endParaRPr lang="mn-MN" sz="19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1900" dirty="0">
                <a:latin typeface="Arial" pitchFamily="34" charset="0"/>
                <a:cs typeface="Arial" pitchFamily="34" charset="0"/>
              </a:rPr>
              <a:t>Ү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үдний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танхимд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хүмүүсийн хүлээх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, амрах, суух хэсэгт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бөөгнөрөлийг багасгах</a:t>
            </a:r>
            <a:endParaRPr lang="mn-MN" sz="19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1900" dirty="0">
                <a:latin typeface="Arial" pitchFamily="34" charset="0"/>
                <a:cs typeface="Arial" pitchFamily="34" charset="0"/>
              </a:rPr>
              <a:t>    Суудал, сандлын тоог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багасгахын тулд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шаардлагатай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тэмдэглэгээг хийх</a:t>
            </a:r>
            <a:endParaRPr lang="mn-MN" sz="19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1900" dirty="0" smtClean="0">
                <a:latin typeface="Arial" pitchFamily="34" charset="0"/>
                <a:cs typeface="Arial" pitchFamily="34" charset="0"/>
              </a:rPr>
              <a:t>Усны цорго,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кофены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машин зэрэг төхөөрөмжүүдээс гадна задгай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буфет болон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угаалгын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өрөө, хүлээн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авах өрөө зэрэг олон хүн ордог газруудын 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ариутгалын тоог нэмэгдүүлэх.</a:t>
            </a:r>
            <a:r>
              <a:rPr lang="tr-TR" sz="19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12</a:t>
            </a:fld>
            <a:r>
              <a:rPr lang="tr-TR" dirty="0" smtClean="0"/>
              <a:t>/18</a:t>
            </a:r>
            <a:endParaRPr lang="tr-TR" dirty="0"/>
          </a:p>
        </p:txBody>
      </p:sp>
      <p:sp>
        <p:nvSpPr>
          <p:cNvPr id="2" name="AutoShape 2" descr="Covid-19 krizi, yönetim kurullarını öne çıkardı | Fortune Tur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 descr="Covid-19 krizi, yönetim kurullarını öne çıkardı | Fortune Turk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5633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346841" y="234591"/>
            <a:ext cx="6896475" cy="1238302"/>
          </a:xfrm>
        </p:spPr>
        <p:txBody>
          <a:bodyPr/>
          <a:lstStyle/>
          <a:p>
            <a:pPr algn="ctr"/>
            <a:r>
              <a:rPr lang="mn-MN" dirty="0">
                <a:latin typeface="Arial" pitchFamily="34" charset="0"/>
                <a:cs typeface="Arial" pitchFamily="34" charset="0"/>
              </a:rPr>
              <a:t>ЕРӨНХИЙ АРГА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ХЭМЖЭЭ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612776" y="1643852"/>
            <a:ext cx="8263180" cy="4696657"/>
          </a:xfrm>
        </p:spPr>
        <p:txBody>
          <a:bodyPr>
            <a:normAutofit/>
          </a:bodyPr>
          <a:lstStyle/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Ажилчдын олноор цуглардаг газар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Хоол хүнс,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ундаа хэрэглэдэг газруудад </a:t>
            </a:r>
          </a:p>
          <a:p>
            <a:pPr marL="342900" lvl="1" indent="0" algn="just">
              <a:buClr>
                <a:srgbClr val="9D1D1D"/>
              </a:buClr>
              <a:buNone/>
            </a:pPr>
            <a:r>
              <a:rPr lang="mn-MN" sz="2000" dirty="0">
                <a:latin typeface="Arial" pitchFamily="34" charset="0"/>
                <a:cs typeface="Arial" pitchFamily="34" charset="0"/>
              </a:rPr>
              <a:t>Суудлын зохион байгуулалтыг тодорхойлохдоо ширээ хооронд хангалттай зай үлдээж,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ажилчдыг хамтдаа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хооллохоос урьдчилан сэргийлэх үүднээс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хоолыг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цагийн хуваариар өгөх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lvl="1" indent="0" algn="just">
              <a:buClr>
                <a:srgbClr val="9D1D1D"/>
              </a:buClr>
              <a:buNone/>
            </a:pP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Хувцас солих, амрах өрөө нийтийн өрөөнд </a:t>
            </a:r>
          </a:p>
          <a:p>
            <a:pPr marL="342900" lvl="1" indent="0" algn="just">
              <a:buClr>
                <a:srgbClr val="9D1D1D"/>
              </a:buClr>
              <a:buNone/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Хувцас солих өрөө, амралтын өрөө, гал тогоо, агуулах гэх мэт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нийтийн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газруудад ариутгал халдваргүйжүүлэлт хийхэд анхаарах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хэрэгтэй. Мөн эдгээр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газрыг ашигладаг ажилчдын тоог дор хаяж 50 хувиар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бууруулах ёстой.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13</a:t>
            </a:fld>
            <a:r>
              <a:rPr lang="tr-TR" dirty="0" smtClean="0"/>
              <a:t>/18</a:t>
            </a:r>
            <a:endParaRPr lang="tr-TR" dirty="0"/>
          </a:p>
        </p:txBody>
      </p:sp>
      <p:sp>
        <p:nvSpPr>
          <p:cNvPr id="2" name="AutoShape 2" descr="Covid-19 krizi, yönetim kurullarını öne çıkardı | Fortune Tur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 descr="Covid-19 krizi, yönetim kurullarını öne çıkardı | Fortune Turk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6134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14</a:t>
            </a:fld>
            <a:r>
              <a:rPr lang="tr-TR" dirty="0" smtClean="0"/>
              <a:t>/18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3550" y="1271238"/>
            <a:ext cx="7886700" cy="5082823"/>
          </a:xfrm>
        </p:spPr>
        <p:txBody>
          <a:bodyPr/>
          <a:lstStyle/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Ажилчдыг тээвэрлэх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2000" dirty="0" smtClean="0">
                <a:latin typeface="Arial" pitchFamily="34" charset="0"/>
                <a:cs typeface="Arial" pitchFamily="34" charset="0"/>
              </a:rPr>
              <a:t>Ажилчдын нийтийн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тээврийн хэрэгслийг ашиглаж буй ажилтнууд тээврийн хэрэгслийн доторх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гадаргууд аль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болох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хүрэхгүй байх хэрэгтэй.</a:t>
            </a:r>
          </a:p>
          <a:p>
            <a:pPr algn="just"/>
            <a:r>
              <a:rPr lang="mn-MN" sz="2000" dirty="0">
                <a:latin typeface="Arial" pitchFamily="34" charset="0"/>
                <a:cs typeface="Arial" pitchFamily="34" charset="0"/>
              </a:rPr>
              <a:t>Ажилтнууд ажлын байранд орж байх үед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хурууны хээ уншигч гэх мэт олон хүн хэрэглэдэг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хэрэгслийг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ашиглах байх ёстой.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Тоног төхөөрөмж, хангамж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000" dirty="0">
                <a:latin typeface="Arial" pitchFamily="34" charset="0"/>
                <a:cs typeface="Arial" pitchFamily="34" charset="0"/>
              </a:rPr>
              <a:t>Х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алаалт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, агааржуулалт, гал тогооны тоног төхөөрөмж гэх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мэт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т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оног төхөөрөмжүүдийн засвар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үйлчилгээ,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суурилуулалтын ажлуудыг тогтмол эрх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бүхий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байгууллага эсвэл бэлтгэгдсэн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мэргэжилтнээр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хийлгэх</a:t>
            </a:r>
          </a:p>
          <a:p>
            <a:pPr lvl="1" algn="just">
              <a:buClr>
                <a:srgbClr val="9D1D1D"/>
              </a:buClr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Ажлын байранд ашиглаж байгаа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бүх ариутгагч бодис, цэвэрлэх материал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баталгааны гэрчилгээтэй байх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>
                <a:latin typeface="Arial" pitchFamily="34" charset="0"/>
                <a:cs typeface="Arial" pitchFamily="34" charset="0"/>
              </a:rPr>
              <a:t>ЕРӨНХИЙ АРГА ХЭМЖЭЭ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84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dirty="0">
                <a:latin typeface="Arial" pitchFamily="34" charset="0"/>
                <a:cs typeface="Arial" pitchFamily="34" charset="0"/>
              </a:rPr>
              <a:t>ДҮГНЭЛТ, ҮНЭЛГЭЭ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63550" y="1681932"/>
            <a:ext cx="7886700" cy="4351338"/>
          </a:xfrm>
        </p:spPr>
        <p:txBody>
          <a:bodyPr>
            <a:noAutofit/>
          </a:bodyPr>
          <a:lstStyle/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500" dirty="0">
                <a:latin typeface="Arial" pitchFamily="34" charset="0"/>
                <a:cs typeface="Arial" pitchFamily="34" charset="0"/>
              </a:rPr>
              <a:t>Захиргааны хариуцлагыг тодорхойлох </a:t>
            </a:r>
            <a:r>
              <a:rPr lang="mn-MN" sz="2500" dirty="0" smtClean="0">
                <a:latin typeface="Arial" pitchFamily="34" charset="0"/>
                <a:cs typeface="Arial" pitchFamily="34" charset="0"/>
              </a:rPr>
              <a:t>ёстой</a:t>
            </a: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500" dirty="0">
                <a:latin typeface="Arial" pitchFamily="34" charset="0"/>
                <a:cs typeface="Arial" pitchFamily="34" charset="0"/>
              </a:rPr>
              <a:t>Ажилтнуудад ажлын байранд нэвтрэх, ажлын цагаар болон </a:t>
            </a:r>
            <a:r>
              <a:rPr lang="mn-MN" sz="2500" dirty="0" smtClean="0">
                <a:latin typeface="Arial" pitchFamily="34" charset="0"/>
                <a:cs typeface="Arial" pitchFamily="34" charset="0"/>
              </a:rPr>
              <a:t>дараа авч хэрэгжүүлж буй </a:t>
            </a:r>
            <a:r>
              <a:rPr lang="mn-MN" sz="2500" dirty="0">
                <a:latin typeface="Arial" pitchFamily="34" charset="0"/>
                <a:cs typeface="Arial" pitchFamily="34" charset="0"/>
              </a:rPr>
              <a:t>арга хэмжээний талаар </a:t>
            </a:r>
            <a:r>
              <a:rPr lang="mn-MN" sz="2500" dirty="0" smtClean="0">
                <a:latin typeface="Arial" pitchFamily="34" charset="0"/>
                <a:cs typeface="Arial" pitchFamily="34" charset="0"/>
              </a:rPr>
              <a:t>мэдээлэх </a:t>
            </a:r>
            <a:r>
              <a:rPr lang="mn-MN" sz="2500" dirty="0">
                <a:latin typeface="Arial" pitchFamily="34" charset="0"/>
                <a:cs typeface="Arial" pitchFamily="34" charset="0"/>
              </a:rPr>
              <a:t>ёстой</a:t>
            </a:r>
            <a:r>
              <a:rPr lang="mn-MN" sz="2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500" dirty="0">
                <a:latin typeface="Arial" pitchFamily="34" charset="0"/>
                <a:cs typeface="Arial" pitchFamily="34" charset="0"/>
              </a:rPr>
              <a:t>А</a:t>
            </a:r>
            <a:r>
              <a:rPr lang="mn-MN" sz="2500" dirty="0" smtClean="0">
                <a:latin typeface="Arial" pitchFamily="34" charset="0"/>
                <a:cs typeface="Arial" pitchFamily="34" charset="0"/>
              </a:rPr>
              <a:t>жилтнуудаас хэн нэгэн халдвартай хүнтэй ойр байсан нь илэрвэл ажлын байранд хорио </a:t>
            </a:r>
            <a:r>
              <a:rPr lang="mn-MN" sz="2500" dirty="0">
                <a:latin typeface="Arial" pitchFamily="34" charset="0"/>
                <a:cs typeface="Arial" pitchFamily="34" charset="0"/>
              </a:rPr>
              <a:t>цээрийн </a:t>
            </a:r>
            <a:r>
              <a:rPr lang="mn-MN" sz="2500" dirty="0" smtClean="0">
                <a:latin typeface="Arial" pitchFamily="34" charset="0"/>
                <a:cs typeface="Arial" pitchFamily="34" charset="0"/>
              </a:rPr>
              <a:t>дэглэм тогтооно.</a:t>
            </a:r>
            <a:endParaRPr lang="mn-MN" sz="25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500" dirty="0">
                <a:latin typeface="Arial" pitchFamily="34" charset="0"/>
                <a:cs typeface="Arial" pitchFamily="34" charset="0"/>
              </a:rPr>
              <a:t>  </a:t>
            </a:r>
            <a:r>
              <a:rPr lang="mn-MN" sz="2500" dirty="0" smtClean="0">
                <a:latin typeface="Arial" pitchFamily="34" charset="0"/>
                <a:cs typeface="Arial" pitchFamily="34" charset="0"/>
              </a:rPr>
              <a:t>Авч буй </a:t>
            </a:r>
            <a:r>
              <a:rPr lang="mn-MN" sz="2500" dirty="0" smtClean="0">
                <a:latin typeface="Arial" pitchFamily="34" charset="0"/>
                <a:cs typeface="Arial" pitchFamily="34" charset="0"/>
              </a:rPr>
              <a:t>урьдчилан </a:t>
            </a:r>
            <a:r>
              <a:rPr lang="mn-MN" sz="2500" dirty="0" smtClean="0">
                <a:latin typeface="Arial" pitchFamily="34" charset="0"/>
                <a:cs typeface="Arial" pitchFamily="34" charset="0"/>
              </a:rPr>
              <a:t>сэргийлэх </a:t>
            </a:r>
            <a:r>
              <a:rPr lang="mn-MN" sz="2500" dirty="0">
                <a:latin typeface="Arial" pitchFamily="34" charset="0"/>
                <a:cs typeface="Arial" pitchFamily="34" charset="0"/>
              </a:rPr>
              <a:t>арга </a:t>
            </a:r>
            <a:r>
              <a:rPr lang="mn-MN" sz="2500" dirty="0" smtClean="0">
                <a:latin typeface="Arial" pitchFamily="34" charset="0"/>
                <a:cs typeface="Arial" pitchFamily="34" charset="0"/>
              </a:rPr>
              <a:t>хэмжээнүүд хүнс </a:t>
            </a:r>
            <a:r>
              <a:rPr lang="mn-MN" sz="2500" dirty="0">
                <a:latin typeface="Arial" pitchFamily="34" charset="0"/>
                <a:cs typeface="Arial" pitchFamily="34" charset="0"/>
              </a:rPr>
              <a:t>үйлдвэрлэлийн </a:t>
            </a:r>
            <a:r>
              <a:rPr lang="mn-MN" sz="2500" dirty="0" smtClean="0">
                <a:latin typeface="Arial" pitchFamily="34" charset="0"/>
                <a:cs typeface="Arial" pitchFamily="34" charset="0"/>
              </a:rPr>
              <a:t>салбар дахь эрсдэлийг </a:t>
            </a:r>
            <a:r>
              <a:rPr lang="mn-MN" sz="2500" dirty="0">
                <a:latin typeface="Arial" pitchFamily="34" charset="0"/>
                <a:cs typeface="Arial" pitchFamily="34" charset="0"/>
              </a:rPr>
              <a:t>бууруулж, ажилчдыг </a:t>
            </a:r>
            <a:r>
              <a:rPr lang="mn-MN" sz="2500" dirty="0" smtClean="0">
                <a:latin typeface="Arial" pitchFamily="34" charset="0"/>
                <a:cs typeface="Arial" pitchFamily="34" charset="0"/>
              </a:rPr>
              <a:t>сэтгэл санаа эрүүл мэндийн хувьд тайван байлгахад чиглэгдсэн байх </a:t>
            </a:r>
            <a:r>
              <a:rPr lang="mn-MN" sz="2500" dirty="0">
                <a:latin typeface="Arial" pitchFamily="34" charset="0"/>
                <a:cs typeface="Arial" pitchFamily="34" charset="0"/>
              </a:rPr>
              <a:t>хэрэгтэй.</a:t>
            </a:r>
            <a:endParaRPr lang="tr-TR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15</a:t>
            </a:fld>
            <a:r>
              <a:rPr lang="tr-TR" dirty="0" smtClean="0"/>
              <a:t>/18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6817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16</a:t>
            </a:fld>
            <a:endParaRPr lang="tr-TR"/>
          </a:p>
        </p:txBody>
      </p:sp>
      <p:sp>
        <p:nvSpPr>
          <p:cNvPr id="2" name="TextBox 1"/>
          <p:cNvSpPr txBox="1"/>
          <p:nvPr/>
        </p:nvSpPr>
        <p:spPr>
          <a:xfrm>
            <a:off x="2999678" y="3311911"/>
            <a:ext cx="32798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4500" b="1" dirty="0" smtClean="0">
                <a:latin typeface="Arial" pitchFamily="34" charset="0"/>
                <a:cs typeface="Arial" pitchFamily="34" charset="0"/>
              </a:rPr>
              <a:t>Баярлалаа</a:t>
            </a:r>
            <a:endParaRPr lang="tr-TR" sz="4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34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>
                <a:latin typeface="Arial" pitchFamily="34" charset="0"/>
                <a:cs typeface="Arial" pitchFamily="34" charset="0"/>
              </a:rPr>
              <a:t>SUNUM PLANI</a:t>
            </a:r>
          </a:p>
        </p:txBody>
      </p:sp>
      <p:sp>
        <p:nvSpPr>
          <p:cNvPr id="16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3000" dirty="0">
                <a:latin typeface="Arial" pitchFamily="34" charset="0"/>
                <a:cs typeface="Arial" pitchFamily="34" charset="0"/>
              </a:rPr>
              <a:t>Хүнсний үйлдвэрлэлийн салбар дахь  ажлын байрыг коронавирусын дэгдэлтээс  </a:t>
            </a:r>
            <a:r>
              <a:rPr lang="mn-MN" sz="3000" dirty="0" smtClean="0">
                <a:latin typeface="Arial" pitchFamily="34" charset="0"/>
                <a:cs typeface="Arial" pitchFamily="34" charset="0"/>
              </a:rPr>
              <a:t>хамгаалах</a:t>
            </a:r>
            <a:endParaRPr lang="tr-TR" sz="3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9D1D1D"/>
              </a:buClr>
              <a:buNone/>
            </a:pPr>
            <a:r>
              <a:rPr lang="tr-TR" sz="3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3000" dirty="0" smtClean="0">
                <a:latin typeface="Arial" pitchFamily="34" charset="0"/>
                <a:cs typeface="Arial" pitchFamily="34" charset="0"/>
              </a:rPr>
              <a:t>Захиргааны </a:t>
            </a:r>
            <a:r>
              <a:rPr lang="mn-MN" sz="3000" dirty="0">
                <a:latin typeface="Arial" pitchFamily="34" charset="0"/>
                <a:cs typeface="Arial" pitchFamily="34" charset="0"/>
              </a:rPr>
              <a:t>хариуцлага</a:t>
            </a:r>
          </a:p>
          <a:p>
            <a:pPr marL="0" indent="0">
              <a:buClr>
                <a:srgbClr val="9D1D1D"/>
              </a:buClr>
              <a:buNone/>
            </a:pPr>
            <a:r>
              <a:rPr lang="mn-MN" sz="3000" dirty="0">
                <a:latin typeface="Arial" pitchFamily="34" charset="0"/>
                <a:cs typeface="Arial" pitchFamily="34" charset="0"/>
              </a:rPr>
              <a:t>     </a:t>
            </a:r>
            <a:r>
              <a:rPr lang="mn-MN" sz="3000" dirty="0" smtClean="0">
                <a:latin typeface="Arial" pitchFamily="34" charset="0"/>
                <a:cs typeface="Arial" pitchFamily="34" charset="0"/>
              </a:rPr>
              <a:t>Ажилчдын авах арга </a:t>
            </a:r>
            <a:r>
              <a:rPr lang="mn-MN" sz="3000" dirty="0">
                <a:latin typeface="Arial" pitchFamily="34" charset="0"/>
                <a:cs typeface="Arial" pitchFamily="34" charset="0"/>
              </a:rPr>
              <a:t>хэмжээ</a:t>
            </a:r>
          </a:p>
          <a:p>
            <a:pPr marL="0" indent="0">
              <a:buClr>
                <a:srgbClr val="9D1D1D"/>
              </a:buClr>
              <a:buNone/>
            </a:pPr>
            <a:r>
              <a:rPr lang="mn-MN" sz="3000" dirty="0">
                <a:latin typeface="Arial" pitchFamily="34" charset="0"/>
                <a:cs typeface="Arial" pitchFamily="34" charset="0"/>
              </a:rPr>
              <a:t>     Урьдчилан сэргийлэх арга </a:t>
            </a:r>
            <a:r>
              <a:rPr lang="mn-MN" sz="3000" dirty="0" smtClean="0">
                <a:latin typeface="Arial" pitchFamily="34" charset="0"/>
                <a:cs typeface="Arial" pitchFamily="34" charset="0"/>
              </a:rPr>
              <a:t>хэмжээ</a:t>
            </a:r>
            <a:endParaRPr lang="tr-TR" sz="3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9D1D1D"/>
              </a:buClr>
              <a:buNone/>
            </a:pPr>
            <a:r>
              <a:rPr lang="mn-MN" sz="3000" dirty="0">
                <a:latin typeface="Arial" pitchFamily="34" charset="0"/>
                <a:cs typeface="Arial" pitchFamily="34" charset="0"/>
              </a:rPr>
              <a:t>Дүгнэлт ба үнэлгээ</a:t>
            </a:r>
            <a:endParaRPr lang="tr-TR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2</a:t>
            </a:fld>
            <a:r>
              <a:rPr lang="tr-TR" dirty="0" smtClean="0"/>
              <a:t>/18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3497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3</a:t>
            </a:fld>
            <a:r>
              <a:rPr lang="tr-TR" dirty="0" smtClean="0"/>
              <a:t>/18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mn-MN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Хүнсний үйлдвэрлэлийн салбар дахь  ажлын байрыг коронавирусын дэгдэлтээс  хамгаалах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330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4</a:t>
            </a:fld>
            <a:r>
              <a:rPr lang="tr-TR" dirty="0" smtClean="0"/>
              <a:t>/18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61203" y="1728217"/>
            <a:ext cx="5036493" cy="4473780"/>
          </a:xfrm>
        </p:spPr>
        <p:txBody>
          <a:bodyPr/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1900" dirty="0">
                <a:latin typeface="Arial" pitchFamily="34" charset="0"/>
                <a:cs typeface="Arial" pitchFamily="34" charset="0"/>
              </a:rPr>
              <a:t> COVID-19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хямралын баг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tr-TR" sz="19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19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9D1D1D"/>
              </a:buClr>
            </a:pPr>
            <a:r>
              <a:rPr lang="mn-MN" sz="1900" dirty="0">
                <a:latin typeface="Arial" pitchFamily="34" charset="0"/>
                <a:cs typeface="Arial" pitchFamily="34" charset="0"/>
              </a:rPr>
              <a:t>Багийн менежер, туслах,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холбоо тогтоогч</a:t>
            </a:r>
          </a:p>
          <a:p>
            <a:pPr lvl="1">
              <a:buClr>
                <a:srgbClr val="9D1D1D"/>
              </a:buClr>
            </a:pPr>
            <a:r>
              <a:rPr lang="mn-MN" sz="1900" dirty="0">
                <a:latin typeface="Arial" pitchFamily="34" charset="0"/>
                <a:cs typeface="Arial" pitchFamily="34" charset="0"/>
              </a:rPr>
              <a:t>Багийн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зохицуулалт</a:t>
            </a:r>
          </a:p>
          <a:p>
            <a:pPr marL="342900" lvl="1" indent="0">
              <a:buClr>
                <a:srgbClr val="9D1D1D"/>
              </a:buClr>
              <a:buNone/>
            </a:pPr>
            <a:r>
              <a:rPr lang="tr-TR" sz="19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 Бүх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багийнхан ажлын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байрны эмч, хөдөлмөрийн аюулгүй байдлын мэргэжилтэнтэй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холбоотой ажиллах</a:t>
            </a:r>
          </a:p>
          <a:p>
            <a:pPr marL="342900" lvl="1" indent="0">
              <a:buClr>
                <a:srgbClr val="9D1D1D"/>
              </a:buClr>
              <a:buNone/>
            </a:pPr>
            <a:r>
              <a:rPr lang="mn-MN" sz="1900" dirty="0">
                <a:latin typeface="Arial" pitchFamily="34" charset="0"/>
                <a:cs typeface="Arial" pitchFamily="34" charset="0"/>
              </a:rPr>
              <a:t>Мэдээллийн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шинэчлэлт</a:t>
            </a:r>
          </a:p>
          <a:p>
            <a:pPr lvl="1">
              <a:buClr>
                <a:srgbClr val="9D1D1D"/>
              </a:buClr>
            </a:pPr>
            <a:r>
              <a:rPr lang="mn-MN" sz="1900" dirty="0">
                <a:latin typeface="Arial" pitchFamily="34" charset="0"/>
                <a:cs typeface="Arial" pitchFamily="34" charset="0"/>
              </a:rPr>
              <a:t>Долоо хоног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бүр хурал </a:t>
            </a:r>
          </a:p>
          <a:p>
            <a:pPr marL="342900" lvl="1" indent="0">
              <a:buClr>
                <a:srgbClr val="9D1D1D"/>
              </a:buClr>
              <a:buNone/>
            </a:pPr>
            <a:r>
              <a:rPr lang="mn-MN" sz="1900" dirty="0">
                <a:latin typeface="Arial" pitchFamily="34" charset="0"/>
                <a:cs typeface="Arial" pitchFamily="34" charset="0"/>
              </a:rPr>
              <a:t>А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жлын байранд дахь цар тахлын нөхцөл байдлыг үнэлэх,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боловсон хүчний байдал, өдөр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тутмын урьдчилсан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арга хэмжээний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хяналтыг хийх</a:t>
            </a:r>
            <a:endParaRPr lang="tr-TR" sz="1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322333" y="521208"/>
            <a:ext cx="6896475" cy="955144"/>
          </a:xfrm>
        </p:spPr>
        <p:txBody>
          <a:bodyPr>
            <a:normAutofit/>
          </a:bodyPr>
          <a:lstStyle/>
          <a:p>
            <a:pPr algn="ctr"/>
            <a:r>
              <a:rPr lang="tr-TR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mn-MN" sz="3600" dirty="0">
                <a:latin typeface="Arial" pitchFamily="34" charset="0"/>
                <a:cs typeface="Arial" pitchFamily="34" charset="0"/>
              </a:rPr>
              <a:t>Захиргааны хариуцлага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Gıda üretim tesisleri - TROT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28" y="1728218"/>
            <a:ext cx="3706775" cy="158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191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346841" y="234591"/>
            <a:ext cx="6896475" cy="1238302"/>
          </a:xfrm>
        </p:spPr>
        <p:txBody>
          <a:bodyPr>
            <a:normAutofit/>
          </a:bodyPr>
          <a:lstStyle/>
          <a:p>
            <a:pPr algn="ctr"/>
            <a:r>
              <a:rPr lang="mn-MN" dirty="0" smtClean="0">
                <a:latin typeface="Arial" pitchFamily="34" charset="0"/>
                <a:cs typeface="Arial" pitchFamily="34" charset="0"/>
              </a:rPr>
              <a:t>Захиргааны </a:t>
            </a:r>
            <a:r>
              <a:rPr lang="mn-MN" dirty="0">
                <a:latin typeface="Arial" pitchFamily="34" charset="0"/>
                <a:cs typeface="Arial" pitchFamily="34" charset="0"/>
              </a:rPr>
              <a:t>хариуцлага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4005072" y="1643852"/>
            <a:ext cx="4870883" cy="4436907"/>
          </a:xfrm>
        </p:spPr>
        <p:txBody>
          <a:bodyPr>
            <a:norm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mn-MN" sz="1700" dirty="0" smtClean="0">
                <a:latin typeface="Arial" pitchFamily="34" charset="0"/>
                <a:cs typeface="Arial" pitchFamily="34" charset="0"/>
              </a:rPr>
              <a:t>Эрсд</a:t>
            </a:r>
            <a:r>
              <a:rPr lang="mn-MN" sz="1700" dirty="0">
                <a:latin typeface="Arial" pitchFamily="34" charset="0"/>
                <a:cs typeface="Arial" pitchFamily="34" charset="0"/>
              </a:rPr>
              <a:t>э</a:t>
            </a:r>
            <a:r>
              <a:rPr lang="mn-MN" sz="1700" dirty="0" smtClean="0">
                <a:latin typeface="Arial" pitchFamily="34" charset="0"/>
                <a:cs typeface="Arial" pitchFamily="34" charset="0"/>
              </a:rPr>
              <a:t>лийн </a:t>
            </a:r>
            <a:r>
              <a:rPr lang="mn-MN" sz="1700" dirty="0" smtClean="0">
                <a:latin typeface="Arial" pitchFamily="34" charset="0"/>
                <a:cs typeface="Arial" pitchFamily="34" charset="0"/>
              </a:rPr>
              <a:t>үнэлгээ</a:t>
            </a:r>
          </a:p>
          <a:p>
            <a:pPr>
              <a:buClr>
                <a:srgbClr val="9D1D1D"/>
              </a:buClr>
            </a:pPr>
            <a:r>
              <a:rPr lang="mn-MN" sz="1700" dirty="0" smtClean="0">
                <a:latin typeface="Arial" pitchFamily="34" charset="0"/>
                <a:cs typeface="Arial" pitchFamily="34" charset="0"/>
              </a:rPr>
              <a:t>Эрсдэлийн </a:t>
            </a:r>
            <a:r>
              <a:rPr lang="mn-MN" sz="1700" dirty="0">
                <a:latin typeface="Arial" pitchFamily="34" charset="0"/>
                <a:cs typeface="Arial" pitchFamily="34" charset="0"/>
              </a:rPr>
              <a:t>үнэлгээний </a:t>
            </a:r>
            <a:r>
              <a:rPr lang="mn-MN" sz="1700" dirty="0" smtClean="0">
                <a:latin typeface="Arial" pitchFamily="34" charset="0"/>
                <a:cs typeface="Arial" pitchFamily="34" charset="0"/>
              </a:rPr>
              <a:t>шинэчлэлт</a:t>
            </a:r>
          </a:p>
          <a:p>
            <a:pPr marL="0" indent="0">
              <a:buClr>
                <a:srgbClr val="9D1D1D"/>
              </a:buClr>
              <a:buNone/>
            </a:pPr>
            <a:r>
              <a:rPr lang="tr-TR" sz="17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mn-MN" sz="1700" dirty="0" smtClean="0">
                <a:latin typeface="Arial" pitchFamily="34" charset="0"/>
                <a:cs typeface="Arial" pitchFamily="34" charset="0"/>
              </a:rPr>
              <a:t>“Цар тахлын үед" </a:t>
            </a:r>
            <a:r>
              <a:rPr lang="mn-MN" sz="1700" dirty="0">
                <a:latin typeface="Arial" pitchFamily="34" charset="0"/>
                <a:cs typeface="Arial" pitchFamily="34" charset="0"/>
              </a:rPr>
              <a:t>учрах аюул, </a:t>
            </a:r>
            <a:r>
              <a:rPr lang="mn-MN" sz="1700" dirty="0" smtClean="0">
                <a:latin typeface="Arial" pitchFamily="34" charset="0"/>
                <a:cs typeface="Arial" pitchFamily="34" charset="0"/>
              </a:rPr>
              <a:t>эрсд</a:t>
            </a:r>
            <a:r>
              <a:rPr lang="mn-MN" sz="1700" dirty="0">
                <a:latin typeface="Arial" pitchFamily="34" charset="0"/>
                <a:cs typeface="Arial" pitchFamily="34" charset="0"/>
              </a:rPr>
              <a:t>э</a:t>
            </a:r>
            <a:r>
              <a:rPr lang="mn-MN" sz="1700" dirty="0" smtClean="0">
                <a:latin typeface="Arial" pitchFamily="34" charset="0"/>
                <a:cs typeface="Arial" pitchFamily="34" charset="0"/>
              </a:rPr>
              <a:t>лийг </a:t>
            </a:r>
            <a:r>
              <a:rPr lang="mn-MN" sz="1700" dirty="0">
                <a:latin typeface="Arial" pitchFamily="34" charset="0"/>
                <a:cs typeface="Arial" pitchFamily="34" charset="0"/>
              </a:rPr>
              <a:t>тодорхойлох</a:t>
            </a:r>
            <a:endParaRPr lang="tr-TR" sz="17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700" dirty="0">
                <a:latin typeface="Arial" pitchFamily="34" charset="0"/>
                <a:cs typeface="Arial" pitchFamily="34" charset="0"/>
              </a:rPr>
              <a:t>Үйл ажиллагааны төлөвлөгө</a:t>
            </a:r>
            <a:endParaRPr lang="tr-TR" sz="17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9D1D1D"/>
              </a:buClr>
            </a:pPr>
            <a:r>
              <a:rPr lang="mn-MN" sz="1700" dirty="0">
                <a:latin typeface="Arial" pitchFamily="34" charset="0"/>
                <a:cs typeface="Arial" pitchFamily="34" charset="0"/>
              </a:rPr>
              <a:t>Тодорхойлогдсон аюул, </a:t>
            </a:r>
            <a:r>
              <a:rPr lang="mn-MN" sz="1700" dirty="0" smtClean="0">
                <a:latin typeface="Arial" pitchFamily="34" charset="0"/>
                <a:cs typeface="Arial" pitchFamily="34" charset="0"/>
              </a:rPr>
              <a:t>эрсдэлийн </a:t>
            </a:r>
            <a:r>
              <a:rPr lang="mn-MN" sz="1700" dirty="0">
                <a:latin typeface="Arial" pitchFamily="34" charset="0"/>
                <a:cs typeface="Arial" pitchFamily="34" charset="0"/>
              </a:rPr>
              <a:t>эсрэг авах арга </a:t>
            </a:r>
            <a:r>
              <a:rPr lang="mn-MN" sz="1700" dirty="0" smtClean="0">
                <a:latin typeface="Arial" pitchFamily="34" charset="0"/>
                <a:cs typeface="Arial" pitchFamily="34" charset="0"/>
              </a:rPr>
              <a:t>хэмжээ</a:t>
            </a:r>
          </a:p>
          <a:p>
            <a:pPr marL="342900" lvl="1" indent="0">
              <a:buClr>
                <a:srgbClr val="9D1D1D"/>
              </a:buClr>
              <a:buNone/>
            </a:pPr>
            <a:r>
              <a:rPr lang="mn-MN" sz="1700" dirty="0" smtClean="0">
                <a:latin typeface="Arial" pitchFamily="34" charset="0"/>
                <a:cs typeface="Arial" pitchFamily="34" charset="0"/>
              </a:rPr>
              <a:t>Үүрэг хүлээсэн ажилтан, </a:t>
            </a:r>
            <a:r>
              <a:rPr lang="mn-MN" sz="1700" dirty="0">
                <a:latin typeface="Arial" pitchFamily="34" charset="0"/>
                <a:cs typeface="Arial" pitchFamily="34" charset="0"/>
              </a:rPr>
              <a:t>хугацаа, </a:t>
            </a:r>
            <a:r>
              <a:rPr lang="mn-MN" sz="1700" dirty="0" smtClean="0">
                <a:latin typeface="Arial" pitchFamily="34" charset="0"/>
                <a:cs typeface="Arial" pitchFamily="34" charset="0"/>
              </a:rPr>
              <a:t>шинэчлэл</a:t>
            </a:r>
            <a:endParaRPr lang="tr-TR" sz="1700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Хяналтын </a:t>
            </a:r>
            <a:r>
              <a:rPr lang="mn-MN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жагсаалт </a:t>
            </a:r>
          </a:p>
          <a:p>
            <a:pPr>
              <a:buClr>
                <a:srgbClr val="9D1D1D"/>
              </a:buClr>
            </a:pPr>
            <a:r>
              <a:rPr lang="mn-MN" sz="1700" dirty="0">
                <a:latin typeface="Arial" pitchFamily="34" charset="0"/>
                <a:cs typeface="Arial" pitchFamily="34" charset="0"/>
              </a:rPr>
              <a:t>Хяналтын хуудсыг бэлтгэж, ажилтнуудад </a:t>
            </a:r>
            <a:r>
              <a:rPr lang="mn-MN" sz="1700" dirty="0" smtClean="0">
                <a:latin typeface="Arial" pitchFamily="34" charset="0"/>
                <a:cs typeface="Arial" pitchFamily="34" charset="0"/>
              </a:rPr>
              <a:t>өгөх </a:t>
            </a:r>
            <a:r>
              <a:rPr lang="mn-MN" sz="1700" dirty="0">
                <a:latin typeface="Arial" pitchFamily="34" charset="0"/>
                <a:cs typeface="Arial" pitchFamily="34" charset="0"/>
              </a:rPr>
              <a:t>ёстой</a:t>
            </a:r>
          </a:p>
          <a:p>
            <a:pPr marL="0" indent="0">
              <a:buClr>
                <a:srgbClr val="9D1D1D"/>
              </a:buClr>
              <a:buNone/>
            </a:pPr>
            <a:r>
              <a:rPr lang="mn-MN" sz="1700" dirty="0" smtClean="0">
                <a:latin typeface="Arial" pitchFamily="34" charset="0"/>
                <a:cs typeface="Arial" pitchFamily="34" charset="0"/>
              </a:rPr>
              <a:t>Ажилчид </a:t>
            </a:r>
            <a:r>
              <a:rPr lang="mn-MN" sz="1700" dirty="0">
                <a:latin typeface="Arial" pitchFamily="34" charset="0"/>
                <a:cs typeface="Arial" pitchFamily="34" charset="0"/>
              </a:rPr>
              <a:t>хяналтын хуудсыг тогтмол бөглөж байх</a:t>
            </a:r>
            <a:endParaRPr lang="tr-TR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0">
              <a:buClr>
                <a:srgbClr val="9D1D1D"/>
              </a:buClr>
              <a:buNone/>
            </a:pPr>
            <a:endParaRPr lang="tr-TR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5</a:t>
            </a:fld>
            <a:r>
              <a:rPr lang="tr-TR" dirty="0" smtClean="0"/>
              <a:t>/18</a:t>
            </a:r>
            <a:endParaRPr lang="tr-TR" dirty="0"/>
          </a:p>
        </p:txBody>
      </p:sp>
      <p:sp>
        <p:nvSpPr>
          <p:cNvPr id="2" name="AutoShape 2" descr="Covid-19 krizi, yönetim kurullarını öne çıkardı | Fortune Tur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 descr="Covid-19 krizi, yönetim kurullarını öne çıkardı | Fortune Turk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0" name="Picture 2" descr="Çanakkale Peynir Üretim Tesisi - Bilba İnsa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3" y="2153918"/>
            <a:ext cx="296227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108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6</a:t>
            </a:fld>
            <a:r>
              <a:rPr lang="tr-TR" dirty="0" smtClean="0"/>
              <a:t>/18</a:t>
            </a:r>
            <a:endParaRPr lang="tr-TR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dirty="0">
                <a:latin typeface="Arial" pitchFamily="34" charset="0"/>
                <a:cs typeface="Arial" pitchFamily="34" charset="0"/>
              </a:rPr>
              <a:t>Захиргааны хариуцлага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Мэдээллийг цаг тухай бүрт авах</a:t>
            </a:r>
          </a:p>
          <a:p>
            <a:pPr>
              <a:buClr>
                <a:srgbClr val="9D1D1D"/>
              </a:buClr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Албан ёсны байгууллага, байгууллагын мэдэгдэл, дэлхийн өнцөг булан бүрт өрнөж буй үйл явдлууд</a:t>
            </a:r>
          </a:p>
          <a:p>
            <a:pPr marL="0" indent="0">
              <a:buClr>
                <a:srgbClr val="9D1D1D"/>
              </a:buClr>
              <a:buNone/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Хариуцаж ажиллаж байгаа хүн шинэ мэдээллийг цаг тухай бүрт хямралын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багт нэн даруй мэдэгдэнэ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Холбоо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9D1D1D"/>
              </a:buClr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COVID-19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тохиолдол гарлаа гэхэд хэрэгжүүлэх журмыг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тодорхойлох</a:t>
            </a:r>
          </a:p>
          <a:p>
            <a:pPr lvl="1">
              <a:buClr>
                <a:srgbClr val="9D1D1D"/>
              </a:buClr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Х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олбоо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барих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утас, хариуцсан ажилтан,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дагаж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мөрдөх ёстой дүрэм журам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58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7</a:t>
            </a:fld>
            <a:r>
              <a:rPr lang="tr-TR" dirty="0" smtClean="0"/>
              <a:t>/18</a:t>
            </a:r>
            <a:endParaRPr lang="tr-TR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dirty="0">
                <a:latin typeface="Arial" pitchFamily="34" charset="0"/>
                <a:cs typeface="Arial" pitchFamily="34" charset="0"/>
              </a:rPr>
              <a:t>Захиргааны хариуцлага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COVİD-19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Цар тахлын үеэр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9D1D1D"/>
              </a:buClr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Хариуцсан ажилтанг Онцгой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байдлын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төлөвлөгөөний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дагуу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ажиллах орчинг бий болгох</a:t>
            </a:r>
            <a:endParaRPr lang="mn-MN" sz="2400" dirty="0">
              <a:latin typeface="Arial" pitchFamily="34" charset="0"/>
              <a:cs typeface="Arial" pitchFamily="34" charset="0"/>
            </a:endParaRPr>
          </a:p>
          <a:p>
            <a:pPr marL="342900" lvl="1" indent="0">
              <a:buClr>
                <a:srgbClr val="9D1D1D"/>
              </a:buClr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COVİD-19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-ийн сэжигтэй тохиолдол ажлын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байран дээр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гарвал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COVİD-19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хямралын багийн ажилтан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шуурхай утасруу залгаж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түргэн тусламж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дуудна. Сэжигтэй хүнийг тусгаарлана.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Karantina </a:t>
            </a:r>
          </a:p>
          <a:p>
            <a:pPr lvl="1">
              <a:buClr>
                <a:srgbClr val="9D1D1D"/>
              </a:buClr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Хорио цээрийн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өрөө, хорио цээрийн үед үзүүлэх үйлчилгээг тодорхойлох </a:t>
            </a:r>
          </a:p>
          <a:p>
            <a:pPr lvl="1">
              <a:buClr>
                <a:srgbClr val="9D1D1D"/>
              </a:buClr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Х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орио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цээрийн журмыг тодорхойлох, хэрэгжүүлэх, мөрдөх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808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346841" y="234591"/>
            <a:ext cx="6896475" cy="1238302"/>
          </a:xfrm>
        </p:spPr>
        <p:txBody>
          <a:bodyPr/>
          <a:lstStyle/>
          <a:p>
            <a:pPr algn="ctr"/>
            <a:r>
              <a:rPr lang="mn-MN" dirty="0">
                <a:latin typeface="Arial" pitchFamily="34" charset="0"/>
                <a:cs typeface="Arial" pitchFamily="34" charset="0"/>
              </a:rPr>
              <a:t> Ажилчдын авах арга хэмжээ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612776" y="1643852"/>
            <a:ext cx="8263180" cy="4696657"/>
          </a:xfrm>
        </p:spPr>
        <p:txBody>
          <a:bodyPr>
            <a:norm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1900" dirty="0" smtClean="0">
                <a:latin typeface="Arial" pitchFamily="34" charset="0"/>
                <a:cs typeface="Arial" pitchFamily="34" charset="0"/>
              </a:rPr>
              <a:t>COVID-19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вирусын талаар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мэдээлэл авах</a:t>
            </a:r>
            <a:endParaRPr lang="tr-TR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900" dirty="0" smtClean="0">
                <a:latin typeface="Arial" pitchFamily="34" charset="0"/>
                <a:cs typeface="Arial" pitchFamily="34" charset="0"/>
              </a:rPr>
              <a:t>Хоорондоо зай барих,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маск, бээлий хэрэглэх, хэрхэн ашиглах, солих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зэргийг тайлбарлах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хэрэгтэй. Ажлын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байранд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ажилтнууд гар барих,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тэврэлдэх маягаар бие биедээ хүрэхээс зайлсхийх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хэрэгтэй.</a:t>
            </a:r>
          </a:p>
          <a:p>
            <a:endParaRPr lang="tr-TR" sz="19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Ажилчдын шилжилт хөдөлгөөн</a:t>
            </a:r>
            <a:endParaRPr lang="tr-TR" sz="19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9D1D1D"/>
              </a:buClr>
            </a:pPr>
            <a:r>
              <a:rPr lang="mn-MN" sz="1900" dirty="0" smtClean="0">
                <a:latin typeface="Arial" pitchFamily="34" charset="0"/>
                <a:cs typeface="Arial" pitchFamily="34" charset="0"/>
              </a:rPr>
              <a:t>Ажлын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байрны үүдэнд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халууныг хэмжих</a:t>
            </a:r>
            <a:endParaRPr lang="mn-MN" sz="1900" dirty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9D1D1D"/>
              </a:buClr>
            </a:pPr>
            <a:r>
              <a:rPr lang="mn-MN" sz="1900" dirty="0">
                <a:latin typeface="Arial" pitchFamily="34" charset="0"/>
                <a:cs typeface="Arial" pitchFamily="34" charset="0"/>
              </a:rPr>
              <a:t>Н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эг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ээлжинд хамт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ажиллаж байгаа хүмүүсийн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тоог цөөрүүлэх</a:t>
            </a:r>
          </a:p>
          <a:p>
            <a:pPr marL="342900" lvl="1" indent="0">
              <a:buClr>
                <a:srgbClr val="9D1D1D"/>
              </a:buClr>
              <a:buNone/>
            </a:pPr>
            <a:endParaRPr lang="tr-TR" sz="19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Ажилчин халдвартай хүнтэй хавьтсан бол</a:t>
            </a:r>
            <a:endParaRPr lang="tr-TR" sz="19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9D1D1D"/>
              </a:buClr>
            </a:pPr>
            <a:r>
              <a:rPr lang="mn-MN" sz="1900" dirty="0">
                <a:latin typeface="Arial" pitchFamily="34" charset="0"/>
                <a:cs typeface="Arial" pitchFamily="34" charset="0"/>
              </a:rPr>
              <a:t>Сүүлийн 14 хоногийн дотор батлагдсан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халдвартай хүнтэй хавьтсан бол тухайн ажилтан хамгийн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сүүлд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халдвартай хүнтэй байснаас хойш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14 хоногийн хугацаанд гэртээ хорио цээрийн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дэглэмд байна.</a:t>
            </a:r>
            <a:endParaRPr lang="tr-TR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8</a:t>
            </a:fld>
            <a:r>
              <a:rPr lang="tr-TR" dirty="0" smtClean="0"/>
              <a:t>/18</a:t>
            </a:r>
            <a:endParaRPr lang="tr-TR" dirty="0"/>
          </a:p>
        </p:txBody>
      </p:sp>
      <p:sp>
        <p:nvSpPr>
          <p:cNvPr id="2" name="AutoShape 2" descr="Covid-19 krizi, yönetim kurullarını öne çıkardı | Fortune Tur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 descr="Covid-19 krizi, yönetim kurullarını öne çıkardı | Fortune Turk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1949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9</a:t>
            </a:fld>
            <a:r>
              <a:rPr lang="tr-TR" smtClean="0"/>
              <a:t>/18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mn-MN" sz="1900" dirty="0" smtClean="0">
                <a:latin typeface="Arial" pitchFamily="34" charset="0"/>
                <a:cs typeface="Arial" pitchFamily="34" charset="0"/>
              </a:rPr>
              <a:t>Зайлшгүй шалтгаантай биш л бол гаднаас үйлдвэрийн газарт хүн оруулахгүй байх, орохоос урьдчилан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сэргийлэх хэрэгтэй.</a:t>
            </a:r>
          </a:p>
          <a:p>
            <a:pPr algn="just"/>
            <a:r>
              <a:rPr lang="mn-MN" sz="1900" dirty="0" smtClean="0">
                <a:latin typeface="Arial" pitchFamily="34" charset="0"/>
                <a:cs typeface="Arial" pitchFamily="34" charset="0"/>
              </a:rPr>
              <a:t>Ажлын байрлуу орж байгаа ажилчид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, туслан гүйцэтгэгчид, бараа, үйлчилгээ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эрхлэгчдийн халууныг алсаас халуун хэмжигч төхөөрөмжөөр шалгаж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байх ёстой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1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1900" dirty="0" smtClean="0">
                <a:latin typeface="Arial" pitchFamily="34" charset="0"/>
                <a:cs typeface="Arial" pitchFamily="34" charset="0"/>
              </a:rPr>
              <a:t>Коронавирусын талаархи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мэдээллийн товхимол, зургийг мэдээллийн самбар дээр өлгөх хэрэгтэй.</a:t>
            </a:r>
          </a:p>
          <a:p>
            <a:pPr algn="just"/>
            <a:r>
              <a:rPr lang="mn-MN" sz="1900" dirty="0">
                <a:latin typeface="Arial" pitchFamily="34" charset="0"/>
                <a:cs typeface="Arial" pitchFamily="34" charset="0"/>
              </a:rPr>
              <a:t>Засвар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үйлчилгээ, ханган нийлүүлэгч гэх мэт заавал холбоотой ажилладаг компанид </a:t>
            </a:r>
            <a:r>
              <a:rPr lang="tr-TR" sz="1900" dirty="0" smtClean="0">
                <a:latin typeface="Arial" pitchFamily="34" charset="0"/>
                <a:cs typeface="Arial" pitchFamily="34" charset="0"/>
              </a:rPr>
              <a:t>COVID-19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цар тахлын талаарх мэдээллийг имэйлээр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мэдээлэх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ёстой.</a:t>
            </a:r>
          </a:p>
          <a:p>
            <a:pPr algn="just"/>
            <a:r>
              <a:rPr lang="mn-MN" sz="1900" dirty="0" smtClean="0">
                <a:latin typeface="Arial" pitchFamily="34" charset="0"/>
                <a:cs typeface="Arial" pitchFamily="34" charset="0"/>
              </a:rPr>
              <a:t>Алсаас 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эсвэл ээлжлэн хийх боломжтой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ажлыг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тодорхойлж</a:t>
            </a:r>
            <a:r>
              <a:rPr lang="mn-MN" sz="1900" dirty="0">
                <a:latin typeface="Arial" pitchFamily="34" charset="0"/>
                <a:cs typeface="Arial" pitchFamily="34" charset="0"/>
              </a:rPr>
              <a:t>, </a:t>
            </a:r>
            <a:r>
              <a:rPr lang="mn-MN" sz="1900" dirty="0" smtClean="0">
                <a:latin typeface="Arial" pitchFamily="34" charset="0"/>
                <a:cs typeface="Arial" pitchFamily="34" charset="0"/>
              </a:rPr>
              <a:t>ажилчдын хуваарьт өөрчлөлт оруулах </a:t>
            </a:r>
          </a:p>
          <a:p>
            <a:pPr algn="just"/>
            <a:r>
              <a:rPr lang="mn-MN" sz="1900" dirty="0" smtClean="0">
                <a:latin typeface="Arial" pitchFamily="34" charset="0"/>
                <a:cs typeface="Arial" pitchFamily="34" charset="0"/>
              </a:rPr>
              <a:t>Ажлын орчны агаарыг байгалийн агааржуулалтаар сэлбэх ёстой /салхи/.</a:t>
            </a:r>
            <a:endParaRPr lang="tr-TR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>
                <a:latin typeface="Arial" pitchFamily="34" charset="0"/>
                <a:cs typeface="Arial" pitchFamily="34" charset="0"/>
              </a:rPr>
              <a:t>ЕРӨНХИЙ АРГА ХЭМЖЭЭ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895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2537</TotalTime>
  <Words>1516</Words>
  <Application>Microsoft Office PowerPoint</Application>
  <PresentationFormat>On-screen Show (4:3)</PresentationFormat>
  <Paragraphs>174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Office Teması</vt:lpstr>
      <vt:lpstr>Özel Tasarım</vt:lpstr>
      <vt:lpstr>1_Özel Tasarım</vt:lpstr>
      <vt:lpstr>2_Özel Tasarım</vt:lpstr>
      <vt:lpstr>3_Özel Tasarım</vt:lpstr>
      <vt:lpstr>            Хүнсний үйлдвэрлэлийн салбар дахь  ажлын байрыг коронавирусын дэгдэлтээс  хамгаалах</vt:lpstr>
      <vt:lpstr>SUNUM PLANI</vt:lpstr>
      <vt:lpstr>PowerPoint Presentation</vt:lpstr>
      <vt:lpstr> Захиргааны хариуцлага</vt:lpstr>
      <vt:lpstr>Захиргааны хариуцлага</vt:lpstr>
      <vt:lpstr>Захиргааны хариуцлага</vt:lpstr>
      <vt:lpstr>Захиргааны хариуцлага</vt:lpstr>
      <vt:lpstr> Ажилчдын авах арга хэмжээ</vt:lpstr>
      <vt:lpstr>ЕРӨНХИЙ АРГА ХЭМЖЭЭ</vt:lpstr>
      <vt:lpstr>ЕРӨНХИЙ АРГА ХЭМЖЭЭ</vt:lpstr>
      <vt:lpstr>ЕРӨНХИЙ АРГА ХЭМЖЭЭ</vt:lpstr>
      <vt:lpstr>ЕРӨНХИЙ АРГА ХЭМЖЭЭ</vt:lpstr>
      <vt:lpstr>ЕРӨНХИЙ АРГА ХЭМЖЭЭ</vt:lpstr>
      <vt:lpstr>ЕРӨНХИЙ АРГА ХЭМЖЭЭ</vt:lpstr>
      <vt:lpstr>ДҮГНЭЛТ, ҮНЭЛГЭЭ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SUNUM BAŞLIĞI</dc:title>
  <dc:creator>HP</dc:creator>
  <cp:lastModifiedBy>USER</cp:lastModifiedBy>
  <cp:revision>371</cp:revision>
  <dcterms:created xsi:type="dcterms:W3CDTF">2019-04-01T08:33:12Z</dcterms:created>
  <dcterms:modified xsi:type="dcterms:W3CDTF">2020-09-01T05:57:55Z</dcterms:modified>
</cp:coreProperties>
</file>