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30"/>
  </p:notesMasterIdLst>
  <p:sldIdLst>
    <p:sldId id="352" r:id="rId6"/>
    <p:sldId id="304" r:id="rId7"/>
    <p:sldId id="356" r:id="rId8"/>
    <p:sldId id="357" r:id="rId9"/>
    <p:sldId id="358" r:id="rId10"/>
    <p:sldId id="377" r:id="rId11"/>
    <p:sldId id="378" r:id="rId12"/>
    <p:sldId id="359" r:id="rId13"/>
    <p:sldId id="360" r:id="rId14"/>
    <p:sldId id="363" r:id="rId15"/>
    <p:sldId id="366" r:id="rId16"/>
    <p:sldId id="367" r:id="rId17"/>
    <p:sldId id="369" r:id="rId18"/>
    <p:sldId id="370" r:id="rId19"/>
    <p:sldId id="371" r:id="rId20"/>
    <p:sldId id="372" r:id="rId21"/>
    <p:sldId id="368" r:id="rId22"/>
    <p:sldId id="376" r:id="rId23"/>
    <p:sldId id="379" r:id="rId24"/>
    <p:sldId id="364" r:id="rId25"/>
    <p:sldId id="373" r:id="rId26"/>
    <p:sldId id="374" r:id="rId27"/>
    <p:sldId id="380" r:id="rId28"/>
    <p:sldId id="35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56"/>
            <p14:sldId id="357"/>
            <p14:sldId id="358"/>
            <p14:sldId id="377"/>
            <p14:sldId id="378"/>
            <p14:sldId id="359"/>
            <p14:sldId id="360"/>
            <p14:sldId id="363"/>
            <p14:sldId id="366"/>
            <p14:sldId id="367"/>
            <p14:sldId id="369"/>
            <p14:sldId id="370"/>
            <p14:sldId id="371"/>
            <p14:sldId id="372"/>
            <p14:sldId id="368"/>
            <p14:sldId id="376"/>
            <p14:sldId id="379"/>
            <p14:sldId id="364"/>
            <p14:sldId id="373"/>
            <p14:sldId id="374"/>
            <p14:sldId id="380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4"/>
    <a:srgbClr val="DC0B15"/>
    <a:srgbClr val="D8111B"/>
    <a:srgbClr val="9D1D1D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2A51A-336E-48C8-BE1E-2734B5B4F3F7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A1F54A74-E78D-45CA-A649-D0C28CFFB169}">
      <dgm:prSet phldrT="[Metin]" custT="1"/>
      <dgm:spPr/>
      <dgm:t>
        <a:bodyPr/>
        <a:lstStyle/>
        <a:p>
          <a:r>
            <a:rPr lang="mn-MN" sz="1500" dirty="0" smtClean="0">
              <a:latin typeface="Arial" pitchFamily="34" charset="0"/>
              <a:cs typeface="Arial" pitchFamily="34" charset="0"/>
            </a:rPr>
            <a:t>Эрсдлийн үнэлгээ</a:t>
          </a:r>
          <a:endParaRPr lang="tr-TR" sz="1500" dirty="0">
            <a:latin typeface="Arial" pitchFamily="34" charset="0"/>
            <a:cs typeface="Arial" pitchFamily="34" charset="0"/>
          </a:endParaRPr>
        </a:p>
      </dgm:t>
    </dgm:pt>
    <dgm:pt modelId="{B76D546B-2E22-4F4A-95FE-64831A7D4F18}" type="parTrans" cxnId="{1166ACCE-364E-4A9F-A579-E0CB3CF69572}">
      <dgm:prSet/>
      <dgm:spPr/>
      <dgm:t>
        <a:bodyPr/>
        <a:lstStyle/>
        <a:p>
          <a:endParaRPr lang="tr-TR"/>
        </a:p>
      </dgm:t>
    </dgm:pt>
    <dgm:pt modelId="{DE896998-03F2-4892-98C5-436738964924}" type="sibTrans" cxnId="{1166ACCE-364E-4A9F-A579-E0CB3CF69572}">
      <dgm:prSet/>
      <dgm:spPr/>
      <dgm:t>
        <a:bodyPr/>
        <a:lstStyle/>
        <a:p>
          <a:endParaRPr lang="tr-TR"/>
        </a:p>
      </dgm:t>
    </dgm:pt>
    <dgm:pt modelId="{D46B2606-46A1-47FD-BDDD-23A1E20BAA4D}">
      <dgm:prSet phldrT="[Metin]" custT="1"/>
      <dgm:spPr/>
      <dgm:t>
        <a:bodyPr/>
        <a:lstStyle/>
        <a:p>
          <a:r>
            <a:rPr lang="mn-MN" sz="1500" dirty="0" smtClean="0">
              <a:latin typeface="Arial" pitchFamily="34" charset="0"/>
              <a:cs typeface="Arial" pitchFamily="34" charset="0"/>
            </a:rPr>
            <a:t>Ажилчдын сургалт</a:t>
          </a:r>
          <a:endParaRPr lang="tr-TR" sz="1500" dirty="0">
            <a:latin typeface="Arial" pitchFamily="34" charset="0"/>
            <a:cs typeface="Arial" pitchFamily="34" charset="0"/>
          </a:endParaRPr>
        </a:p>
      </dgm:t>
    </dgm:pt>
    <dgm:pt modelId="{DF5E371D-7C07-4643-B389-CA11C9C213B4}" type="parTrans" cxnId="{3CE04204-825E-4C39-AADE-7A1C421C8B18}">
      <dgm:prSet/>
      <dgm:spPr/>
      <dgm:t>
        <a:bodyPr/>
        <a:lstStyle/>
        <a:p>
          <a:endParaRPr lang="tr-TR"/>
        </a:p>
      </dgm:t>
    </dgm:pt>
    <dgm:pt modelId="{0C1948A1-8BD1-44C6-8A25-BEA62BB495D1}" type="sibTrans" cxnId="{3CE04204-825E-4C39-AADE-7A1C421C8B18}">
      <dgm:prSet/>
      <dgm:spPr/>
      <dgm:t>
        <a:bodyPr/>
        <a:lstStyle/>
        <a:p>
          <a:endParaRPr lang="tr-TR"/>
        </a:p>
      </dgm:t>
    </dgm:pt>
    <dgm:pt modelId="{C18D849F-BFE6-46A8-8F30-580F92875DF0}">
      <dgm:prSet phldrT="[Metin]" custT="1"/>
      <dgm:spPr/>
      <dgm:t>
        <a:bodyPr/>
        <a:lstStyle/>
        <a:p>
          <a:r>
            <a:rPr lang="mn-MN" sz="1500" dirty="0" smtClean="0">
              <a:latin typeface="Arial" pitchFamily="34" charset="0"/>
              <a:cs typeface="Arial" pitchFamily="34" charset="0"/>
            </a:rPr>
            <a:t>Хөдөлмөрийн эрүүл ахуй, аюулгүй байдлын үйлчилгээг үзүүлэх</a:t>
          </a:r>
          <a:endParaRPr lang="tr-TR" sz="1500" dirty="0">
            <a:latin typeface="Arial" pitchFamily="34" charset="0"/>
            <a:cs typeface="Arial" pitchFamily="34" charset="0"/>
          </a:endParaRPr>
        </a:p>
      </dgm:t>
    </dgm:pt>
    <dgm:pt modelId="{F7F67566-76BB-473E-9BB5-AED3322C805E}" type="parTrans" cxnId="{2BBB1E9A-3CB0-42A9-B032-DAED6D458A87}">
      <dgm:prSet/>
      <dgm:spPr/>
      <dgm:t>
        <a:bodyPr/>
        <a:lstStyle/>
        <a:p>
          <a:endParaRPr lang="tr-TR"/>
        </a:p>
      </dgm:t>
    </dgm:pt>
    <dgm:pt modelId="{FABC6E33-612D-4DD3-BB5F-BC6EF0C10586}" type="sibTrans" cxnId="{2BBB1E9A-3CB0-42A9-B032-DAED6D458A87}">
      <dgm:prSet/>
      <dgm:spPr/>
      <dgm:t>
        <a:bodyPr/>
        <a:lstStyle/>
        <a:p>
          <a:endParaRPr lang="tr-TR"/>
        </a:p>
      </dgm:t>
    </dgm:pt>
    <dgm:pt modelId="{6F582303-D506-4EF8-B160-EFCAE764019A}">
      <dgm:prSet phldrT="[Metin]" custT="1"/>
      <dgm:spPr/>
      <dgm:t>
        <a:bodyPr/>
        <a:lstStyle/>
        <a:p>
          <a:r>
            <a:rPr lang="mn-MN" sz="1500" dirty="0" smtClean="0">
              <a:latin typeface="Arial" pitchFamily="34" charset="0"/>
              <a:cs typeface="Arial" pitchFamily="34" charset="0"/>
            </a:rPr>
            <a:t>Онцгой байдлын төлөвлөгөө</a:t>
          </a:r>
          <a:endParaRPr lang="tr-TR" sz="1500" dirty="0">
            <a:latin typeface="Arial" pitchFamily="34" charset="0"/>
            <a:cs typeface="Arial" pitchFamily="34" charset="0"/>
          </a:endParaRPr>
        </a:p>
      </dgm:t>
    </dgm:pt>
    <dgm:pt modelId="{44007F70-0CA4-4C40-8740-1472482FEE78}" type="parTrans" cxnId="{2AF91B4F-BEA9-409E-B709-8AAE67B178B6}">
      <dgm:prSet/>
      <dgm:spPr/>
      <dgm:t>
        <a:bodyPr/>
        <a:lstStyle/>
        <a:p>
          <a:endParaRPr lang="tr-TR"/>
        </a:p>
      </dgm:t>
    </dgm:pt>
    <dgm:pt modelId="{717A373B-CCAF-4EA6-97F5-E84122EC4840}" type="sibTrans" cxnId="{2AF91B4F-BEA9-409E-B709-8AAE67B178B6}">
      <dgm:prSet/>
      <dgm:spPr/>
      <dgm:t>
        <a:bodyPr/>
        <a:lstStyle/>
        <a:p>
          <a:endParaRPr lang="tr-TR"/>
        </a:p>
      </dgm:t>
    </dgm:pt>
    <dgm:pt modelId="{0A65742F-A1D5-43ED-87E0-375396274B89}">
      <dgm:prSet phldrT="[Metin]" custT="1"/>
      <dgm:spPr/>
      <dgm:t>
        <a:bodyPr/>
        <a:lstStyle/>
        <a:p>
          <a:r>
            <a:rPr lang="mn-MN" sz="1500" dirty="0" smtClean="0">
              <a:latin typeface="Arial" pitchFamily="34" charset="0"/>
              <a:cs typeface="Arial" pitchFamily="34" charset="0"/>
            </a:rPr>
            <a:t>Эрүүл мэндийн тандалт</a:t>
          </a:r>
          <a:endParaRPr lang="tr-TR" sz="1500" dirty="0">
            <a:latin typeface="Arial" pitchFamily="34" charset="0"/>
            <a:cs typeface="Arial" pitchFamily="34" charset="0"/>
          </a:endParaRPr>
        </a:p>
      </dgm:t>
    </dgm:pt>
    <dgm:pt modelId="{853FEEE7-460D-40AC-B42A-6FC0049CBC63}" type="parTrans" cxnId="{AE2AC87C-77F4-4A9A-912A-CCA3A6D86B65}">
      <dgm:prSet/>
      <dgm:spPr/>
      <dgm:t>
        <a:bodyPr/>
        <a:lstStyle/>
        <a:p>
          <a:endParaRPr lang="tr-TR"/>
        </a:p>
      </dgm:t>
    </dgm:pt>
    <dgm:pt modelId="{6BA694EF-3DE5-4CF3-A40B-9AD308214C45}" type="sibTrans" cxnId="{AE2AC87C-77F4-4A9A-912A-CCA3A6D86B65}">
      <dgm:prSet/>
      <dgm:spPr/>
      <dgm:t>
        <a:bodyPr/>
        <a:lstStyle/>
        <a:p>
          <a:endParaRPr lang="tr-TR"/>
        </a:p>
      </dgm:t>
    </dgm:pt>
    <dgm:pt modelId="{04169FDE-CDCC-45CC-A025-B3E18CBFEE3B}" type="pres">
      <dgm:prSet presAssocID="{79B2A51A-336E-48C8-BE1E-2734B5B4F3F7}" presName="compositeShape" presStyleCnt="0">
        <dgm:presLayoutVars>
          <dgm:dir/>
          <dgm:resizeHandles/>
        </dgm:presLayoutVars>
      </dgm:prSet>
      <dgm:spPr/>
    </dgm:pt>
    <dgm:pt modelId="{57FE44CE-9CF8-4176-A005-15DD40E82873}" type="pres">
      <dgm:prSet presAssocID="{79B2A51A-336E-48C8-BE1E-2734B5B4F3F7}" presName="pyramid" presStyleLbl="node1" presStyleIdx="0" presStyleCnt="1"/>
      <dgm:spPr/>
    </dgm:pt>
    <dgm:pt modelId="{53922C39-C0CB-4089-BC1F-78A1BB5F87AF}" type="pres">
      <dgm:prSet presAssocID="{79B2A51A-336E-48C8-BE1E-2734B5B4F3F7}" presName="theList" presStyleCnt="0"/>
      <dgm:spPr/>
    </dgm:pt>
    <dgm:pt modelId="{02C04B22-06A6-4055-BDC3-E61116DC8C80}" type="pres">
      <dgm:prSet presAssocID="{A1F54A74-E78D-45CA-A649-D0C28CFFB169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D2AACA-3846-4ECE-99D1-D5C6A5D72D76}" type="pres">
      <dgm:prSet presAssocID="{A1F54A74-E78D-45CA-A649-D0C28CFFB169}" presName="aSpace" presStyleCnt="0"/>
      <dgm:spPr/>
    </dgm:pt>
    <dgm:pt modelId="{FC0C8F2F-717E-4D8A-91B9-E209525F4E1C}" type="pres">
      <dgm:prSet presAssocID="{D46B2606-46A1-47FD-BDDD-23A1E20BAA4D}" presName="aNode" presStyleLbl="fgAcc1" presStyleIdx="1" presStyleCnt="5" custLinFactNeighborX="2460" custLinFactNeighborY="905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4BEBCA-D9E3-4D42-B161-A9ABBF1E2DD2}" type="pres">
      <dgm:prSet presAssocID="{D46B2606-46A1-47FD-BDDD-23A1E20BAA4D}" presName="aSpace" presStyleCnt="0"/>
      <dgm:spPr/>
    </dgm:pt>
    <dgm:pt modelId="{5E28EDC5-A616-4E76-82FC-8C5341FE0D0A}" type="pres">
      <dgm:prSet presAssocID="{C18D849F-BFE6-46A8-8F30-580F92875DF0}" presName="aNode" presStyleLbl="fgAcc1" presStyleIdx="2" presStyleCnt="5" custScaleY="1669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D5D872-2671-4EDB-86B6-EBB5F631A0A2}" type="pres">
      <dgm:prSet presAssocID="{C18D849F-BFE6-46A8-8F30-580F92875DF0}" presName="aSpace" presStyleCnt="0"/>
      <dgm:spPr/>
    </dgm:pt>
    <dgm:pt modelId="{3325DB7B-B5B8-4517-9B1D-F564FF70F0C0}" type="pres">
      <dgm:prSet presAssocID="{6F582303-D506-4EF8-B160-EFCAE764019A}" presName="aNode" presStyleLbl="fgAcc1" presStyleIdx="3" presStyleCnt="5" custLinFactY="8315" custLinFactNeighborX="-834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789DB4-9E37-4EC6-9E57-8AD66F2E63FB}" type="pres">
      <dgm:prSet presAssocID="{6F582303-D506-4EF8-B160-EFCAE764019A}" presName="aSpace" presStyleCnt="0"/>
      <dgm:spPr/>
    </dgm:pt>
    <dgm:pt modelId="{DD8A6C33-1610-4ECF-A804-F60459D7D35E}" type="pres">
      <dgm:prSet presAssocID="{0A65742F-A1D5-43ED-87E0-375396274B89}" presName="aNode" presStyleLbl="fgAcc1" presStyleIdx="4" presStyleCnt="5" custLinFactY="33879" custLinFactNeighborX="-417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0EF359-68AE-43FE-8728-FB3F8DBD606E}" type="pres">
      <dgm:prSet presAssocID="{0A65742F-A1D5-43ED-87E0-375396274B89}" presName="aSpace" presStyleCnt="0"/>
      <dgm:spPr/>
    </dgm:pt>
  </dgm:ptLst>
  <dgm:cxnLst>
    <dgm:cxn modelId="{0B9BDFE5-6D53-4488-B1DC-067F9F2EC04E}" type="presOf" srcId="{6F582303-D506-4EF8-B160-EFCAE764019A}" destId="{3325DB7B-B5B8-4517-9B1D-F564FF70F0C0}" srcOrd="0" destOrd="0" presId="urn:microsoft.com/office/officeart/2005/8/layout/pyramid2"/>
    <dgm:cxn modelId="{2BBB1E9A-3CB0-42A9-B032-DAED6D458A87}" srcId="{79B2A51A-336E-48C8-BE1E-2734B5B4F3F7}" destId="{C18D849F-BFE6-46A8-8F30-580F92875DF0}" srcOrd="2" destOrd="0" parTransId="{F7F67566-76BB-473E-9BB5-AED3322C805E}" sibTransId="{FABC6E33-612D-4DD3-BB5F-BC6EF0C10586}"/>
    <dgm:cxn modelId="{AE2AC87C-77F4-4A9A-912A-CCA3A6D86B65}" srcId="{79B2A51A-336E-48C8-BE1E-2734B5B4F3F7}" destId="{0A65742F-A1D5-43ED-87E0-375396274B89}" srcOrd="4" destOrd="0" parTransId="{853FEEE7-460D-40AC-B42A-6FC0049CBC63}" sibTransId="{6BA694EF-3DE5-4CF3-A40B-9AD308214C45}"/>
    <dgm:cxn modelId="{6D5382FF-0582-4500-8A43-DB413B2E6C80}" type="presOf" srcId="{0A65742F-A1D5-43ED-87E0-375396274B89}" destId="{DD8A6C33-1610-4ECF-A804-F60459D7D35E}" srcOrd="0" destOrd="0" presId="urn:microsoft.com/office/officeart/2005/8/layout/pyramid2"/>
    <dgm:cxn modelId="{DEDFEFC7-54FE-4F6B-8442-8F986897DF06}" type="presOf" srcId="{C18D849F-BFE6-46A8-8F30-580F92875DF0}" destId="{5E28EDC5-A616-4E76-82FC-8C5341FE0D0A}" srcOrd="0" destOrd="0" presId="urn:microsoft.com/office/officeart/2005/8/layout/pyramid2"/>
    <dgm:cxn modelId="{0725D89A-E5B8-459C-801A-AC906FBE0BDA}" type="presOf" srcId="{A1F54A74-E78D-45CA-A649-D0C28CFFB169}" destId="{02C04B22-06A6-4055-BDC3-E61116DC8C80}" srcOrd="0" destOrd="0" presId="urn:microsoft.com/office/officeart/2005/8/layout/pyramid2"/>
    <dgm:cxn modelId="{1ECF45BA-066F-4067-8930-D3C61EBF2147}" type="presOf" srcId="{D46B2606-46A1-47FD-BDDD-23A1E20BAA4D}" destId="{FC0C8F2F-717E-4D8A-91B9-E209525F4E1C}" srcOrd="0" destOrd="0" presId="urn:microsoft.com/office/officeart/2005/8/layout/pyramid2"/>
    <dgm:cxn modelId="{7E0E44CE-1BB0-43A3-94CE-C59378C05A0F}" type="presOf" srcId="{79B2A51A-336E-48C8-BE1E-2734B5B4F3F7}" destId="{04169FDE-CDCC-45CC-A025-B3E18CBFEE3B}" srcOrd="0" destOrd="0" presId="urn:microsoft.com/office/officeart/2005/8/layout/pyramid2"/>
    <dgm:cxn modelId="{1166ACCE-364E-4A9F-A579-E0CB3CF69572}" srcId="{79B2A51A-336E-48C8-BE1E-2734B5B4F3F7}" destId="{A1F54A74-E78D-45CA-A649-D0C28CFFB169}" srcOrd="0" destOrd="0" parTransId="{B76D546B-2E22-4F4A-95FE-64831A7D4F18}" sibTransId="{DE896998-03F2-4892-98C5-436738964924}"/>
    <dgm:cxn modelId="{2AF91B4F-BEA9-409E-B709-8AAE67B178B6}" srcId="{79B2A51A-336E-48C8-BE1E-2734B5B4F3F7}" destId="{6F582303-D506-4EF8-B160-EFCAE764019A}" srcOrd="3" destOrd="0" parTransId="{44007F70-0CA4-4C40-8740-1472482FEE78}" sibTransId="{717A373B-CCAF-4EA6-97F5-E84122EC4840}"/>
    <dgm:cxn modelId="{3CE04204-825E-4C39-AADE-7A1C421C8B18}" srcId="{79B2A51A-336E-48C8-BE1E-2734B5B4F3F7}" destId="{D46B2606-46A1-47FD-BDDD-23A1E20BAA4D}" srcOrd="1" destOrd="0" parTransId="{DF5E371D-7C07-4643-B389-CA11C9C213B4}" sibTransId="{0C1948A1-8BD1-44C6-8A25-BEA62BB495D1}"/>
    <dgm:cxn modelId="{3529EB91-D820-4EDE-8A49-65D6D8EDB354}" type="presParOf" srcId="{04169FDE-CDCC-45CC-A025-B3E18CBFEE3B}" destId="{57FE44CE-9CF8-4176-A005-15DD40E82873}" srcOrd="0" destOrd="0" presId="urn:microsoft.com/office/officeart/2005/8/layout/pyramid2"/>
    <dgm:cxn modelId="{35A9A55F-08FF-4BA5-AEC6-D10EE737328F}" type="presParOf" srcId="{04169FDE-CDCC-45CC-A025-B3E18CBFEE3B}" destId="{53922C39-C0CB-4089-BC1F-78A1BB5F87AF}" srcOrd="1" destOrd="0" presId="urn:microsoft.com/office/officeart/2005/8/layout/pyramid2"/>
    <dgm:cxn modelId="{FA8E6759-1A52-4CF1-A144-CD4CDB694506}" type="presParOf" srcId="{53922C39-C0CB-4089-BC1F-78A1BB5F87AF}" destId="{02C04B22-06A6-4055-BDC3-E61116DC8C80}" srcOrd="0" destOrd="0" presId="urn:microsoft.com/office/officeart/2005/8/layout/pyramid2"/>
    <dgm:cxn modelId="{02841F2D-7424-445F-B5FE-D9AD43F0981A}" type="presParOf" srcId="{53922C39-C0CB-4089-BC1F-78A1BB5F87AF}" destId="{1FD2AACA-3846-4ECE-99D1-D5C6A5D72D76}" srcOrd="1" destOrd="0" presId="urn:microsoft.com/office/officeart/2005/8/layout/pyramid2"/>
    <dgm:cxn modelId="{3241A0F0-EA4B-4CFC-A91C-7A98A1650572}" type="presParOf" srcId="{53922C39-C0CB-4089-BC1F-78A1BB5F87AF}" destId="{FC0C8F2F-717E-4D8A-91B9-E209525F4E1C}" srcOrd="2" destOrd="0" presId="urn:microsoft.com/office/officeart/2005/8/layout/pyramid2"/>
    <dgm:cxn modelId="{02E816D5-98C9-4FC4-8EDA-51FC9DE9306C}" type="presParOf" srcId="{53922C39-C0CB-4089-BC1F-78A1BB5F87AF}" destId="{544BEBCA-D9E3-4D42-B161-A9ABBF1E2DD2}" srcOrd="3" destOrd="0" presId="urn:microsoft.com/office/officeart/2005/8/layout/pyramid2"/>
    <dgm:cxn modelId="{217B53BC-0FBE-41F6-89D1-A4889EBDFA4D}" type="presParOf" srcId="{53922C39-C0CB-4089-BC1F-78A1BB5F87AF}" destId="{5E28EDC5-A616-4E76-82FC-8C5341FE0D0A}" srcOrd="4" destOrd="0" presId="urn:microsoft.com/office/officeart/2005/8/layout/pyramid2"/>
    <dgm:cxn modelId="{D0FCEC11-7FCA-4AED-8AA8-A4A9CA6994A1}" type="presParOf" srcId="{53922C39-C0CB-4089-BC1F-78A1BB5F87AF}" destId="{3ED5D872-2671-4EDB-86B6-EBB5F631A0A2}" srcOrd="5" destOrd="0" presId="urn:microsoft.com/office/officeart/2005/8/layout/pyramid2"/>
    <dgm:cxn modelId="{D18F9CCE-16BB-4E51-885E-47AC8C7D7841}" type="presParOf" srcId="{53922C39-C0CB-4089-BC1F-78A1BB5F87AF}" destId="{3325DB7B-B5B8-4517-9B1D-F564FF70F0C0}" srcOrd="6" destOrd="0" presId="urn:microsoft.com/office/officeart/2005/8/layout/pyramid2"/>
    <dgm:cxn modelId="{F432642C-49CE-4E53-B3A2-590327DE2E18}" type="presParOf" srcId="{53922C39-C0CB-4089-BC1F-78A1BB5F87AF}" destId="{49789DB4-9E37-4EC6-9E57-8AD66F2E63FB}" srcOrd="7" destOrd="0" presId="urn:microsoft.com/office/officeart/2005/8/layout/pyramid2"/>
    <dgm:cxn modelId="{DC2086BB-D40C-456A-8890-6A459483432A}" type="presParOf" srcId="{53922C39-C0CB-4089-BC1F-78A1BB5F87AF}" destId="{DD8A6C33-1610-4ECF-A804-F60459D7D35E}" srcOrd="8" destOrd="0" presId="urn:microsoft.com/office/officeart/2005/8/layout/pyramid2"/>
    <dgm:cxn modelId="{B252B615-7C2B-4AFC-8D77-EF6EA6D19164}" type="presParOf" srcId="{53922C39-C0CB-4089-BC1F-78A1BB5F87AF}" destId="{1A0EF359-68AE-43FE-8728-FB3F8DBD606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B805D-BEDC-477A-93D0-F33122EB7E66}" type="doc">
      <dgm:prSet loTypeId="urn:microsoft.com/office/officeart/2005/8/layout/cycle3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9B7365D-2041-49E7-AA2F-DBEA6C0C0E50}">
      <dgm:prSet phldrT="[Metin]" custT="1"/>
      <dgm:spPr/>
      <dgm:t>
        <a:bodyPr/>
        <a:lstStyle/>
        <a:p>
          <a:r>
            <a:rPr lang="mn-M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Хөдөө аж ахуй, ойн яам</a:t>
          </a:r>
        </a:p>
        <a:p>
          <a:endParaRPr lang="tr-T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33B46A8-8473-44B7-857E-87300D65213B}" type="parTrans" cxnId="{CD07C9A5-E891-4C1C-A8FA-86EF369EC4BF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286906-2251-482C-864B-2CC161E9348F}" type="sibTrans" cxnId="{CD07C9A5-E891-4C1C-A8FA-86EF369EC4BF}">
      <dgm:prSet/>
      <dgm:spPr/>
      <dgm:t>
        <a:bodyPr/>
        <a:lstStyle/>
        <a:p>
          <a:endParaRPr lang="tr-TR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4E148B-C711-4017-A83C-F3B7B07DAD30}">
      <dgm:prSet phldrT="[Metin]" custT="1"/>
      <dgm:spPr/>
      <dgm:t>
        <a:bodyPr/>
        <a:lstStyle/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Зээлийн хоршоодын холбоо</a:t>
          </a:r>
        </a:p>
      </dgm:t>
    </dgm:pt>
    <dgm:pt modelId="{973474F1-9937-444E-8FAB-97726AD4E2F7}" type="parTrans" cxnId="{3D65B63E-1509-4E24-B38D-70DAA16554A8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F8D3A98-300C-4BDD-A218-C74CEAD51722}" type="sibTrans" cxnId="{3D65B63E-1509-4E24-B38D-70DAA16554A8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2C8436-6C96-4E30-A32B-046E0AF31EAD}">
      <dgm:prSet phldrT="[Metin]" custT="1"/>
      <dgm:spPr/>
      <dgm:t>
        <a:bodyPr/>
        <a:lstStyle/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Хөдөө аж ахуйн танхимуудын холбоо</a:t>
          </a:r>
        </a:p>
      </dgm:t>
    </dgm:pt>
    <dgm:pt modelId="{AEA9DB3E-A7A1-4AC5-9B20-502E137E5FEA}" type="parTrans" cxnId="{34478D50-2B34-4548-90D2-B0EE2B604240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6D1435-257A-4CB2-8F42-89C0CB15580D}" type="sibTrans" cxnId="{34478D50-2B34-4548-90D2-B0EE2B604240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2B2FA8-8CBA-4053-8120-E60A96960513}">
      <dgm:prSet phldrT="[Metin]" custT="1"/>
      <dgm:spPr/>
      <dgm:t>
        <a:bodyPr/>
        <a:lstStyle/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Үйлдвэрчний эвлэл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9D1CC2B9-C4B8-4DFC-B769-6AB235644A80}" type="parTrans" cxnId="{A5BC945E-ADBD-4CA9-A6B6-3E591A48210B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55FB7B-DB1C-457C-9323-DD636F6DA0AA}" type="sibTrans" cxnId="{A5BC945E-ADBD-4CA9-A6B6-3E591A48210B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48AA33-BA2E-4A40-9AC9-2E6FC759AFEC}">
      <dgm:prSet phldrT="[Metin]" custT="1"/>
      <dgm:spPr/>
      <dgm:t>
        <a:bodyPr/>
        <a:lstStyle/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Их дээд сургуулиуд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0D87B701-2D7C-4738-B5F3-EB6B13DAEAB1}" type="parTrans" cxnId="{48C527DE-43C4-4186-8EDC-49E60B97BE2E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6D7F7E-3DB2-4497-AD7B-2EBE11D0AC2F}" type="sibTrans" cxnId="{48C527DE-43C4-4186-8EDC-49E60B97BE2E}">
      <dgm:prSet/>
      <dgm:spPr/>
      <dgm:t>
        <a:bodyPr/>
        <a:lstStyle/>
        <a:p>
          <a:endParaRPr lang="tr-TR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4A2000-62B1-4771-91C7-685754A0EC1D}">
      <dgm:prSet phldrT="[Metin]" custT="1"/>
      <dgm:spPr/>
      <dgm:t>
        <a:bodyPr/>
        <a:lstStyle/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Манай яамны холбогдох нэгжүүд</a:t>
          </a:r>
        </a:p>
      </dgm:t>
    </dgm:pt>
    <dgm:pt modelId="{F5F0378C-0E52-4B2C-83E4-8FC54463A333}" type="parTrans" cxnId="{4846BFFF-2205-4557-8E64-0D8A4C5BBCC6}">
      <dgm:prSet/>
      <dgm:spPr/>
      <dgm:t>
        <a:bodyPr/>
        <a:lstStyle/>
        <a:p>
          <a:endParaRPr lang="tr-TR" sz="1600"/>
        </a:p>
      </dgm:t>
    </dgm:pt>
    <dgm:pt modelId="{D6001FA5-13B9-46A6-A7DC-31B74CB26ED7}" type="sibTrans" cxnId="{4846BFFF-2205-4557-8E64-0D8A4C5BBCC6}">
      <dgm:prSet/>
      <dgm:spPr/>
      <dgm:t>
        <a:bodyPr/>
        <a:lstStyle/>
        <a:p>
          <a:endParaRPr lang="tr-TR" sz="1600"/>
        </a:p>
      </dgm:t>
    </dgm:pt>
    <dgm:pt modelId="{A4837037-0704-4744-B47F-471EDF332B43}" type="pres">
      <dgm:prSet presAssocID="{7C8B805D-BEDC-477A-93D0-F33122EB7E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6456B-42BF-4349-8265-39E58D8C4286}" type="pres">
      <dgm:prSet presAssocID="{7C8B805D-BEDC-477A-93D0-F33122EB7E66}" presName="cycle" presStyleCnt="0"/>
      <dgm:spPr/>
      <dgm:t>
        <a:bodyPr/>
        <a:lstStyle/>
        <a:p>
          <a:endParaRPr lang="tr-TR"/>
        </a:p>
      </dgm:t>
    </dgm:pt>
    <dgm:pt modelId="{58AEF46A-954A-46FF-A946-B8C09B56C71E}" type="pres">
      <dgm:prSet presAssocID="{19B7365D-2041-49E7-AA2F-DBEA6C0C0E50}" presName="nodeFirstNode" presStyleLbl="node1" presStyleIdx="0" presStyleCnt="6" custScaleX="139003" custScaleY="118239" custRadScaleRad="97369" custRadScaleInc="-6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FF16F3-EABD-4DA5-9BDE-97A98F8F208D}" type="pres">
      <dgm:prSet presAssocID="{E9286906-2251-482C-864B-2CC161E9348F}" presName="sibTransFirstNode" presStyleLbl="bgShp" presStyleIdx="0" presStyleCnt="1" custScaleX="132168" custLinFactNeighborX="-2440" custLinFactNeighborY="-98"/>
      <dgm:spPr/>
      <dgm:t>
        <a:bodyPr/>
        <a:lstStyle/>
        <a:p>
          <a:endParaRPr lang="tr-TR"/>
        </a:p>
      </dgm:t>
    </dgm:pt>
    <dgm:pt modelId="{128C417B-1E04-4CA2-A49F-B1ABC7635EB3}" type="pres">
      <dgm:prSet presAssocID="{C04E148B-C711-4017-A83C-F3B7B07DAD30}" presName="nodeFollowingNodes" presStyleLbl="node1" presStyleIdx="1" presStyleCnt="6" custScaleX="131597" custScaleY="111967" custRadScaleRad="108745" custRadScaleInc="215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09D150-370E-462E-AE95-D88CF00E3075}" type="pres">
      <dgm:prSet presAssocID="{D02C8436-6C96-4E30-A32B-046E0AF31EAD}" presName="nodeFollowingNodes" presStyleLbl="node1" presStyleIdx="2" presStyleCnt="6" custScaleX="132095" custScaleY="119867" custRadScaleRad="109632" custRadScaleInc="-147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0EBC2B-1CD0-4065-A97D-8E45889DA590}" type="pres">
      <dgm:prSet presAssocID="{FC2B2FA8-8CBA-4053-8120-E60A96960513}" presName="nodeFollowingNodes" presStyleLbl="node1" presStyleIdx="3" presStyleCnt="6" custScaleX="137809" custScaleY="107527" custRadScaleRad="110685" custRadScaleInc="-330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8AF40-69D1-41B3-A975-7895748888BE}" type="pres">
      <dgm:prSet presAssocID="{B548AA33-BA2E-4A40-9AC9-2E6FC759AFEC}" presName="nodeFollowingNodes" presStyleLbl="node1" presStyleIdx="4" presStyleCnt="6" custScaleX="115316" custScaleY="112549" custRadScaleRad="116069" custRadScaleInc="4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721251-5B5E-4821-8DF6-CFB29EA05255}" type="pres">
      <dgm:prSet presAssocID="{5E4A2000-62B1-4771-91C7-685754A0EC1D}" presName="nodeFollowingNodes" presStyleLbl="node1" presStyleIdx="5" presStyleCnt="6" custScaleX="120968" custScaleY="106631" custRadScaleRad="119509" custRadScaleInc="-268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07C9A5-E891-4C1C-A8FA-86EF369EC4BF}" srcId="{7C8B805D-BEDC-477A-93D0-F33122EB7E66}" destId="{19B7365D-2041-49E7-AA2F-DBEA6C0C0E50}" srcOrd="0" destOrd="0" parTransId="{C33B46A8-8473-44B7-857E-87300D65213B}" sibTransId="{E9286906-2251-482C-864B-2CC161E9348F}"/>
    <dgm:cxn modelId="{3D65B63E-1509-4E24-B38D-70DAA16554A8}" srcId="{7C8B805D-BEDC-477A-93D0-F33122EB7E66}" destId="{C04E148B-C711-4017-A83C-F3B7B07DAD30}" srcOrd="1" destOrd="0" parTransId="{973474F1-9937-444E-8FAB-97726AD4E2F7}" sibTransId="{2F8D3A98-300C-4BDD-A218-C74CEAD51722}"/>
    <dgm:cxn modelId="{C24C2727-F951-4C97-BBF0-6DA271D4EA80}" type="presOf" srcId="{5E4A2000-62B1-4771-91C7-685754A0EC1D}" destId="{67721251-5B5E-4821-8DF6-CFB29EA05255}" srcOrd="0" destOrd="0" presId="urn:microsoft.com/office/officeart/2005/8/layout/cycle3"/>
    <dgm:cxn modelId="{A5BC945E-ADBD-4CA9-A6B6-3E591A48210B}" srcId="{7C8B805D-BEDC-477A-93D0-F33122EB7E66}" destId="{FC2B2FA8-8CBA-4053-8120-E60A96960513}" srcOrd="3" destOrd="0" parTransId="{9D1CC2B9-C4B8-4DFC-B769-6AB235644A80}" sibTransId="{1655FB7B-DB1C-457C-9323-DD636F6DA0AA}"/>
    <dgm:cxn modelId="{5549336E-F366-4A25-927B-92DCACF1CE76}" type="presOf" srcId="{D02C8436-6C96-4E30-A32B-046E0AF31EAD}" destId="{CD09D150-370E-462E-AE95-D88CF00E3075}" srcOrd="0" destOrd="0" presId="urn:microsoft.com/office/officeart/2005/8/layout/cycle3"/>
    <dgm:cxn modelId="{4846BFFF-2205-4557-8E64-0D8A4C5BBCC6}" srcId="{7C8B805D-BEDC-477A-93D0-F33122EB7E66}" destId="{5E4A2000-62B1-4771-91C7-685754A0EC1D}" srcOrd="5" destOrd="0" parTransId="{F5F0378C-0E52-4B2C-83E4-8FC54463A333}" sibTransId="{D6001FA5-13B9-46A6-A7DC-31B74CB26ED7}"/>
    <dgm:cxn modelId="{34478D50-2B34-4548-90D2-B0EE2B604240}" srcId="{7C8B805D-BEDC-477A-93D0-F33122EB7E66}" destId="{D02C8436-6C96-4E30-A32B-046E0AF31EAD}" srcOrd="2" destOrd="0" parTransId="{AEA9DB3E-A7A1-4AC5-9B20-502E137E5FEA}" sibTransId="{5D6D1435-257A-4CB2-8F42-89C0CB15580D}"/>
    <dgm:cxn modelId="{48C527DE-43C4-4186-8EDC-49E60B97BE2E}" srcId="{7C8B805D-BEDC-477A-93D0-F33122EB7E66}" destId="{B548AA33-BA2E-4A40-9AC9-2E6FC759AFEC}" srcOrd="4" destOrd="0" parTransId="{0D87B701-2D7C-4738-B5F3-EB6B13DAEAB1}" sibTransId="{3C6D7F7E-3DB2-4497-AD7B-2EBE11D0AC2F}"/>
    <dgm:cxn modelId="{3E32DD3E-B2B5-4BC4-8A80-2BF5EFF701E7}" type="presOf" srcId="{B548AA33-BA2E-4A40-9AC9-2E6FC759AFEC}" destId="{F6C8AF40-69D1-41B3-A975-7895748888BE}" srcOrd="0" destOrd="0" presId="urn:microsoft.com/office/officeart/2005/8/layout/cycle3"/>
    <dgm:cxn modelId="{9A42C331-4E92-438E-84D6-2572E8C9D15F}" type="presOf" srcId="{FC2B2FA8-8CBA-4053-8120-E60A96960513}" destId="{6D0EBC2B-1CD0-4065-A97D-8E45889DA590}" srcOrd="0" destOrd="0" presId="urn:microsoft.com/office/officeart/2005/8/layout/cycle3"/>
    <dgm:cxn modelId="{FBA6AD51-8818-484C-B2E2-73664E7D7F7F}" type="presOf" srcId="{E9286906-2251-482C-864B-2CC161E9348F}" destId="{71FF16F3-EABD-4DA5-9BDE-97A98F8F208D}" srcOrd="0" destOrd="0" presId="urn:microsoft.com/office/officeart/2005/8/layout/cycle3"/>
    <dgm:cxn modelId="{6AB06EB0-AADC-41B6-942A-6081B87221C5}" type="presOf" srcId="{C04E148B-C711-4017-A83C-F3B7B07DAD30}" destId="{128C417B-1E04-4CA2-A49F-B1ABC7635EB3}" srcOrd="0" destOrd="0" presId="urn:microsoft.com/office/officeart/2005/8/layout/cycle3"/>
    <dgm:cxn modelId="{1704C273-1B69-4972-9FC6-5753B3541626}" type="presOf" srcId="{19B7365D-2041-49E7-AA2F-DBEA6C0C0E50}" destId="{58AEF46A-954A-46FF-A946-B8C09B56C71E}" srcOrd="0" destOrd="0" presId="urn:microsoft.com/office/officeart/2005/8/layout/cycle3"/>
    <dgm:cxn modelId="{56AD42FA-277E-4729-B403-5341431B1020}" type="presOf" srcId="{7C8B805D-BEDC-477A-93D0-F33122EB7E66}" destId="{A4837037-0704-4744-B47F-471EDF332B43}" srcOrd="0" destOrd="0" presId="urn:microsoft.com/office/officeart/2005/8/layout/cycle3"/>
    <dgm:cxn modelId="{CC0852C9-2D84-4D28-B152-B605C88B58F6}" type="presParOf" srcId="{A4837037-0704-4744-B47F-471EDF332B43}" destId="{F826456B-42BF-4349-8265-39E58D8C4286}" srcOrd="0" destOrd="0" presId="urn:microsoft.com/office/officeart/2005/8/layout/cycle3"/>
    <dgm:cxn modelId="{FF17E520-588F-47B8-8EF9-CFDB5331A619}" type="presParOf" srcId="{F826456B-42BF-4349-8265-39E58D8C4286}" destId="{58AEF46A-954A-46FF-A946-B8C09B56C71E}" srcOrd="0" destOrd="0" presId="urn:microsoft.com/office/officeart/2005/8/layout/cycle3"/>
    <dgm:cxn modelId="{C8223806-52C0-456E-8348-DD63873A8AD9}" type="presParOf" srcId="{F826456B-42BF-4349-8265-39E58D8C4286}" destId="{71FF16F3-EABD-4DA5-9BDE-97A98F8F208D}" srcOrd="1" destOrd="0" presId="urn:microsoft.com/office/officeart/2005/8/layout/cycle3"/>
    <dgm:cxn modelId="{15F1AE8C-2EDB-4ED2-B2DC-0F98FF2405D7}" type="presParOf" srcId="{F826456B-42BF-4349-8265-39E58D8C4286}" destId="{128C417B-1E04-4CA2-A49F-B1ABC7635EB3}" srcOrd="2" destOrd="0" presId="urn:microsoft.com/office/officeart/2005/8/layout/cycle3"/>
    <dgm:cxn modelId="{298E24EC-3F1F-4370-80A3-18B7BC956EBB}" type="presParOf" srcId="{F826456B-42BF-4349-8265-39E58D8C4286}" destId="{CD09D150-370E-462E-AE95-D88CF00E3075}" srcOrd="3" destOrd="0" presId="urn:microsoft.com/office/officeart/2005/8/layout/cycle3"/>
    <dgm:cxn modelId="{7F95BF23-AD02-4423-A85A-C76F693FA34B}" type="presParOf" srcId="{F826456B-42BF-4349-8265-39E58D8C4286}" destId="{6D0EBC2B-1CD0-4065-A97D-8E45889DA590}" srcOrd="4" destOrd="0" presId="urn:microsoft.com/office/officeart/2005/8/layout/cycle3"/>
    <dgm:cxn modelId="{EB82ABAB-50C2-4A7F-B37F-F713B5E34DB6}" type="presParOf" srcId="{F826456B-42BF-4349-8265-39E58D8C4286}" destId="{F6C8AF40-69D1-41B3-A975-7895748888BE}" srcOrd="5" destOrd="0" presId="urn:microsoft.com/office/officeart/2005/8/layout/cycle3"/>
    <dgm:cxn modelId="{D474763F-A36C-4A4C-858A-928FEB1E518F}" type="presParOf" srcId="{F826456B-42BF-4349-8265-39E58D8C4286}" destId="{67721251-5B5E-4821-8DF6-CFB29EA0525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239A9-94DC-4180-AE0A-37F87A03F4D2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B65843EC-315D-46ED-889C-ADAA465E2E3A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Хөдөө аж ахуйн салбарын бүтцийн шинжилгээ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334C6A1B-26F7-45F1-83B6-35E86585C696}" type="parTrans" cxnId="{0C21CB5F-A5DA-41B9-BBD5-3BAD6D5F2742}">
      <dgm:prSet/>
      <dgm:spPr/>
      <dgm:t>
        <a:bodyPr/>
        <a:lstStyle/>
        <a:p>
          <a:endParaRPr lang="tr-TR"/>
        </a:p>
      </dgm:t>
    </dgm:pt>
    <dgm:pt modelId="{587ED8BE-E182-4C3B-8950-8E79BAD189FE}" type="sibTrans" cxnId="{0C21CB5F-A5DA-41B9-BBD5-3BAD6D5F2742}">
      <dgm:prSet/>
      <dgm:spPr/>
      <dgm:t>
        <a:bodyPr/>
        <a:lstStyle/>
        <a:p>
          <a:endParaRPr lang="tr-TR"/>
        </a:p>
      </dgm:t>
    </dgm:pt>
    <dgm:pt modelId="{9032E1E9-4C47-4C59-AF34-49485D3634CB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Салбарын бүтцийн дагуу урьдчилан сэргийлэх тусгай арга хэмжээ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612DD411-E582-45A2-8031-5C0162A33CD2}" type="parTrans" cxnId="{506001B8-391C-4337-9DDD-932C57F08BE8}">
      <dgm:prSet/>
      <dgm:spPr/>
      <dgm:t>
        <a:bodyPr/>
        <a:lstStyle/>
        <a:p>
          <a:endParaRPr lang="tr-TR"/>
        </a:p>
      </dgm:t>
    </dgm:pt>
    <dgm:pt modelId="{DDD6F6C4-F510-4930-B06F-399B10078039}" type="sibTrans" cxnId="{506001B8-391C-4337-9DDD-932C57F08BE8}">
      <dgm:prSet/>
      <dgm:spPr/>
      <dgm:t>
        <a:bodyPr/>
        <a:lstStyle/>
        <a:p>
          <a:endParaRPr lang="tr-TR"/>
        </a:p>
      </dgm:t>
    </dgm:pt>
    <dgm:pt modelId="{F96C0FEB-D950-4D5E-B13F-86C4A5FDE66B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Мэдлэг ба мэдээлэл олгох ажлууд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A18B0647-5B9D-4099-997F-AA57C9C3CDDF}" type="parTrans" cxnId="{71E27CFD-C8AD-41A4-AA48-BCB77D181679}">
      <dgm:prSet/>
      <dgm:spPr/>
      <dgm:t>
        <a:bodyPr/>
        <a:lstStyle/>
        <a:p>
          <a:endParaRPr lang="tr-TR"/>
        </a:p>
      </dgm:t>
    </dgm:pt>
    <dgm:pt modelId="{C5A7194B-4484-4665-A525-2B0DE987C9FE}" type="sibTrans" cxnId="{71E27CFD-C8AD-41A4-AA48-BCB77D181679}">
      <dgm:prSet/>
      <dgm:spPr/>
      <dgm:t>
        <a:bodyPr/>
        <a:lstStyle/>
        <a:p>
          <a:endParaRPr lang="tr-TR"/>
        </a:p>
      </dgm:t>
    </dgm:pt>
    <dgm:pt modelId="{90634325-3F3E-4D36-878A-85D5EB5F52D9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Холбогдох байгууллага, ТББ-тай хамтран ажиллах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EEB7ECCE-3BF3-456A-86F3-6C84258D2A30}" type="parTrans" cxnId="{0F950190-A00A-4912-AFF1-DA462CDA50B6}">
      <dgm:prSet/>
      <dgm:spPr/>
      <dgm:t>
        <a:bodyPr/>
        <a:lstStyle/>
        <a:p>
          <a:endParaRPr lang="tr-TR"/>
        </a:p>
      </dgm:t>
    </dgm:pt>
    <dgm:pt modelId="{0E647802-57F1-4EB8-8210-98A6CC3ABD17}" type="sibTrans" cxnId="{0F950190-A00A-4912-AFF1-DA462CDA50B6}">
      <dgm:prSet/>
      <dgm:spPr/>
      <dgm:t>
        <a:bodyPr/>
        <a:lstStyle/>
        <a:p>
          <a:endParaRPr lang="tr-TR"/>
        </a:p>
      </dgm:t>
    </dgm:pt>
    <dgm:pt modelId="{6E93C0BF-F049-4579-9EB2-4132266C2451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Цааш түгээх ажлууд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CE954D1D-5143-4FBD-9169-B6F5ABDE82E0}" type="parTrans" cxnId="{24094A91-7A9A-4020-885B-610492580540}">
      <dgm:prSet/>
      <dgm:spPr/>
      <dgm:t>
        <a:bodyPr/>
        <a:lstStyle/>
        <a:p>
          <a:endParaRPr lang="tr-TR"/>
        </a:p>
      </dgm:t>
    </dgm:pt>
    <dgm:pt modelId="{6AA46C54-8FE9-49D5-A450-9438CFD34032}" type="sibTrans" cxnId="{24094A91-7A9A-4020-885B-610492580540}">
      <dgm:prSet/>
      <dgm:spPr/>
      <dgm:t>
        <a:bodyPr/>
        <a:lstStyle/>
        <a:p>
          <a:endParaRPr lang="tr-TR"/>
        </a:p>
      </dgm:t>
    </dgm:pt>
    <dgm:pt modelId="{69A4D169-21ED-44FA-8E62-21B2112DDFBE}" type="pres">
      <dgm:prSet presAssocID="{8C5239A9-94DC-4180-AE0A-37F87A03F4D2}" presName="linearFlow" presStyleCnt="0">
        <dgm:presLayoutVars>
          <dgm:dir/>
          <dgm:resizeHandles val="exact"/>
        </dgm:presLayoutVars>
      </dgm:prSet>
      <dgm:spPr/>
    </dgm:pt>
    <dgm:pt modelId="{BEEE77BC-A38E-4F7A-935F-3D86BE186438}" type="pres">
      <dgm:prSet presAssocID="{B65843EC-315D-46ED-889C-ADAA465E2E3A}" presName="composite" presStyleCnt="0"/>
      <dgm:spPr/>
    </dgm:pt>
    <dgm:pt modelId="{5CF2F208-4846-4E50-A954-9BEBC077A141}" type="pres">
      <dgm:prSet presAssocID="{B65843EC-315D-46ED-889C-ADAA465E2E3A}" presName="imgShp" presStyleLbl="fgImgPlace1" presStyleIdx="0" presStyleCnt="5"/>
      <dgm:spPr/>
    </dgm:pt>
    <dgm:pt modelId="{EE14C283-EE13-4624-B8E0-BA0BBBA74178}" type="pres">
      <dgm:prSet presAssocID="{B65843EC-315D-46ED-889C-ADAA465E2E3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221BE7-A330-41FA-95E4-3DB9D4C17DF6}" type="pres">
      <dgm:prSet presAssocID="{587ED8BE-E182-4C3B-8950-8E79BAD189FE}" presName="spacing" presStyleCnt="0"/>
      <dgm:spPr/>
    </dgm:pt>
    <dgm:pt modelId="{E2AD7478-0640-4DDC-9F24-1442FE040EC2}" type="pres">
      <dgm:prSet presAssocID="{90634325-3F3E-4D36-878A-85D5EB5F52D9}" presName="composite" presStyleCnt="0"/>
      <dgm:spPr/>
    </dgm:pt>
    <dgm:pt modelId="{6C7BED6E-22DA-4F72-9B95-5240660B1FEC}" type="pres">
      <dgm:prSet presAssocID="{90634325-3F3E-4D36-878A-85D5EB5F52D9}" presName="imgShp" presStyleLbl="fgImgPlace1" presStyleIdx="1" presStyleCnt="5"/>
      <dgm:spPr/>
    </dgm:pt>
    <dgm:pt modelId="{0B19F709-DCB6-4C30-B5E1-30EBE88E61CF}" type="pres">
      <dgm:prSet presAssocID="{90634325-3F3E-4D36-878A-85D5EB5F52D9}" presName="txShp" presStyleLbl="node1" presStyleIdx="1" presStyleCnt="5" custLinFactNeighborX="-601" custLinFactNeighborY="22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EFB0FD-F0CD-428E-A777-6BEB6AE327D7}" type="pres">
      <dgm:prSet presAssocID="{0E647802-57F1-4EB8-8210-98A6CC3ABD17}" presName="spacing" presStyleCnt="0"/>
      <dgm:spPr/>
    </dgm:pt>
    <dgm:pt modelId="{A53E1968-55B3-4047-89FE-5915D9F15FA5}" type="pres">
      <dgm:prSet presAssocID="{9032E1E9-4C47-4C59-AF34-49485D3634CB}" presName="composite" presStyleCnt="0"/>
      <dgm:spPr/>
    </dgm:pt>
    <dgm:pt modelId="{9FE9E183-66AE-4009-B098-ED1B596CFDB9}" type="pres">
      <dgm:prSet presAssocID="{9032E1E9-4C47-4C59-AF34-49485D3634CB}" presName="imgShp" presStyleLbl="fgImgPlace1" presStyleIdx="2" presStyleCnt="5"/>
      <dgm:spPr/>
    </dgm:pt>
    <dgm:pt modelId="{E3C92045-5117-4996-B556-A467F2E1478C}" type="pres">
      <dgm:prSet presAssocID="{9032E1E9-4C47-4C59-AF34-49485D3634C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20013E-A8E6-4FCE-90D4-384F504CE5C3}" type="pres">
      <dgm:prSet presAssocID="{DDD6F6C4-F510-4930-B06F-399B10078039}" presName="spacing" presStyleCnt="0"/>
      <dgm:spPr/>
    </dgm:pt>
    <dgm:pt modelId="{6A0C48EF-E049-4597-B0D7-BBB5C143D8E4}" type="pres">
      <dgm:prSet presAssocID="{F96C0FEB-D950-4D5E-B13F-86C4A5FDE66B}" presName="composite" presStyleCnt="0"/>
      <dgm:spPr/>
    </dgm:pt>
    <dgm:pt modelId="{F73C47C9-1225-46A8-AA7C-D8F403C82063}" type="pres">
      <dgm:prSet presAssocID="{F96C0FEB-D950-4D5E-B13F-86C4A5FDE66B}" presName="imgShp" presStyleLbl="fgImgPlace1" presStyleIdx="3" presStyleCnt="5"/>
      <dgm:spPr/>
    </dgm:pt>
    <dgm:pt modelId="{B310F237-750A-4D1D-BD81-3AF3D409F19A}" type="pres">
      <dgm:prSet presAssocID="{F96C0FEB-D950-4D5E-B13F-86C4A5FDE66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A8E6DE-E71B-429A-8F95-BEE5715EA4D9}" type="pres">
      <dgm:prSet presAssocID="{C5A7194B-4484-4665-A525-2B0DE987C9FE}" presName="spacing" presStyleCnt="0"/>
      <dgm:spPr/>
    </dgm:pt>
    <dgm:pt modelId="{B51EE1D0-9465-4956-A59F-C9CC53D9E98E}" type="pres">
      <dgm:prSet presAssocID="{6E93C0BF-F049-4579-9EB2-4132266C2451}" presName="composite" presStyleCnt="0"/>
      <dgm:spPr/>
    </dgm:pt>
    <dgm:pt modelId="{221299EA-9564-4997-9AFA-A496B750AE5B}" type="pres">
      <dgm:prSet presAssocID="{6E93C0BF-F049-4579-9EB2-4132266C2451}" presName="imgShp" presStyleLbl="fgImgPlace1" presStyleIdx="4" presStyleCnt="5"/>
      <dgm:spPr/>
    </dgm:pt>
    <dgm:pt modelId="{722CB2A4-E0A5-474C-B391-2998F7298B51}" type="pres">
      <dgm:prSet presAssocID="{6E93C0BF-F049-4579-9EB2-4132266C245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5C176E-BE23-4A02-9855-847CA233C5DB}" type="presOf" srcId="{F96C0FEB-D950-4D5E-B13F-86C4A5FDE66B}" destId="{B310F237-750A-4D1D-BD81-3AF3D409F19A}" srcOrd="0" destOrd="0" presId="urn:microsoft.com/office/officeart/2005/8/layout/vList3"/>
    <dgm:cxn modelId="{64AF5520-036F-4B29-B933-433B51EE3272}" type="presOf" srcId="{6E93C0BF-F049-4579-9EB2-4132266C2451}" destId="{722CB2A4-E0A5-474C-B391-2998F7298B51}" srcOrd="0" destOrd="0" presId="urn:microsoft.com/office/officeart/2005/8/layout/vList3"/>
    <dgm:cxn modelId="{ADB5BD11-0AC2-44DD-B04C-C4B9B3EA566F}" type="presOf" srcId="{9032E1E9-4C47-4C59-AF34-49485D3634CB}" destId="{E3C92045-5117-4996-B556-A467F2E1478C}" srcOrd="0" destOrd="0" presId="urn:microsoft.com/office/officeart/2005/8/layout/vList3"/>
    <dgm:cxn modelId="{506001B8-391C-4337-9DDD-932C57F08BE8}" srcId="{8C5239A9-94DC-4180-AE0A-37F87A03F4D2}" destId="{9032E1E9-4C47-4C59-AF34-49485D3634CB}" srcOrd="2" destOrd="0" parTransId="{612DD411-E582-45A2-8031-5C0162A33CD2}" sibTransId="{DDD6F6C4-F510-4930-B06F-399B10078039}"/>
    <dgm:cxn modelId="{B327CFB0-E715-4963-AE47-020684046B75}" type="presOf" srcId="{8C5239A9-94DC-4180-AE0A-37F87A03F4D2}" destId="{69A4D169-21ED-44FA-8E62-21B2112DDFBE}" srcOrd="0" destOrd="0" presId="urn:microsoft.com/office/officeart/2005/8/layout/vList3"/>
    <dgm:cxn modelId="{0C21CB5F-A5DA-41B9-BBD5-3BAD6D5F2742}" srcId="{8C5239A9-94DC-4180-AE0A-37F87A03F4D2}" destId="{B65843EC-315D-46ED-889C-ADAA465E2E3A}" srcOrd="0" destOrd="0" parTransId="{334C6A1B-26F7-45F1-83B6-35E86585C696}" sibTransId="{587ED8BE-E182-4C3B-8950-8E79BAD189FE}"/>
    <dgm:cxn modelId="{24094A91-7A9A-4020-885B-610492580540}" srcId="{8C5239A9-94DC-4180-AE0A-37F87A03F4D2}" destId="{6E93C0BF-F049-4579-9EB2-4132266C2451}" srcOrd="4" destOrd="0" parTransId="{CE954D1D-5143-4FBD-9169-B6F5ABDE82E0}" sibTransId="{6AA46C54-8FE9-49D5-A450-9438CFD34032}"/>
    <dgm:cxn modelId="{ED65D445-55C7-4032-B9A8-17E65788701A}" type="presOf" srcId="{90634325-3F3E-4D36-878A-85D5EB5F52D9}" destId="{0B19F709-DCB6-4C30-B5E1-30EBE88E61CF}" srcOrd="0" destOrd="0" presId="urn:microsoft.com/office/officeart/2005/8/layout/vList3"/>
    <dgm:cxn modelId="{71E27CFD-C8AD-41A4-AA48-BCB77D181679}" srcId="{8C5239A9-94DC-4180-AE0A-37F87A03F4D2}" destId="{F96C0FEB-D950-4D5E-B13F-86C4A5FDE66B}" srcOrd="3" destOrd="0" parTransId="{A18B0647-5B9D-4099-997F-AA57C9C3CDDF}" sibTransId="{C5A7194B-4484-4665-A525-2B0DE987C9FE}"/>
    <dgm:cxn modelId="{0F950190-A00A-4912-AFF1-DA462CDA50B6}" srcId="{8C5239A9-94DC-4180-AE0A-37F87A03F4D2}" destId="{90634325-3F3E-4D36-878A-85D5EB5F52D9}" srcOrd="1" destOrd="0" parTransId="{EEB7ECCE-3BF3-456A-86F3-6C84258D2A30}" sibTransId="{0E647802-57F1-4EB8-8210-98A6CC3ABD17}"/>
    <dgm:cxn modelId="{FDC8562C-35A1-4C7D-A436-5F9DC77967D5}" type="presOf" srcId="{B65843EC-315D-46ED-889C-ADAA465E2E3A}" destId="{EE14C283-EE13-4624-B8E0-BA0BBBA74178}" srcOrd="0" destOrd="0" presId="urn:microsoft.com/office/officeart/2005/8/layout/vList3"/>
    <dgm:cxn modelId="{1C72E043-F7A5-4947-8B81-7A09A8BE5441}" type="presParOf" srcId="{69A4D169-21ED-44FA-8E62-21B2112DDFBE}" destId="{BEEE77BC-A38E-4F7A-935F-3D86BE186438}" srcOrd="0" destOrd="0" presId="urn:microsoft.com/office/officeart/2005/8/layout/vList3"/>
    <dgm:cxn modelId="{3FE2A4A9-2B9F-4860-B685-AB6C32D190AE}" type="presParOf" srcId="{BEEE77BC-A38E-4F7A-935F-3D86BE186438}" destId="{5CF2F208-4846-4E50-A954-9BEBC077A141}" srcOrd="0" destOrd="0" presId="urn:microsoft.com/office/officeart/2005/8/layout/vList3"/>
    <dgm:cxn modelId="{8DAAFC77-E978-484F-BED9-6475BC031F47}" type="presParOf" srcId="{BEEE77BC-A38E-4F7A-935F-3D86BE186438}" destId="{EE14C283-EE13-4624-B8E0-BA0BBBA74178}" srcOrd="1" destOrd="0" presId="urn:microsoft.com/office/officeart/2005/8/layout/vList3"/>
    <dgm:cxn modelId="{0006A1E6-0168-4C45-8574-7D3721032221}" type="presParOf" srcId="{69A4D169-21ED-44FA-8E62-21B2112DDFBE}" destId="{BF221BE7-A330-41FA-95E4-3DB9D4C17DF6}" srcOrd="1" destOrd="0" presId="urn:microsoft.com/office/officeart/2005/8/layout/vList3"/>
    <dgm:cxn modelId="{06C99333-6347-46FB-B7BF-4D5A884FCFDF}" type="presParOf" srcId="{69A4D169-21ED-44FA-8E62-21B2112DDFBE}" destId="{E2AD7478-0640-4DDC-9F24-1442FE040EC2}" srcOrd="2" destOrd="0" presId="urn:microsoft.com/office/officeart/2005/8/layout/vList3"/>
    <dgm:cxn modelId="{8CE99168-A10F-4E66-A1A0-404D2170FB1F}" type="presParOf" srcId="{E2AD7478-0640-4DDC-9F24-1442FE040EC2}" destId="{6C7BED6E-22DA-4F72-9B95-5240660B1FEC}" srcOrd="0" destOrd="0" presId="urn:microsoft.com/office/officeart/2005/8/layout/vList3"/>
    <dgm:cxn modelId="{E670FBC7-4FC5-4164-A9C5-BA515799EE4F}" type="presParOf" srcId="{E2AD7478-0640-4DDC-9F24-1442FE040EC2}" destId="{0B19F709-DCB6-4C30-B5E1-30EBE88E61CF}" srcOrd="1" destOrd="0" presId="urn:microsoft.com/office/officeart/2005/8/layout/vList3"/>
    <dgm:cxn modelId="{343E0ED9-C1EB-4E66-AC9E-898485688DCB}" type="presParOf" srcId="{69A4D169-21ED-44FA-8E62-21B2112DDFBE}" destId="{D6EFB0FD-F0CD-428E-A777-6BEB6AE327D7}" srcOrd="3" destOrd="0" presId="urn:microsoft.com/office/officeart/2005/8/layout/vList3"/>
    <dgm:cxn modelId="{BF87B4B1-B86A-4AD6-A3BC-5FEB6A7DBC3E}" type="presParOf" srcId="{69A4D169-21ED-44FA-8E62-21B2112DDFBE}" destId="{A53E1968-55B3-4047-89FE-5915D9F15FA5}" srcOrd="4" destOrd="0" presId="urn:microsoft.com/office/officeart/2005/8/layout/vList3"/>
    <dgm:cxn modelId="{3E6BFD43-0F6E-45B6-8C79-877F74232ECC}" type="presParOf" srcId="{A53E1968-55B3-4047-89FE-5915D9F15FA5}" destId="{9FE9E183-66AE-4009-B098-ED1B596CFDB9}" srcOrd="0" destOrd="0" presId="urn:microsoft.com/office/officeart/2005/8/layout/vList3"/>
    <dgm:cxn modelId="{FA7908DD-7747-4AE5-AE07-E4640EACC066}" type="presParOf" srcId="{A53E1968-55B3-4047-89FE-5915D9F15FA5}" destId="{E3C92045-5117-4996-B556-A467F2E1478C}" srcOrd="1" destOrd="0" presId="urn:microsoft.com/office/officeart/2005/8/layout/vList3"/>
    <dgm:cxn modelId="{FF0F9356-A2D1-4FDF-B778-4E987AED0B7E}" type="presParOf" srcId="{69A4D169-21ED-44FA-8E62-21B2112DDFBE}" destId="{7320013E-A8E6-4FCE-90D4-384F504CE5C3}" srcOrd="5" destOrd="0" presId="urn:microsoft.com/office/officeart/2005/8/layout/vList3"/>
    <dgm:cxn modelId="{681792A3-DBAA-441F-AA35-BA8471E3E184}" type="presParOf" srcId="{69A4D169-21ED-44FA-8E62-21B2112DDFBE}" destId="{6A0C48EF-E049-4597-B0D7-BBB5C143D8E4}" srcOrd="6" destOrd="0" presId="urn:microsoft.com/office/officeart/2005/8/layout/vList3"/>
    <dgm:cxn modelId="{2FD2ADAB-37C5-47C3-B4F7-A1FCB8F5FC3B}" type="presParOf" srcId="{6A0C48EF-E049-4597-B0D7-BBB5C143D8E4}" destId="{F73C47C9-1225-46A8-AA7C-D8F403C82063}" srcOrd="0" destOrd="0" presId="urn:microsoft.com/office/officeart/2005/8/layout/vList3"/>
    <dgm:cxn modelId="{0D5D240C-BE78-467F-A7AE-C5B7E89ADBDA}" type="presParOf" srcId="{6A0C48EF-E049-4597-B0D7-BBB5C143D8E4}" destId="{B310F237-750A-4D1D-BD81-3AF3D409F19A}" srcOrd="1" destOrd="0" presId="urn:microsoft.com/office/officeart/2005/8/layout/vList3"/>
    <dgm:cxn modelId="{BBF9AA0B-DF0E-4E2A-AD12-3257DA11D411}" type="presParOf" srcId="{69A4D169-21ED-44FA-8E62-21B2112DDFBE}" destId="{27A8E6DE-E71B-429A-8F95-BEE5715EA4D9}" srcOrd="7" destOrd="0" presId="urn:microsoft.com/office/officeart/2005/8/layout/vList3"/>
    <dgm:cxn modelId="{DC8CF709-3027-4FCD-9282-FBCFDDA68F6B}" type="presParOf" srcId="{69A4D169-21ED-44FA-8E62-21B2112DDFBE}" destId="{B51EE1D0-9465-4956-A59F-C9CC53D9E98E}" srcOrd="8" destOrd="0" presId="urn:microsoft.com/office/officeart/2005/8/layout/vList3"/>
    <dgm:cxn modelId="{63BAB857-E335-493D-B554-C8C52531B606}" type="presParOf" srcId="{B51EE1D0-9465-4956-A59F-C9CC53D9E98E}" destId="{221299EA-9564-4997-9AFA-A496B750AE5B}" srcOrd="0" destOrd="0" presId="urn:microsoft.com/office/officeart/2005/8/layout/vList3"/>
    <dgm:cxn modelId="{8CE294BA-AA3D-4965-B23F-7BD9BC47C322}" type="presParOf" srcId="{B51EE1D0-9465-4956-A59F-C9CC53D9E98E}" destId="{722CB2A4-E0A5-474C-B391-2998F7298B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44CE-9CF8-4176-A005-15DD40E82873}">
      <dsp:nvSpPr>
        <dsp:cNvPr id="0" name=""/>
        <dsp:cNvSpPr/>
      </dsp:nvSpPr>
      <dsp:spPr>
        <a:xfrm>
          <a:off x="1655720" y="0"/>
          <a:ext cx="3978486" cy="397848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C04B22-06A6-4055-BDC3-E61116DC8C80}">
      <dsp:nvSpPr>
        <dsp:cNvPr id="0" name=""/>
        <dsp:cNvSpPr/>
      </dsp:nvSpPr>
      <dsp:spPr>
        <a:xfrm>
          <a:off x="3644963" y="399550"/>
          <a:ext cx="2586015" cy="505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latin typeface="Arial" pitchFamily="34" charset="0"/>
              <a:cs typeface="Arial" pitchFamily="34" charset="0"/>
            </a:rPr>
            <a:t>Эрсдлийн үнэлгээ</a:t>
          </a:r>
          <a:endParaRPr lang="tr-TR" sz="1500" kern="1200" dirty="0">
            <a:latin typeface="Arial" pitchFamily="34" charset="0"/>
            <a:cs typeface="Arial" pitchFamily="34" charset="0"/>
          </a:endParaRPr>
        </a:p>
      </dsp:txBody>
      <dsp:txXfrm>
        <a:off x="3669619" y="424206"/>
        <a:ext cx="2536703" cy="455769"/>
      </dsp:txXfrm>
    </dsp:sp>
    <dsp:sp modelId="{FC0C8F2F-717E-4D8A-91B9-E209525F4E1C}">
      <dsp:nvSpPr>
        <dsp:cNvPr id="0" name=""/>
        <dsp:cNvSpPr/>
      </dsp:nvSpPr>
      <dsp:spPr>
        <a:xfrm>
          <a:off x="3708579" y="1024916"/>
          <a:ext cx="2586015" cy="505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latin typeface="Arial" pitchFamily="34" charset="0"/>
              <a:cs typeface="Arial" pitchFamily="34" charset="0"/>
            </a:rPr>
            <a:t>Ажилчдын сургалт</a:t>
          </a:r>
          <a:endParaRPr lang="tr-TR" sz="1500" kern="1200" dirty="0">
            <a:latin typeface="Arial" pitchFamily="34" charset="0"/>
            <a:cs typeface="Arial" pitchFamily="34" charset="0"/>
          </a:endParaRPr>
        </a:p>
      </dsp:txBody>
      <dsp:txXfrm>
        <a:off x="3733235" y="1049572"/>
        <a:ext cx="2536703" cy="455769"/>
      </dsp:txXfrm>
    </dsp:sp>
    <dsp:sp modelId="{5E28EDC5-A616-4E76-82FC-8C5341FE0D0A}">
      <dsp:nvSpPr>
        <dsp:cNvPr id="0" name=""/>
        <dsp:cNvSpPr/>
      </dsp:nvSpPr>
      <dsp:spPr>
        <a:xfrm>
          <a:off x="3644963" y="1535983"/>
          <a:ext cx="2586015" cy="8433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latin typeface="Arial" pitchFamily="34" charset="0"/>
              <a:cs typeface="Arial" pitchFamily="34" charset="0"/>
            </a:rPr>
            <a:t>Хөдөлмөрийн эрүүл ахуй, аюулгүй байдлын үйлчилгээг үзүүлэх</a:t>
          </a:r>
          <a:endParaRPr lang="tr-TR" sz="1500" kern="1200" dirty="0">
            <a:latin typeface="Arial" pitchFamily="34" charset="0"/>
            <a:cs typeface="Arial" pitchFamily="34" charset="0"/>
          </a:endParaRPr>
        </a:p>
      </dsp:txBody>
      <dsp:txXfrm>
        <a:off x="3686134" y="1577154"/>
        <a:ext cx="2503673" cy="761042"/>
      </dsp:txXfrm>
    </dsp:sp>
    <dsp:sp modelId="{3325DB7B-B5B8-4517-9B1D-F564FF70F0C0}">
      <dsp:nvSpPr>
        <dsp:cNvPr id="0" name=""/>
        <dsp:cNvSpPr/>
      </dsp:nvSpPr>
      <dsp:spPr>
        <a:xfrm>
          <a:off x="3623396" y="2547635"/>
          <a:ext cx="2586015" cy="505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latin typeface="Arial" pitchFamily="34" charset="0"/>
              <a:cs typeface="Arial" pitchFamily="34" charset="0"/>
            </a:rPr>
            <a:t>Онцгой байдлын төлөвлөгөө</a:t>
          </a:r>
          <a:endParaRPr lang="tr-TR" sz="1500" kern="1200" dirty="0">
            <a:latin typeface="Arial" pitchFamily="34" charset="0"/>
            <a:cs typeface="Arial" pitchFamily="34" charset="0"/>
          </a:endParaRPr>
        </a:p>
      </dsp:txBody>
      <dsp:txXfrm>
        <a:off x="3648052" y="2572291"/>
        <a:ext cx="2536703" cy="455769"/>
      </dsp:txXfrm>
    </dsp:sp>
    <dsp:sp modelId="{DD8A6C33-1610-4ECF-A804-F60459D7D35E}">
      <dsp:nvSpPr>
        <dsp:cNvPr id="0" name=""/>
        <dsp:cNvSpPr/>
      </dsp:nvSpPr>
      <dsp:spPr>
        <a:xfrm>
          <a:off x="3634179" y="3244970"/>
          <a:ext cx="2586015" cy="505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latin typeface="Arial" pitchFamily="34" charset="0"/>
              <a:cs typeface="Arial" pitchFamily="34" charset="0"/>
            </a:rPr>
            <a:t>Эрүүл мэндийн тандалт</a:t>
          </a:r>
          <a:endParaRPr lang="tr-TR" sz="1500" kern="1200" dirty="0">
            <a:latin typeface="Arial" pitchFamily="34" charset="0"/>
            <a:cs typeface="Arial" pitchFamily="34" charset="0"/>
          </a:endParaRPr>
        </a:p>
      </dsp:txBody>
      <dsp:txXfrm>
        <a:off x="3658835" y="3269626"/>
        <a:ext cx="2536703" cy="455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F16F3-EABD-4DA5-9BDE-97A98F8F208D}">
      <dsp:nvSpPr>
        <dsp:cNvPr id="0" name=""/>
        <dsp:cNvSpPr/>
      </dsp:nvSpPr>
      <dsp:spPr>
        <a:xfrm>
          <a:off x="769378" y="-141506"/>
          <a:ext cx="6164653" cy="4664255"/>
        </a:xfrm>
        <a:prstGeom prst="circularArrow">
          <a:avLst>
            <a:gd name="adj1" fmla="val 5274"/>
            <a:gd name="adj2" fmla="val 312630"/>
            <a:gd name="adj3" fmla="val 13505572"/>
            <a:gd name="adj4" fmla="val 17564098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EF46A-954A-46FF-A946-B8C09B56C71E}">
      <dsp:nvSpPr>
        <dsp:cNvPr id="0" name=""/>
        <dsp:cNvSpPr/>
      </dsp:nvSpPr>
      <dsp:spPr>
        <a:xfrm>
          <a:off x="2733163" y="-6315"/>
          <a:ext cx="2464698" cy="10482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Хөдөө аж ахуй, ойн яам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784335" y="44857"/>
        <a:ext cx="2362354" cy="945919"/>
      </dsp:txXfrm>
    </dsp:sp>
    <dsp:sp modelId="{128C417B-1E04-4CA2-A49F-B1ABC7635EB3}">
      <dsp:nvSpPr>
        <dsp:cNvPr id="0" name=""/>
        <dsp:cNvSpPr/>
      </dsp:nvSpPr>
      <dsp:spPr>
        <a:xfrm>
          <a:off x="4756592" y="1197290"/>
          <a:ext cx="2333380" cy="992657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Зээлийн хоршоодын холбоо</a:t>
          </a:r>
        </a:p>
      </dsp:txBody>
      <dsp:txXfrm>
        <a:off x="4805050" y="1245748"/>
        <a:ext cx="2236464" cy="895741"/>
      </dsp:txXfrm>
    </dsp:sp>
    <dsp:sp modelId="{CD09D150-370E-462E-AE95-D88CF00E3075}">
      <dsp:nvSpPr>
        <dsp:cNvPr id="0" name=""/>
        <dsp:cNvSpPr/>
      </dsp:nvSpPr>
      <dsp:spPr>
        <a:xfrm>
          <a:off x="4723360" y="2619436"/>
          <a:ext cx="2342210" cy="1062696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Хөдөө аж ахуйн танхимуудын холбоо</a:t>
          </a:r>
        </a:p>
      </dsp:txBody>
      <dsp:txXfrm>
        <a:off x="4775237" y="2671313"/>
        <a:ext cx="2238456" cy="958942"/>
      </dsp:txXfrm>
    </dsp:sp>
    <dsp:sp modelId="{6D0EBC2B-1CD0-4065-A97D-8E45889DA590}">
      <dsp:nvSpPr>
        <dsp:cNvPr id="0" name=""/>
        <dsp:cNvSpPr/>
      </dsp:nvSpPr>
      <dsp:spPr>
        <a:xfrm>
          <a:off x="3366383" y="3775737"/>
          <a:ext cx="2443527" cy="953294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Үйлдвэрчний эвлэл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3412919" y="3822273"/>
        <a:ext cx="2350455" cy="860222"/>
      </dsp:txXfrm>
    </dsp:sp>
    <dsp:sp modelId="{F6C8AF40-69D1-41B3-A975-7895748888BE}">
      <dsp:nvSpPr>
        <dsp:cNvPr id="0" name=""/>
        <dsp:cNvSpPr/>
      </dsp:nvSpPr>
      <dsp:spPr>
        <a:xfrm>
          <a:off x="1014026" y="2890424"/>
          <a:ext cx="2044697" cy="997817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Их дээд сургуулиуд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1062735" y="2939133"/>
        <a:ext cx="1947279" cy="900399"/>
      </dsp:txXfrm>
    </dsp:sp>
    <dsp:sp modelId="{67721251-5B5E-4821-8DF6-CFB29EA05255}">
      <dsp:nvSpPr>
        <dsp:cNvPr id="0" name=""/>
        <dsp:cNvSpPr/>
      </dsp:nvSpPr>
      <dsp:spPr>
        <a:xfrm>
          <a:off x="732422" y="1257122"/>
          <a:ext cx="2144914" cy="9453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Манай яамны холбогдох нэгжүүд</a:t>
          </a:r>
        </a:p>
      </dsp:txBody>
      <dsp:txXfrm>
        <a:off x="778570" y="1303270"/>
        <a:ext cx="2052618" cy="853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4C283-EE13-4624-B8E0-BA0BBBA74178}">
      <dsp:nvSpPr>
        <dsp:cNvPr id="0" name=""/>
        <dsp:cNvSpPr/>
      </dsp:nvSpPr>
      <dsp:spPr>
        <a:xfrm rot="10800000">
          <a:off x="1504855" y="741"/>
          <a:ext cx="5244655" cy="73533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latin typeface="Arial" pitchFamily="34" charset="0"/>
              <a:cs typeface="Arial" pitchFamily="34" charset="0"/>
            </a:rPr>
            <a:t>Хөдөө аж ахуйн салбарын бүтцийн шинжилгээ</a:t>
          </a:r>
          <a:endParaRPr lang="tr-TR" sz="2100" kern="1200" dirty="0">
            <a:latin typeface="Arial" pitchFamily="34" charset="0"/>
            <a:cs typeface="Arial" pitchFamily="34" charset="0"/>
          </a:endParaRPr>
        </a:p>
      </dsp:txBody>
      <dsp:txXfrm rot="10800000">
        <a:off x="1688688" y="741"/>
        <a:ext cx="5060822" cy="735334"/>
      </dsp:txXfrm>
    </dsp:sp>
    <dsp:sp modelId="{5CF2F208-4846-4E50-A954-9BEBC077A141}">
      <dsp:nvSpPr>
        <dsp:cNvPr id="0" name=""/>
        <dsp:cNvSpPr/>
      </dsp:nvSpPr>
      <dsp:spPr>
        <a:xfrm>
          <a:off x="1137188" y="741"/>
          <a:ext cx="735334" cy="73533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9F709-DCB6-4C30-B5E1-30EBE88E61CF}">
      <dsp:nvSpPr>
        <dsp:cNvPr id="0" name=""/>
        <dsp:cNvSpPr/>
      </dsp:nvSpPr>
      <dsp:spPr>
        <a:xfrm rot="10800000">
          <a:off x="1473335" y="972197"/>
          <a:ext cx="5244655" cy="735334"/>
        </a:xfrm>
        <a:prstGeom prst="homePlat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latin typeface="Arial" pitchFamily="34" charset="0"/>
              <a:cs typeface="Arial" pitchFamily="34" charset="0"/>
            </a:rPr>
            <a:t>Холбогдох байгууллага, ТББ-тай хамтран ажиллах</a:t>
          </a:r>
          <a:endParaRPr lang="tr-TR" sz="2100" kern="1200" dirty="0">
            <a:latin typeface="Arial" pitchFamily="34" charset="0"/>
            <a:cs typeface="Arial" pitchFamily="34" charset="0"/>
          </a:endParaRPr>
        </a:p>
      </dsp:txBody>
      <dsp:txXfrm rot="10800000">
        <a:off x="1657168" y="972197"/>
        <a:ext cx="5060822" cy="735334"/>
      </dsp:txXfrm>
    </dsp:sp>
    <dsp:sp modelId="{6C7BED6E-22DA-4F72-9B95-5240660B1FEC}">
      <dsp:nvSpPr>
        <dsp:cNvPr id="0" name=""/>
        <dsp:cNvSpPr/>
      </dsp:nvSpPr>
      <dsp:spPr>
        <a:xfrm>
          <a:off x="1137188" y="955579"/>
          <a:ext cx="735334" cy="735334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92045-5117-4996-B556-A467F2E1478C}">
      <dsp:nvSpPr>
        <dsp:cNvPr id="0" name=""/>
        <dsp:cNvSpPr/>
      </dsp:nvSpPr>
      <dsp:spPr>
        <a:xfrm rot="10800000">
          <a:off x="1504855" y="1910416"/>
          <a:ext cx="5244655" cy="735334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latin typeface="Arial" pitchFamily="34" charset="0"/>
              <a:cs typeface="Arial" pitchFamily="34" charset="0"/>
            </a:rPr>
            <a:t>Салбарын бүтцийн дагуу урьдчилан сэргийлэх тусгай арга хэмжээ</a:t>
          </a:r>
          <a:endParaRPr lang="tr-TR" sz="2100" kern="1200" dirty="0">
            <a:latin typeface="Arial" pitchFamily="34" charset="0"/>
            <a:cs typeface="Arial" pitchFamily="34" charset="0"/>
          </a:endParaRPr>
        </a:p>
      </dsp:txBody>
      <dsp:txXfrm rot="10800000">
        <a:off x="1688688" y="1910416"/>
        <a:ext cx="5060822" cy="735334"/>
      </dsp:txXfrm>
    </dsp:sp>
    <dsp:sp modelId="{9FE9E183-66AE-4009-B098-ED1B596CFDB9}">
      <dsp:nvSpPr>
        <dsp:cNvPr id="0" name=""/>
        <dsp:cNvSpPr/>
      </dsp:nvSpPr>
      <dsp:spPr>
        <a:xfrm>
          <a:off x="1137188" y="1910416"/>
          <a:ext cx="735334" cy="735334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0F237-750A-4D1D-BD81-3AF3D409F19A}">
      <dsp:nvSpPr>
        <dsp:cNvPr id="0" name=""/>
        <dsp:cNvSpPr/>
      </dsp:nvSpPr>
      <dsp:spPr>
        <a:xfrm rot="10800000">
          <a:off x="1504855" y="2865254"/>
          <a:ext cx="5244655" cy="735334"/>
        </a:xfrm>
        <a:prstGeom prst="homePlat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latin typeface="Arial" pitchFamily="34" charset="0"/>
              <a:cs typeface="Arial" pitchFamily="34" charset="0"/>
            </a:rPr>
            <a:t>Мэдлэг ба мэдээлэл олгох ажлууд</a:t>
          </a:r>
          <a:endParaRPr lang="tr-TR" sz="2100" kern="1200" dirty="0">
            <a:latin typeface="Arial" pitchFamily="34" charset="0"/>
            <a:cs typeface="Arial" pitchFamily="34" charset="0"/>
          </a:endParaRPr>
        </a:p>
      </dsp:txBody>
      <dsp:txXfrm rot="10800000">
        <a:off x="1688688" y="2865254"/>
        <a:ext cx="5060822" cy="735334"/>
      </dsp:txXfrm>
    </dsp:sp>
    <dsp:sp modelId="{F73C47C9-1225-46A8-AA7C-D8F403C82063}">
      <dsp:nvSpPr>
        <dsp:cNvPr id="0" name=""/>
        <dsp:cNvSpPr/>
      </dsp:nvSpPr>
      <dsp:spPr>
        <a:xfrm>
          <a:off x="1137188" y="2865254"/>
          <a:ext cx="735334" cy="735334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CB2A4-E0A5-474C-B391-2998F7298B51}">
      <dsp:nvSpPr>
        <dsp:cNvPr id="0" name=""/>
        <dsp:cNvSpPr/>
      </dsp:nvSpPr>
      <dsp:spPr>
        <a:xfrm rot="10800000">
          <a:off x="1504855" y="3820091"/>
          <a:ext cx="5244655" cy="735334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latin typeface="Arial" pitchFamily="34" charset="0"/>
              <a:cs typeface="Arial" pitchFamily="34" charset="0"/>
            </a:rPr>
            <a:t>Цааш түгээх ажлууд</a:t>
          </a:r>
          <a:endParaRPr lang="tr-TR" sz="2100" kern="1200" dirty="0">
            <a:latin typeface="Arial" pitchFamily="34" charset="0"/>
            <a:cs typeface="Arial" pitchFamily="34" charset="0"/>
          </a:endParaRPr>
        </a:p>
      </dsp:txBody>
      <dsp:txXfrm rot="10800000">
        <a:off x="1688688" y="3820091"/>
        <a:ext cx="5060822" cy="735334"/>
      </dsp:txXfrm>
    </dsp:sp>
    <dsp:sp modelId="{221299EA-9564-4997-9AFA-A496B750AE5B}">
      <dsp:nvSpPr>
        <dsp:cNvPr id="0" name=""/>
        <dsp:cNvSpPr/>
      </dsp:nvSpPr>
      <dsp:spPr>
        <a:xfrm>
          <a:off x="1137188" y="3820091"/>
          <a:ext cx="735334" cy="73533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1450" indent="-171450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1155772" y="5788581"/>
            <a:ext cx="35863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800" b="1" dirty="0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aslican.guler@ailevecalisma.gov.tr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2253242" y="4470848"/>
            <a:ext cx="474841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TEŞEKKÜR</a:t>
            </a:r>
            <a:r>
              <a:rPr lang="tr-TR" sz="3600" b="1" baseline="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EDERİM</a:t>
            </a:r>
            <a:endParaRPr lang="tr-TR" sz="3600" b="1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259" y="4259765"/>
            <a:ext cx="8450981" cy="628443"/>
          </a:xfrm>
        </p:spPr>
        <p:txBody>
          <a:bodyPr>
            <a:noAutofit/>
          </a:bodyPr>
          <a:lstStyle/>
          <a:p>
            <a:r>
              <a:rPr lang="tr-TR" sz="3500" dirty="0">
                <a:latin typeface="Arial" pitchFamily="34" charset="0"/>
                <a:cs typeface="Arial" pitchFamily="34" charset="0"/>
              </a:rPr>
              <a:t>Газар </a:t>
            </a:r>
            <a:r>
              <a:rPr lang="tr-TR" sz="3500" dirty="0" smtClean="0">
                <a:latin typeface="Arial" pitchFamily="34" charset="0"/>
                <a:cs typeface="Arial" pitchFamily="34" charset="0"/>
              </a:rPr>
              <a:t>тариалан</a:t>
            </a:r>
            <a:r>
              <a:rPr lang="mn-MN" sz="3500" dirty="0" smtClean="0">
                <a:latin typeface="Arial" pitchFamily="34" charset="0"/>
                <a:cs typeface="Arial" pitchFamily="34" charset="0"/>
              </a:rPr>
              <a:t>гийн</a:t>
            </a:r>
            <a:r>
              <a:rPr lang="tr-TR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>
                <a:latin typeface="Arial" pitchFamily="34" charset="0"/>
                <a:cs typeface="Arial" pitchFamily="34" charset="0"/>
              </a:rPr>
              <a:t>салбар дахь ажлын байрыг коронавирусын дэгдэлтээс  хамгаалах</a:t>
            </a:r>
            <a:endParaRPr lang="tr-TR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5508501"/>
            <a:ext cx="8450981" cy="459162"/>
          </a:xfrm>
        </p:spPr>
        <p:txBody>
          <a:bodyPr>
            <a:normAutofit lnSpcReduction="10000"/>
          </a:bodyPr>
          <a:lstStyle/>
          <a:p>
            <a:endParaRPr lang="tr-TR" sz="2800" b="1" dirty="0">
              <a:latin typeface="Garamond" panose="02020404030301010803" pitchFamily="18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2020 оны 9-р сар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604440" y="4836634"/>
            <a:ext cx="400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Аслижан Гүлэр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10</a:t>
            </a:fld>
            <a:r>
              <a:rPr lang="tr-TR" smtClean="0"/>
              <a:t>/17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205909"/>
              </p:ext>
            </p:extLst>
          </p:nvPr>
        </p:nvGraphicFramePr>
        <p:xfrm>
          <a:off x="495081" y="2274969"/>
          <a:ext cx="7886700" cy="397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21972" y="235195"/>
            <a:ext cx="7612977" cy="12383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66952" y="1320861"/>
            <a:ext cx="7241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6331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дугаартай ХӨДӨЛМӨРИЙН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АХУЙ,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АЮУЛГҮЙ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БАЙДЛЫН ТУХАЙ ХУУЛЬ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ol Ayraç 6"/>
          <p:cNvSpPr/>
          <p:nvPr/>
        </p:nvSpPr>
        <p:spPr>
          <a:xfrm>
            <a:off x="1460938" y="2274968"/>
            <a:ext cx="704193" cy="365286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32379" y="2749511"/>
            <a:ext cx="569387" cy="25224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mn-MN" sz="2500" dirty="0">
                <a:latin typeface="Arial" pitchFamily="34" charset="0"/>
                <a:cs typeface="Arial" pitchFamily="34" charset="0"/>
              </a:rPr>
              <a:t>36 Зохицуулалт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ağ Ok 8"/>
          <p:cNvSpPr/>
          <p:nvPr/>
        </p:nvSpPr>
        <p:spPr>
          <a:xfrm>
            <a:off x="6789683" y="4046483"/>
            <a:ext cx="588579" cy="40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404538" y="3025225"/>
            <a:ext cx="1739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Хөдөлмөрийн аюулгүй байдлын мэргэжилтэн, ажлын байрны эмч, бусад эрүүл мэндийн ажилтнууд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3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11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9903" y="1681932"/>
            <a:ext cx="794034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Салбарын </a:t>
            </a:r>
            <a:r>
              <a:rPr lang="mn-MN" dirty="0">
                <a:latin typeface="Arial" pitchFamily="34" charset="0"/>
                <a:cs typeface="Arial" pitchFamily="34" charset="0"/>
              </a:rPr>
              <a:t>мэргэжлийн хүмүүсийг (хөдөлмөрийн аюулгүй байдлын мэргэжилтнүүд, ажлын байрны эмч нар, эрүүл мэндийн бусад мэргэжилтнүүд) удирдан чиглүүлэх арга хэмжээний удирдамж, ажлын байран дээр хэрэгжүүлэх 14 заалт бүхий "Үйл ажиллагааны төлөвлөгөө" -г боловсруулсан.</a:t>
            </a:r>
          </a:p>
          <a:p>
            <a:pPr marL="0" indent="0" algn="just"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Бид “Коронавирусын эсрэг ажлын байрны гарын авлага” -ыг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бэлтгэж ажлын байранд байгаа бүх ажилчинд таницуулсан.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Бэлтгэсэн мэдээллийн баримт бичгүүдээс гадна а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жлын байранд коронавирустай </a:t>
            </a:r>
            <a:r>
              <a:rPr lang="mn-MN" dirty="0">
                <a:latin typeface="Arial" pitchFamily="34" charset="0"/>
                <a:cs typeface="Arial" pitchFamily="34" charset="0"/>
              </a:rPr>
              <a:t>тэмцэх ажлын хүрээнд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бидэнд ирсэн асуултуудад </a:t>
            </a:r>
            <a:r>
              <a:rPr lang="mn-MN" dirty="0">
                <a:latin typeface="Arial" pitchFamily="34" charset="0"/>
                <a:cs typeface="Arial" pitchFamily="34" charset="0"/>
              </a:rPr>
              <a:t>хариулт бэлтгэсэн.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8193017" cy="1238302"/>
          </a:xfrm>
        </p:spPr>
        <p:txBody>
          <a:bodyPr>
            <a:no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6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12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Бид </a:t>
            </a:r>
            <a:r>
              <a:rPr lang="mn-MN" dirty="0">
                <a:latin typeface="Arial" pitchFamily="34" charset="0"/>
                <a:cs typeface="Arial" pitchFamily="34" charset="0"/>
              </a:rPr>
              <a:t>хувийн хамгаалалтын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хэрэгсэл</a:t>
            </a:r>
            <a:r>
              <a:rPr lang="mn-MN" dirty="0">
                <a:latin typeface="Arial" pitchFamily="34" charset="0"/>
                <a:cs typeface="Arial" pitchFamily="34" charset="0"/>
              </a:rPr>
              <a:t>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нэн ялангуяа </a:t>
            </a:r>
            <a:r>
              <a:rPr lang="mn-MN" dirty="0">
                <a:latin typeface="Arial" pitchFamily="34" charset="0"/>
                <a:cs typeface="Arial" pitchFamily="34" charset="0"/>
              </a:rPr>
              <a:t>амьсгалын замын хамгаалалтын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хэрэгслийн хэрэгцээг </a:t>
            </a:r>
            <a:r>
              <a:rPr lang="mn-MN" dirty="0">
                <a:latin typeface="Arial" pitchFamily="34" charset="0"/>
                <a:cs typeface="Arial" pitchFamily="34" charset="0"/>
              </a:rPr>
              <a:t>хангах зорилгоор газар дээр нь хяналт шалгалт хийж,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үр </a:t>
            </a:r>
            <a:r>
              <a:rPr lang="mn-MN" dirty="0">
                <a:latin typeface="Arial" pitchFamily="34" charset="0"/>
                <a:cs typeface="Arial" pitchFamily="34" charset="0"/>
              </a:rPr>
              <a:t>дүнтэй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байдлыг хангах үүднээс Эрүүл </a:t>
            </a:r>
            <a:r>
              <a:rPr lang="mn-MN" dirty="0">
                <a:latin typeface="Arial" pitchFamily="34" charset="0"/>
                <a:cs typeface="Arial" pitchFamily="34" charset="0"/>
              </a:rPr>
              <a:t>мэндийн яамтай хамтран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ажилласан.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Ковид-19-ийг ажлын байран дээр гарах эрсдлээс урьдчилан сэргийлэх чиглэлээр манай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яамны зүгээс хийж гүйцэтгэсэн ажлуудын үр дүнг сайжруулахын тулд бид вэбсайт </a:t>
            </a:r>
            <a:r>
              <a:rPr lang="mn-MN" dirty="0">
                <a:latin typeface="Arial" pitchFamily="34" charset="0"/>
                <a:cs typeface="Arial" pitchFamily="34" charset="0"/>
              </a:rPr>
              <a:t>бэлтгэсэн. (</a:t>
            </a:r>
            <a:r>
              <a:rPr lang="tr-TR" dirty="0">
                <a:latin typeface="Arial" pitchFamily="34" charset="0"/>
                <a:cs typeface="Arial" pitchFamily="34" charset="0"/>
              </a:rPr>
              <a:t>https://ailevecalisma.gov.tr/covid19</a:t>
            </a:r>
            <a:endParaRPr lang="tr-TR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665529" cy="1238302"/>
          </a:xfrm>
        </p:spPr>
        <p:txBody>
          <a:bodyPr>
            <a:norm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0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13</a:t>
            </a:fld>
            <a:r>
              <a:rPr lang="tr-TR" smtClean="0"/>
              <a:t>/17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26" y="1975946"/>
            <a:ext cx="4051602" cy="4398152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2027" y="1242333"/>
            <a:ext cx="880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Газар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тариалан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гийн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салбар дахь ажлын байрыг коронавирусын дэгдэлтээс 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хамгаалах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нь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Çentikli Sağ Ok 6"/>
          <p:cNvSpPr/>
          <p:nvPr/>
        </p:nvSpPr>
        <p:spPr>
          <a:xfrm>
            <a:off x="4060135" y="3529046"/>
            <a:ext cx="779494" cy="8243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839629" y="2165519"/>
            <a:ext cx="4304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500" dirty="0" smtClean="0">
                <a:latin typeface="Arial" pitchFamily="34" charset="0"/>
                <a:cs typeface="Arial" pitchFamily="34" charset="0"/>
              </a:rPr>
              <a:t>Эрсдэлийн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үнэлгээний шинэчлэлт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Онцгой байдлын үеийн төлөвлөгөөг шинэчлэх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-ийн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талаар ажилчдад мэдээлэл өгөх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Эрүүл ахуйн дүрэм (гар угаах, ариутгагч гэх мэт)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500" dirty="0" smtClean="0">
                <a:latin typeface="Arial" pitchFamily="34" charset="0"/>
                <a:cs typeface="Arial" pitchFamily="34" charset="0"/>
              </a:rPr>
              <a:t>Хоорондын зай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Ажилчдын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тоог бага байлгах</a:t>
            </a:r>
            <a:endParaRPr lang="tr-TR" sz="1500" dirty="0" smtClean="0">
              <a:latin typeface="Arial" pitchFamily="34" charset="0"/>
              <a:cs typeface="Arial" pitchFamily="34" charset="0"/>
            </a:endParaRPr>
          </a:p>
          <a:p>
            <a:endParaRPr lang="tr-TR" sz="1500" dirty="0" smtClean="0">
              <a:latin typeface="Arial" pitchFamily="34" charset="0"/>
              <a:cs typeface="Arial" pitchFamily="34" charset="0"/>
            </a:endParaRPr>
          </a:p>
          <a:p>
            <a:endParaRPr lang="tr-TR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7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14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4" y="1993565"/>
            <a:ext cx="3883437" cy="442205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10494" y="1285679"/>
            <a:ext cx="8844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 err="1">
                <a:latin typeface="Arial" pitchFamily="34" charset="0"/>
                <a:cs typeface="Arial" pitchFamily="34" charset="0"/>
              </a:rPr>
              <a:t>Газар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тариалан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салбар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дахь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ажлын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байрыг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коронавирусын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дэгдэлтээс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хамгаалах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 нь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Çentikli Sağ Ok 7"/>
          <p:cNvSpPr/>
          <p:nvPr/>
        </p:nvSpPr>
        <p:spPr>
          <a:xfrm>
            <a:off x="4298731" y="3400764"/>
            <a:ext cx="779494" cy="8243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4990687" y="2060415"/>
            <a:ext cx="403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Зочдын </a:t>
            </a:r>
            <a:r>
              <a:rPr lang="mn-MN" dirty="0">
                <a:latin typeface="Arial" pitchFamily="34" charset="0"/>
                <a:cs typeface="Arial" pitchFamily="34" charset="0"/>
              </a:rPr>
              <a:t>орох, гарах гарцыг хяналтандаа байлгах хэрэгтэй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хувцсыг </a:t>
            </a:r>
            <a:r>
              <a:rPr lang="mn-MN" dirty="0">
                <a:latin typeface="Arial" pitchFamily="34" charset="0"/>
                <a:cs typeface="Arial" pitchFamily="34" charset="0"/>
              </a:rPr>
              <a:t>хувийн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хувцаснаас </a:t>
            </a:r>
            <a:r>
              <a:rPr lang="mn-MN" dirty="0">
                <a:latin typeface="Arial" pitchFamily="34" charset="0"/>
                <a:cs typeface="Arial" pitchFamily="34" charset="0"/>
              </a:rPr>
              <a:t>тусад нь хадгалах хэрэгтэй.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Ажилд тохирсон хувийн хамгаалах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хэрэгслийг ашиглах.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Трактор, хөдөө аж ахуйн машин механизмын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цөөн хүн ашиглах, хүний гар хүрдэг хэсгүүдийг тогтмол </a:t>
            </a:r>
            <a:r>
              <a:rPr lang="mn-MN" dirty="0">
                <a:latin typeface="Arial" pitchFamily="34" charset="0"/>
                <a:cs typeface="Arial" pitchFamily="34" charset="0"/>
              </a:rPr>
              <a:t>цэвэрлэх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4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15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54" y="2002725"/>
            <a:ext cx="3379679" cy="435133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11022" y="1401011"/>
            <a:ext cx="809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Arial" pitchFamily="34" charset="0"/>
                <a:cs typeface="Arial" pitchFamily="34" charset="0"/>
              </a:rPr>
              <a:t>Газар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тариалан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гийн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салбар дахь ажлын байрыг коронавирусын дэгдэлтээс  хамгаалах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 нь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Çentikli Sağ Ok 6"/>
          <p:cNvSpPr/>
          <p:nvPr/>
        </p:nvSpPr>
        <p:spPr>
          <a:xfrm>
            <a:off x="3770570" y="3531886"/>
            <a:ext cx="779494" cy="8243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4866288" y="2264072"/>
            <a:ext cx="4037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Гар багаж хэрэгслийг цэвэрлэх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Ажилчдын байрладаг, хонодог байрны төлөвлөгөөг шинээр зохион байгуулах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Хөдөө аж ахуйн ажилчдын ус, саван, ариутгалын бодисыг хангалттай түвшинд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авах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Хоол хүнсийг нэг </a:t>
            </a:r>
            <a:r>
              <a:rPr lang="mn-MN" dirty="0">
                <a:latin typeface="Arial" pitchFamily="34" charset="0"/>
                <a:cs typeface="Arial" pitchFamily="34" charset="0"/>
              </a:rPr>
              <a:t>удаагийн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халбага сэрээний хамт өгөх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4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16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47" y="1986050"/>
            <a:ext cx="3379679" cy="435133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2385" y="1339719"/>
            <a:ext cx="840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Arial" pitchFamily="34" charset="0"/>
                <a:cs typeface="Arial" pitchFamily="34" charset="0"/>
              </a:rPr>
              <a:t>Газар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тариалан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гийн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салбар дахь ажлын байрыг коронавирусын дэгдэлтээс  хамгаалах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 нь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Çentikli Sağ Ok 6"/>
          <p:cNvSpPr/>
          <p:nvPr/>
        </p:nvSpPr>
        <p:spPr>
          <a:xfrm>
            <a:off x="3770570" y="3531886"/>
            <a:ext cx="779494" cy="8243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625537" y="2186456"/>
            <a:ext cx="4037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600" dirty="0">
                <a:latin typeface="Arial" pitchFamily="34" charset="0"/>
                <a:cs typeface="Arial" pitchFamily="34" charset="0"/>
              </a:rPr>
              <a:t>Холбогдох байгууллагуудаас нийтэлсэн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мэдээллийг дагах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(Хөдөө аж ахуй, ойн яам, Эрүүл мэндийн яам гэх мэт)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mn-MN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Ажилтанд өвчний шинж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тэмдэг илэрвэл (халуурах, ханиалгах гэх мэт) ажлын байран дахь эрүүл мэндийн ажилтнуудад мэдэгдэх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эсвэл яаралтай дуудлага өгөх.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36024" y="5762975"/>
            <a:ext cx="52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itchFamily="34" charset="0"/>
                <a:cs typeface="Arial" pitchFamily="34" charset="0"/>
              </a:rPr>
              <a:t>* Ажил олгогч нь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авч буй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арга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хэмжээний талаар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ажилтанд мэдэгдэх ёстой.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3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17</a:t>
            </a:fld>
            <a:r>
              <a:rPr lang="tr-TR" smtClean="0"/>
              <a:t>/17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333" y="2122684"/>
            <a:ext cx="3818743" cy="4714301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812674" cy="1238302"/>
          </a:xfrm>
        </p:spPr>
        <p:txBody>
          <a:bodyPr>
            <a:noAutofit/>
          </a:bodyPr>
          <a:lstStyle/>
          <a:p>
            <a:pPr algn="ctr"/>
            <a:r>
              <a:rPr lang="mn-MN" sz="23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22333" y="1433395"/>
            <a:ext cx="840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АЖИЛТНУУД БОЛОН ХАБЭА-Н МЭРГЭЖИЛТНҮҮДИЙН ШАЛГАХ </a:t>
            </a:r>
            <a:r>
              <a:rPr lang="mn-MN" dirty="0">
                <a:latin typeface="Arial" pitchFamily="34" charset="0"/>
                <a:cs typeface="Arial" pitchFamily="34" charset="0"/>
              </a:rPr>
              <a:t>ЖАГСААЛТ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77406" y="2894784"/>
            <a:ext cx="4438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Богино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Ойлгомжтой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Хамгийн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халдвар тараах эрсдэлийн талаарх асуудлууд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n-MN" dirty="0">
                <a:latin typeface="Arial" pitchFamily="34" charset="0"/>
                <a:cs typeface="Arial" pitchFamily="34" charset="0"/>
              </a:rPr>
              <a:t>Бүх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арга хэмжээ авахад тохиромжтой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4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18</a:t>
            </a:fld>
            <a:r>
              <a:rPr lang="tr-TR" smtClean="0"/>
              <a:t>/17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2" y="1891369"/>
            <a:ext cx="3386827" cy="435133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072101" y="2220377"/>
            <a:ext cx="47716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Ажилтнуудын </a:t>
            </a:r>
            <a:r>
              <a:rPr lang="mn-MN" dirty="0">
                <a:latin typeface="Arial" pitchFamily="34" charset="0"/>
                <a:cs typeface="Arial" pitchFamily="34" charset="0"/>
              </a:rPr>
              <a:t>орох,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гарах газруудад </a:t>
            </a:r>
            <a:r>
              <a:rPr lang="mn-MN" dirty="0">
                <a:latin typeface="Arial" pitchFamily="34" charset="0"/>
                <a:cs typeface="Arial" pitchFamily="34" charset="0"/>
              </a:rPr>
              <a:t>эрүүл ахуйн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хэрэгсэл байдаг уу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Ажилчид хоорондын </a:t>
            </a:r>
            <a:r>
              <a:rPr lang="mn-MN" dirty="0">
                <a:latin typeface="Arial" pitchFamily="34" charset="0"/>
                <a:cs typeface="Arial" pitchFamily="34" charset="0"/>
              </a:rPr>
              <a:t>харилцаа холбоог багасгах,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dirty="0">
                <a:latin typeface="Arial" pitchFamily="34" charset="0"/>
                <a:cs typeface="Arial" pitchFamily="34" charset="0"/>
              </a:rPr>
              <a:t>сэргийлэх арга хэмжээ авдаг уу?</a:t>
            </a:r>
          </a:p>
          <a:p>
            <a:pPr algn="just"/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Шинэ төрлийн коронавирусын тархалт, шинж тэмдэг, авах арга хэмжээний талаар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газар тариалангийн салбарын ажилчдад </a:t>
            </a:r>
            <a:r>
              <a:rPr lang="mn-MN" dirty="0">
                <a:latin typeface="Arial" pitchFamily="34" charset="0"/>
                <a:cs typeface="Arial" pitchFamily="34" charset="0"/>
              </a:rPr>
              <a:t>мэдээлэл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өгсөн үү</a:t>
            </a:r>
            <a:r>
              <a:rPr lang="mn-MN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mn-MN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Ажилтанд </a:t>
            </a:r>
            <a:r>
              <a:rPr lang="mn-MN" dirty="0">
                <a:latin typeface="Arial" pitchFamily="34" charset="0"/>
                <a:cs typeface="Arial" pitchFamily="34" charset="0"/>
              </a:rPr>
              <a:t>ажил эхлэхийн өмнө болон эхлэхээс өмнө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гараа </a:t>
            </a:r>
            <a:r>
              <a:rPr lang="mn-MN" dirty="0">
                <a:latin typeface="Arial" pitchFamily="34" charset="0"/>
                <a:cs typeface="Arial" pitchFamily="34" charset="0"/>
              </a:rPr>
              <a:t>угааж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байгаа юу?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22333" y="1433395"/>
            <a:ext cx="840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АЖИЛТНУУД БОЛОН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ХАБЭА-Н </a:t>
            </a:r>
            <a:r>
              <a:rPr lang="mn-MN" dirty="0">
                <a:latin typeface="Arial" pitchFamily="34" charset="0"/>
                <a:cs typeface="Arial" pitchFamily="34" charset="0"/>
              </a:rPr>
              <a:t>МЭРГЭЖИЛТНҮҮДИЙН ШАЛГАХ ЖАГСААЛТ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665529" cy="1238302"/>
          </a:xfrm>
        </p:spPr>
        <p:txBody>
          <a:bodyPr>
            <a:noAutofit/>
          </a:bodyPr>
          <a:lstStyle/>
          <a:p>
            <a:pPr algn="ctr"/>
            <a:r>
              <a:rPr lang="mn-MN" sz="23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2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19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www.guvenlitarim.gov.tr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791653" cy="1238302"/>
          </a:xfrm>
        </p:spPr>
        <p:txBody>
          <a:bodyPr>
            <a:noAutofit/>
          </a:bodyPr>
          <a:lstStyle/>
          <a:p>
            <a:pPr algn="ctr"/>
            <a:r>
              <a:rPr lang="mn-MN" sz="2300" dirty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7" y="2249653"/>
            <a:ext cx="7532873" cy="34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Илтгэлийн бүтэц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Салбарын талаархи ерөнхий мэдээлэл</a:t>
            </a:r>
          </a:p>
          <a:p>
            <a:pPr>
              <a:lnSpc>
                <a:spcPct val="150000"/>
              </a:lnSpc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Цар тахлын үеэрх салбарын ач холбогдол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урьдчилан сэргийлэх арга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хэмжээ</a:t>
            </a:r>
          </a:p>
          <a:p>
            <a:pPr>
              <a:lnSpc>
                <a:spcPct val="150000"/>
              </a:lnSpc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Үр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дүн ба үнэлгээ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/>
              <a:t>/17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20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49312"/>
              </p:ext>
            </p:extLst>
          </p:nvPr>
        </p:nvGraphicFramePr>
        <p:xfrm>
          <a:off x="463550" y="1943921"/>
          <a:ext cx="8051800" cy="467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483113" y="1476353"/>
            <a:ext cx="59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Байгууллага хоорондын хамтын ажиллагаа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6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21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333" y="2367849"/>
            <a:ext cx="840125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Дотоод 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>хэргийн яамнаас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Аймгийн Хөдөө аж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ахуйн дарга, Ойн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аж ахуйн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дарга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мэндийн газрын дарга,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Онцгойгийн дарга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Цагаачлалын газрын дарга,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Хууль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сахиулах байгууллагын төлөөлөгчид, нутгийн захиргааны байгууллагуудын төлөөлөгчид, Хөдөө аж ахуйн танхимын газар зэрэг мэргэжлийн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төлөөллөөс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бүрдсэн комисс байгуулагдана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Улирлын чанартай хөдөө аж ахуйн ажилчдыг ажиллуулахаас нь өмнө шаардлагатай эрүүл мэндийн үзлэгт хамруулж,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зорчигчдын хоорондын зайг хангасан нийтийн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тээврийн хэрэгслээр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хот хооронд зорчино.</a:t>
            </a:r>
          </a:p>
          <a:p>
            <a:pPr marL="0" indent="0" algn="just"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Ажилчид хоорондын зайг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1.5 метр байлгах,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өрөөнд ойр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ойрхон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агааржуулалт хийх,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хэрэв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агааржуулах боломжгүй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бол ор хоорондын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зайг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дор хаяж 3 метр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байлгана.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7633" y="1476353"/>
            <a:ext cx="827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УЛИРЛААС ХАМААРСАН ХӨДӨӨ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АХУЙ САЛБАРЫН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АЖИЛТНУУДЫН ТУСГАЙ ЗОХИОН БАЙГУУЛАЛТ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4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22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50" y="2235889"/>
            <a:ext cx="8051800" cy="3797380"/>
          </a:xfrm>
        </p:spPr>
        <p:txBody>
          <a:bodyPr/>
          <a:lstStyle/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Улирлын чанартай ажилчдад эрүүл мэндийн үйлчилгээ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үзүүлэх, </a:t>
            </a:r>
            <a:r>
              <a:rPr lang="mn-MN" dirty="0">
                <a:latin typeface="Arial" pitchFamily="34" charset="0"/>
                <a:cs typeface="Arial" pitchFamily="34" charset="0"/>
              </a:rPr>
              <a:t>байрлах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байранд </a:t>
            </a:r>
            <a:r>
              <a:rPr lang="mn-MN" dirty="0">
                <a:latin typeface="Arial" pitchFamily="34" charset="0"/>
                <a:cs typeface="Arial" pitchFamily="34" charset="0"/>
              </a:rPr>
              <a:t>ариутгал, халдваргүйжүүлэлтийг тогтмол хийх, ажлын орчинд ундны болон хэрэглээний усны хангамжийг хангах, хатуу болон ахуйн хог хаягдлыг зайлуулах, хүрээлэн буй орчны нөхцөл байдалд хяналт тавих,</a:t>
            </a:r>
          </a:p>
          <a:p>
            <a:pPr marL="0" indent="0" algn="just"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Хүмүүсийн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хоорондох </a:t>
            </a:r>
            <a:r>
              <a:rPr lang="mn-MN" dirty="0">
                <a:latin typeface="Arial" pitchFamily="34" charset="0"/>
                <a:cs typeface="Arial" pitchFamily="34" charset="0"/>
              </a:rPr>
              <a:t>1.5 метр зайг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хадгалах, ойр ойрхон агааржуулах, </a:t>
            </a:r>
            <a:r>
              <a:rPr lang="mn-MN" dirty="0">
                <a:latin typeface="Arial" pitchFamily="34" charset="0"/>
                <a:cs typeface="Arial" pitchFamily="34" charset="0"/>
              </a:rPr>
              <a:t>хэрэв боломжгүй бол орны хоорондох зай 3 метрээс багагүй байх ёстой,</a:t>
            </a:r>
          </a:p>
          <a:p>
            <a:pPr marL="0" indent="0" algn="just">
              <a:buNone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Тодорхой тооны ажилчдыг тээврийн хэрэгслээр тээвэрлэх боломжтой.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Цар тахлын үеэр авч хэрэгжүүлэх шаардлагатай ажлууд, урьдчилан сэргийлэх арга хэмжээ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404892"/>
            <a:ext cx="827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>
                <a:latin typeface="Arial" pitchFamily="34" charset="0"/>
                <a:cs typeface="Arial" pitchFamily="34" charset="0"/>
              </a:rPr>
              <a:t>УЛИРЛААС ХАМААРСАН ХӨДӨӨ АЖ АХУЙ САЛБАРЫН АЖИЛТНУУДЫН ТУСГАЙ ЗОХИОН БАЙГУУЛАЛТ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9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23</a:t>
            </a:fld>
            <a:r>
              <a:rPr lang="tr-TR" smtClean="0"/>
              <a:t>/17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995430"/>
              </p:ext>
            </p:extLst>
          </p:nvPr>
        </p:nvGraphicFramePr>
        <p:xfrm>
          <a:off x="463550" y="1665957"/>
          <a:ext cx="7886700" cy="455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318688" cy="1238302"/>
          </a:xfrm>
        </p:spPr>
        <p:txBody>
          <a:bodyPr/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ДҮГНЭЛТ БА ҮНЭЛГЭЭ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0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24</a:t>
            </a:fld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3111190" y="3389972"/>
            <a:ext cx="3133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500" dirty="0" smtClean="0">
                <a:latin typeface="Arial" pitchFamily="34" charset="0"/>
                <a:cs typeface="Arial" pitchFamily="34" charset="0"/>
              </a:rPr>
              <a:t>Баярлалаа</a:t>
            </a:r>
            <a:endParaRPr lang="tr-TR" sz="4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Салбарын талаархи ерөнхий мэдээлэл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7314" y="2060817"/>
            <a:ext cx="2496207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ILO</a:t>
            </a:r>
          </a:p>
          <a:p>
            <a:pPr>
              <a:lnSpc>
                <a:spcPct val="150000"/>
              </a:lnSpc>
            </a:pP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EUROSTAT</a:t>
            </a:r>
          </a:p>
          <a:p>
            <a:pPr>
              <a:lnSpc>
                <a:spcPct val="150000"/>
              </a:lnSpc>
            </a:pP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OSHA</a:t>
            </a:r>
          </a:p>
          <a:p>
            <a:pPr>
              <a:lnSpc>
                <a:spcPct val="150000"/>
              </a:lnSpc>
            </a:pP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HSE</a:t>
            </a:r>
          </a:p>
          <a:p>
            <a:pPr>
              <a:lnSpc>
                <a:spcPct val="150000"/>
              </a:lnSpc>
            </a:pP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NIOSH</a:t>
            </a:r>
            <a:endParaRPr lang="tr-TR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516804" y="2385496"/>
            <a:ext cx="4703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Хамгийн аюултай салбаруудын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нэг</a:t>
            </a:r>
            <a:endParaRPr lang="tr-TR" sz="2400" dirty="0" smtClean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Амиа алдсан ослын зэрэглэлд эхний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байруудад ордог</a:t>
            </a: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Хүүхэд, эмэгтэйчүүд гэх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мэт </a:t>
            </a: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эмзэг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бүлгийнхэн аюулд өртөмхий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Çentikli Sağ Ok 7"/>
          <p:cNvSpPr/>
          <p:nvPr/>
        </p:nvSpPr>
        <p:spPr>
          <a:xfrm>
            <a:off x="3308114" y="3242714"/>
            <a:ext cx="1114097" cy="62011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10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457950" y="6329044"/>
            <a:ext cx="2057400" cy="365125"/>
          </a:xfrm>
        </p:spPr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/17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50" y="165691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амгийн </a:t>
            </a: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сүүлийн статистикийн дагуу; (2018)</a:t>
            </a:r>
            <a:endParaRPr lang="tr-TR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3"/>
          <p:cNvSpPr>
            <a:spLocks noGrp="1"/>
          </p:cNvSpPr>
          <p:nvPr>
            <p:ph type="title"/>
          </p:nvPr>
        </p:nvSpPr>
        <p:spPr>
          <a:xfrm>
            <a:off x="322333" y="213033"/>
            <a:ext cx="6896475" cy="1238302"/>
          </a:xfrm>
        </p:spPr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Салбарын талаархи ерөнхий мэдээлэл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" y="2757190"/>
            <a:ext cx="4753272" cy="339629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216822" y="2494014"/>
            <a:ext cx="3709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Нийгмийн хамгааллын байгууллагад бүртгүүлсэн ажлын байрны тоо сүүлийн 6 жилд </a:t>
            </a:r>
            <a:r>
              <a:rPr lang="mn-MN" sz="20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дараалан нэмэгджээ</a:t>
            </a:r>
            <a:r>
              <a:rPr lang="mn-MN" sz="20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mn-MN" sz="20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Сүүлийн 6 жилд энэ салбарт бүртгэлтэй бизнес эрхлэгчдийн тоо 25% -иар өссөн байна.</a:t>
            </a:r>
            <a:endParaRPr lang="tr-TR" sz="20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50" y="2260982"/>
            <a:ext cx="512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Жил  /Салбар Ажлын байрны тоо/ Нийт Ажлын байрны тоо /Эзлэх хувь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6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smtClean="0"/>
              <a:t>/17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59" y="2188497"/>
            <a:ext cx="5391150" cy="3368373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Салбарын талаархи ерөнхий мэдээлэл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2333" y="1512566"/>
            <a:ext cx="750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Хамгийн сүүлийн статистикийн дагуу; (2018)</a:t>
            </a:r>
            <a:endParaRPr lang="tr-TR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13484" y="2225154"/>
            <a:ext cx="31237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Сүүлийн 6 жилийн хугацаанд </a:t>
            </a:r>
            <a:r>
              <a:rPr lang="mn-MN" sz="20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нийгмийн </a:t>
            </a:r>
            <a:r>
              <a:rPr lang="mn-MN" sz="20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хамгааллын байгууллагад бүртгүүлсэн ажилчдын тоо 2015 онд хамгийн их, 2013 онд хамгийн бага </a:t>
            </a:r>
            <a:r>
              <a:rPr lang="mn-MN" sz="20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байна. Сүүлийн </a:t>
            </a:r>
            <a:r>
              <a:rPr lang="mn-MN" sz="20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6 жилийн хугацаанд салбарын ажилчдын тоо 9% -иар өссөн байна.</a:t>
            </a:r>
            <a:endParaRPr lang="tr-TR" sz="20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2334" y="5345684"/>
            <a:ext cx="509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Arial" pitchFamily="34" charset="0"/>
                <a:cs typeface="Arial" pitchFamily="34" charset="0"/>
              </a:rPr>
              <a:t>* Хөдөө аж ахуй, ойн яамны тариаланчдын бүртгэлийн системийн мэдээллээс харахад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сая орчим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тариаланчид хувиараа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ажиллаж байна.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198" y="2049997"/>
            <a:ext cx="512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Жил  /Салбар ажилчдын тоо          / Нийт Ажилчдын тоо           /Эзлэх хувь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96011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6</a:t>
            </a:fld>
            <a:r>
              <a:rPr lang="tr-TR" smtClean="0">
                <a:latin typeface="Arial" pitchFamily="34" charset="0"/>
                <a:cs typeface="Arial" pitchFamily="34" charset="0"/>
              </a:rPr>
              <a:t>/17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333" y="2119745"/>
            <a:ext cx="5962853" cy="3590925"/>
          </a:xfrm>
          <a:prstGeom prst="rect">
            <a:avLst/>
          </a:prstGeom>
        </p:spPr>
      </p:pic>
      <p:sp>
        <p:nvSpPr>
          <p:cNvPr id="5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Салбарын талаархи ерөнхий мэдээлэл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457950" y="2606565"/>
            <a:ext cx="24594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500" dirty="0">
                <a:latin typeface="Arial" pitchFamily="34" charset="0"/>
                <a:cs typeface="Arial" pitchFamily="34" charset="0"/>
              </a:rPr>
              <a:t>Салбарын хувьд сүүлийн 6 жилийн хугацаанд гарсан үйлдвэрлэлийн ослын тоо, арван мянган ажилтанд гарсан үйлдвэрлэлийн ослын хэмжээ, 100 мянган ажиллагсдын нас баралтын тоо, нас баралтын түвшин ажиглагдаж байна.</a:t>
            </a:r>
            <a:endParaRPr lang="tr-T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153" y="1764459"/>
            <a:ext cx="719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Жил  /Ажил дээрээ осолд орсон / 10 мянган хүн дундах ослын хэмжээ/ нас барсан/ 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6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7</a:t>
            </a:fld>
            <a:r>
              <a:rPr lang="tr-TR" smtClean="0"/>
              <a:t>/17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07" y="1849821"/>
            <a:ext cx="5465379" cy="400444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098299" y="2899545"/>
            <a:ext cx="2776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Сүүлийн 16 жилийн бизнесийн тоо 230%; Ажилчдын тоо 124% -иар өссөн ба үүнтэй зэрэгцэн зуун мянган хүнд ногдох мэргэжлийн осол 11.2% -иар өссөн байна.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Салбарын талаархи ерөнхий мэдээлэл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8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49" y="1681931"/>
            <a:ext cx="8291567" cy="4561213"/>
          </a:xfrm>
        </p:spPr>
        <p:txBody>
          <a:bodyPr/>
          <a:lstStyle/>
          <a:p>
            <a:pPr algn="just"/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Ковид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19 цар тахал бусад бүх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салбарт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 үзүүлсэн шиг хөдөө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аж ахуйн салбарт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ч мөн адил нөлөө үзүүлсэн.</a:t>
            </a:r>
            <a:endParaRPr lang="en-US" sz="22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Өндөр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хөгжилтэй орнуудын хувьд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сүүлийн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жилүүдэд аж үйлдвэр, дижитал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салбарууд тэргүүлэх чиглэлүүд гэгдэж байсан бол "Ковид-19“ цар тахлын нөлөөгөөр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хөдөө аж ахуй, мал аж ахуй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салбар аливаа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улс орны эдийн засагт ямар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чухал ач холбогдолтой болох нь харагдсан.</a:t>
            </a:r>
            <a:endParaRPr lang="mn-MN" sz="22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Цар тахлын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улмаас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хүмүүс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ихэвчлэн гэртээ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байсан бол нөгөө талаас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олон оронд хүнсний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хэрэгцээг хангадаг зах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, махны худалдаачин, ногоочин </a:t>
            </a:r>
            <a:r>
              <a:rPr lang="mn-MN" sz="22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үйл </a:t>
            </a:r>
            <a:r>
              <a:rPr lang="mn-MN" sz="22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ажиллагаагаа түр зогсоов.</a:t>
            </a:r>
            <a:endParaRPr lang="tr-TR" sz="22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2" y="238051"/>
            <a:ext cx="7140013" cy="123830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Цар тахлын үеэрх салбарын ач холбогдол</a:t>
            </a:r>
          </a:p>
        </p:txBody>
      </p:sp>
    </p:spTree>
    <p:extLst>
      <p:ext uri="{BB962C8B-B14F-4D97-AF65-F5344CB8AC3E}">
        <p14:creationId xmlns:p14="http://schemas.microsoft.com/office/powerpoint/2010/main" val="360535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73953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Ирээдүйд хөдөө аж ахуйн салбар дахь янз бүрийн эрсдэл давтагдахаас урьдчилан сэргийлэх үүднээс улс орнууд шинэ арга хэмжээ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авахаар байна.</a:t>
            </a: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Дэлхийн худалдааг тасалдуулахгүйн тулд хөдөө аж ахуйн салбарт тусгай арга хэмжээ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авах шаардлага тулгарав.</a:t>
            </a: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mn-MN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Улс орнууд өөрсдийгөө хүнсээр хангахын тулд хөдөө аж ахуйн салбар дахь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хөрөнгө оруулалтаа нэмэгдүүлж</a:t>
            </a:r>
            <a:r>
              <a:rPr lang="mn-MN" sz="2400" dirty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, орон нутгийн хөдөө аж ахуйг </a:t>
            </a:r>
            <a:r>
              <a:rPr lang="mn-MN" sz="2400" dirty="0" smtClean="0">
                <a:solidFill>
                  <a:srgbClr val="343740"/>
                </a:solidFill>
                <a:latin typeface="Arial" pitchFamily="34" charset="0"/>
                <a:cs typeface="Arial" pitchFamily="34" charset="0"/>
              </a:rPr>
              <a:t>идэвхжүүллээ.</a:t>
            </a:r>
            <a:endParaRPr lang="tr-TR" sz="2400" dirty="0">
              <a:solidFill>
                <a:srgbClr val="3437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728591" cy="123830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Цар тахлын үеэрх салбарын ач холбогдол</a:t>
            </a:r>
          </a:p>
        </p:txBody>
      </p:sp>
    </p:spTree>
    <p:extLst>
      <p:ext uri="{BB962C8B-B14F-4D97-AF65-F5344CB8AC3E}">
        <p14:creationId xmlns:p14="http://schemas.microsoft.com/office/powerpoint/2010/main" val="63280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</TotalTime>
  <Words>1598</Words>
  <Application>Microsoft Office PowerPoint</Application>
  <PresentationFormat>On-screen Show (4:3)</PresentationFormat>
  <Paragraphs>193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Teması</vt:lpstr>
      <vt:lpstr>Özel Tasarım</vt:lpstr>
      <vt:lpstr>1_Özel Tasarım</vt:lpstr>
      <vt:lpstr>2_Özel Tasarım</vt:lpstr>
      <vt:lpstr>3_Özel Tasarım</vt:lpstr>
      <vt:lpstr>Газар тариалангийн салбар дахь ажлын байрыг коронавирусын дэгдэлтээс  хамгаалах</vt:lpstr>
      <vt:lpstr>Илтгэлийн бүтэц</vt:lpstr>
      <vt:lpstr>Салбарын талаархи ерөнхий мэдээлэл</vt:lpstr>
      <vt:lpstr>Салбарын талаархи ерөнхий мэдээлэл</vt:lpstr>
      <vt:lpstr>Салбарын талаархи ерөнхий мэдээлэл</vt:lpstr>
      <vt:lpstr>Салбарын талаархи ерөнхий мэдээлэл</vt:lpstr>
      <vt:lpstr>Салбарын талаархи ерөнхий мэдээлэл</vt:lpstr>
      <vt:lpstr>Цар тахлын үеэрх салбарын ач холбогдол</vt:lpstr>
      <vt:lpstr>Цар тахлын үеэрх салбарын ач холбогдол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Цар тахлын үеэр авч хэрэгжүүлэх шаардлагатай ажлууд, урьдчилан сэргийлэх арга хэмжээ</vt:lpstr>
      <vt:lpstr>ДҮГНЭЛТ БА ҮНЭЛГЭЭ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400</cp:revision>
  <dcterms:created xsi:type="dcterms:W3CDTF">2019-04-01T08:33:12Z</dcterms:created>
  <dcterms:modified xsi:type="dcterms:W3CDTF">2020-09-07T03:41:23Z</dcterms:modified>
</cp:coreProperties>
</file>