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69" r:id="rId2"/>
    <p:sldMasterId id="2147483720" r:id="rId3"/>
    <p:sldMasterId id="2147483733" r:id="rId4"/>
    <p:sldMasterId id="2147483745" r:id="rId5"/>
    <p:sldMasterId id="2147483757" r:id="rId6"/>
  </p:sldMasterIdLst>
  <p:notesMasterIdLst>
    <p:notesMasterId r:id="rId36"/>
  </p:notesMasterIdLst>
  <p:handoutMasterIdLst>
    <p:handoutMasterId r:id="rId37"/>
  </p:handoutMasterIdLst>
  <p:sldIdLst>
    <p:sldId id="352" r:id="rId7"/>
    <p:sldId id="412" r:id="rId8"/>
    <p:sldId id="413" r:id="rId9"/>
    <p:sldId id="414" r:id="rId10"/>
    <p:sldId id="415" r:id="rId11"/>
    <p:sldId id="419" r:id="rId12"/>
    <p:sldId id="418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6" r:id="rId32"/>
    <p:sldId id="417" r:id="rId33"/>
    <p:sldId id="420" r:id="rId34"/>
    <p:sldId id="353" r:id="rId35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BF3FC23-F1AD-4121-9DD2-DCDBB7D829D0}">
          <p14:sldIdLst>
            <p14:sldId id="352"/>
          </p14:sldIdLst>
        </p14:section>
        <p14:section name="Başlıksız Bölüm" id="{581D8186-AB9D-4A58-8B8D-255C6ABD28C7}">
          <p14:sldIdLst>
            <p14:sldId id="412"/>
            <p14:sldId id="413"/>
            <p14:sldId id="414"/>
            <p14:sldId id="415"/>
            <p14:sldId id="419"/>
            <p14:sldId id="418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6"/>
            <p14:sldId id="417"/>
            <p14:sldId id="420"/>
            <p14:sldId id="35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B15"/>
    <a:srgbClr val="D8111B"/>
    <a:srgbClr val="9D1D1D"/>
    <a:srgbClr val="D90A14"/>
    <a:srgbClr val="E0AF56"/>
    <a:srgbClr val="DFB058"/>
    <a:srgbClr val="0A4356"/>
    <a:srgbClr val="FBDD9D"/>
    <a:srgbClr val="42BBC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5" autoAdjust="0"/>
    <p:restoredTop sz="86324" autoAdjust="0"/>
  </p:normalViewPr>
  <p:slideViewPr>
    <p:cSldViewPr snapToGrid="0">
      <p:cViewPr>
        <p:scale>
          <a:sx n="85" d="100"/>
          <a:sy n="85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C771F-E384-40D4-BC9B-3FE4201D7E6F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06BD2-CF27-4C26-A360-D89E54EB77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778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34AF-457A-482D-A859-38A56BD02D4C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3C15C-C27C-4FF5-B429-995D138FC1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6456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sz="1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Başlığı:</a:t>
            </a:r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54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(BÜYÜK HARF)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Birimin Adı: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(İlk Harfler Büyük)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Tarih: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minimum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(GG/AA/YYYY)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85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kişinin görevi işyerinde hastalığın tespitine ve yayılımının önlenmesine ilişkin olarak uygulanacak tedbirleri önermek, bu tedbirlerin uygulamasını takip etmek, gelişmelere göre resmi kaynakları takip ederek güncellemelere liderlik etmek olacaktır.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85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69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10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5709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165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1D5D8BF3-E50C-4D9C-99FE-30FDF60772F0}"/>
              </a:ext>
            </a:extLst>
          </p:cNvPr>
          <p:cNvSpPr txBox="1"/>
          <p:nvPr userDrawn="1"/>
        </p:nvSpPr>
        <p:spPr>
          <a:xfrm>
            <a:off x="1523809" y="6281003"/>
            <a:ext cx="1160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A5ED4319-D880-4075-8A73-CCA207B654F0}"/>
              </a:ext>
            </a:extLst>
          </p:cNvPr>
          <p:cNvSpPr txBox="1"/>
          <p:nvPr userDrawn="1"/>
        </p:nvSpPr>
        <p:spPr>
          <a:xfrm>
            <a:off x="6830569" y="6363298"/>
            <a:ext cx="17465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9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114797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01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81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EFB8-E307-4A35-B9CB-50A2DB4DF303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30D-432C-4D25-8EC8-96D16EDAF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68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EFB8-E307-4A35-B9CB-50A2DB4DF303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30D-432C-4D25-8EC8-96D16EDAF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35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EFB8-E307-4A35-B9CB-50A2DB4DF303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30D-432C-4D25-8EC8-96D16EDAF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487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EFB8-E307-4A35-B9CB-50A2DB4DF303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30D-432C-4D25-8EC8-96D16EDAF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64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EFB8-E307-4A35-B9CB-50A2DB4DF303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30D-432C-4D25-8EC8-96D16EDAF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176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EFB8-E307-4A35-B9CB-50A2DB4DF303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30D-432C-4D25-8EC8-96D16EDAF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460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EFB8-E307-4A35-B9CB-50A2DB4DF303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30D-432C-4D25-8EC8-96D16EDAF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385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EFB8-E307-4A35-B9CB-50A2DB4DF303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30D-432C-4D25-8EC8-96D16EDAF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69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4062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 smtClean="0"/>
              <a:t>/29</a:t>
            </a:r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E67B360A-704D-423C-A3FE-742740D9DA19}"/>
              </a:ext>
            </a:extLst>
          </p:cNvPr>
          <p:cNvSpPr/>
          <p:nvPr userDrawn="1"/>
        </p:nvSpPr>
        <p:spPr>
          <a:xfrm>
            <a:off x="0" y="336550"/>
            <a:ext cx="9144000" cy="93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="" xmlns:a16="http://schemas.microsoft.com/office/drawing/2014/main" id="{E7F29CFE-751B-4313-96E5-C321D9B35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41" y="378925"/>
            <a:ext cx="1508938" cy="8550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2333" y="238051"/>
            <a:ext cx="6896475" cy="1238302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4" name="Dikdörtgen 13">
            <a:extLst>
              <a:ext uri="{FF2B5EF4-FFF2-40B4-BE49-F238E27FC236}">
                <a16:creationId xmlns="" xmlns:a16="http://schemas.microsoft.com/office/drawing/2014/main" id="{62EDE380-D965-4FDF-97BD-0163F5785A7F}"/>
              </a:ext>
            </a:extLst>
          </p:cNvPr>
          <p:cNvSpPr/>
          <p:nvPr userDrawn="1"/>
        </p:nvSpPr>
        <p:spPr>
          <a:xfrm>
            <a:off x="322333" y="6398124"/>
            <a:ext cx="226927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297026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EFB8-E307-4A35-B9CB-50A2DB4DF303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30D-432C-4D25-8EC8-96D16EDAF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095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EFB8-E307-4A35-B9CB-50A2DB4DF303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30D-432C-4D25-8EC8-96D16EDAF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62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EFB8-E307-4A35-B9CB-50A2DB4DF303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630D-432C-4D25-8EC8-96D16EDAF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271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71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294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35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2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297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158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680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79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0600AD7D-1AA4-4554-94A5-CC3BF13F4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200902"/>
            <a:ext cx="1572510" cy="23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="" xmlns:a16="http://schemas.microsoft.com/office/drawing/2014/main" id="{F000205A-8279-4711-A3A6-C2DBBDE13F47}"/>
              </a:ext>
            </a:extLst>
          </p:cNvPr>
          <p:cNvSpPr/>
          <p:nvPr userDrawn="1"/>
        </p:nvSpPr>
        <p:spPr>
          <a:xfrm>
            <a:off x="799156" y="5788581"/>
            <a:ext cx="394537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800" b="1" smtClean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mehmet.sokmen@ailevecalisma.gov.tr</a:t>
            </a:r>
            <a:endParaRPr lang="tr-TR" sz="1800" b="1" dirty="0">
              <a:solidFill>
                <a:srgbClr val="9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="" xmlns:a16="http://schemas.microsoft.com/office/drawing/2014/main" id="{8A036E5A-7677-4A11-B3B9-E4DCA706182D}"/>
              </a:ext>
            </a:extLst>
          </p:cNvPr>
          <p:cNvSpPr txBox="1"/>
          <p:nvPr userDrawn="1"/>
        </p:nvSpPr>
        <p:spPr>
          <a:xfrm>
            <a:off x="5730411" y="5788581"/>
            <a:ext cx="1455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="" xmlns:a16="http://schemas.microsoft.com/office/drawing/2014/main" id="{F000205A-8279-4711-A3A6-C2DBBDE13F47}"/>
              </a:ext>
            </a:extLst>
          </p:cNvPr>
          <p:cNvSpPr/>
          <p:nvPr userDrawn="1"/>
        </p:nvSpPr>
        <p:spPr>
          <a:xfrm>
            <a:off x="2752344" y="4075944"/>
            <a:ext cx="370560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</a:t>
            </a:r>
          </a:p>
          <a:p>
            <a:pPr algn="ctr"/>
            <a:r>
              <a:rPr lang="tr-TR" sz="36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EDERİM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4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308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201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616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193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62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1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47932" y="6396037"/>
            <a:ext cx="2057400" cy="365125"/>
          </a:xfrm>
        </p:spPr>
        <p:txBody>
          <a:bodyPr/>
          <a:lstStyle>
            <a:lvl1pPr>
              <a:defRPr sz="1400" b="1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467" y="221381"/>
            <a:ext cx="8415866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341783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67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84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97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86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08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147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298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6375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04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085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91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3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5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44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86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69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595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578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713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71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6335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0822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24"/>
          <a:stretch/>
        </p:blipFill>
        <p:spPr>
          <a:xfrm>
            <a:off x="0" y="-10612"/>
            <a:ext cx="9144000" cy="68686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909643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5155225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0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 marL="0" indent="0">
              <a:buClr>
                <a:srgbClr val="0A4356"/>
              </a:buClr>
              <a:buNone/>
              <a:defRPr>
                <a:solidFill>
                  <a:srgbClr val="0A4356"/>
                </a:solidFill>
              </a:defRPr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272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247"/>
          <a:stretch/>
        </p:blipFill>
        <p:spPr>
          <a:xfrm>
            <a:off x="0" y="-2124"/>
            <a:ext cx="9144000" cy="68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5656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466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528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721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1210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1739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1984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2171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01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21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34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42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EEFB8-E307-4A35-B9CB-50A2DB4DF303}" type="datetimeFigureOut">
              <a:rPr lang="tr-TR" smtClean="0"/>
              <a:t>07.09.2020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5630D-432C-4D25-8EC8-96D16EDAF4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21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6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3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7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NIs1_KUtF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7259" y="3887181"/>
            <a:ext cx="8450981" cy="1001028"/>
          </a:xfrm>
        </p:spPr>
        <p:txBody>
          <a:bodyPr>
            <a:noAutofit/>
          </a:bodyPr>
          <a:lstStyle/>
          <a:p>
            <a:r>
              <a:rPr lang="mn-MN" sz="3200" b="1" dirty="0"/>
              <a:t>Уул уурхайн салбар дахь ажлын байрыг коронавирусын дэгдэлтээс  хамгаалах</a:t>
            </a:r>
            <a:endParaRPr lang="tr-TR" sz="3200" b="1" dirty="0">
              <a:latin typeface="Garamond" panose="02020404030301010803" pitchFamily="18" charset="0"/>
            </a:endParaRP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327259" y="4968774"/>
            <a:ext cx="8450981" cy="459162"/>
          </a:xfrm>
        </p:spPr>
        <p:txBody>
          <a:bodyPr>
            <a:normAutofit/>
          </a:bodyPr>
          <a:lstStyle/>
          <a:p>
            <a:r>
              <a:rPr lang="mn-MN" b="1" dirty="0"/>
              <a:t>Уул уурхайн нэгж</a:t>
            </a:r>
            <a:endParaRPr lang="tr-TR" b="1" dirty="0">
              <a:latin typeface="Garamond" panose="02020404030301010803" pitchFamily="18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27259" y="6054162"/>
            <a:ext cx="8450981" cy="46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 smtClean="0">
                <a:latin typeface="Garamond" panose="02020404030301010803" pitchFamily="18" charset="0"/>
              </a:rPr>
              <a:t>2020</a:t>
            </a:r>
            <a:r>
              <a:rPr lang="mn-MN" sz="1600" b="1" dirty="0" smtClean="0">
                <a:latin typeface="Garamond" panose="02020404030301010803" pitchFamily="18" charset="0"/>
              </a:rPr>
              <a:t> оны 9 сар</a:t>
            </a:r>
            <a:endParaRPr lang="tr-TR" sz="1600" b="1" dirty="0">
              <a:latin typeface="Garamond" panose="02020404030301010803" pitchFamily="18" charset="0"/>
            </a:endParaRP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327259" y="5427936"/>
            <a:ext cx="8450981" cy="53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600" b="1" dirty="0"/>
              <a:t>Мехмет Эрэн СӨКМЕН</a:t>
            </a:r>
          </a:p>
          <a:p>
            <a:r>
              <a:rPr lang="mn-MN" sz="1600" b="1" dirty="0"/>
              <a:t>М</a:t>
            </a:r>
            <a:r>
              <a:rPr lang="mn-MN" sz="1600" b="1" dirty="0" smtClean="0"/>
              <a:t>эргэжилтэн </a:t>
            </a:r>
            <a:r>
              <a:rPr lang="mn-MN" sz="1600" b="1" dirty="0"/>
              <a:t>/ Уул уурхайн </a:t>
            </a:r>
            <a:r>
              <a:rPr lang="mn-MN" sz="1600" b="1" dirty="0" smtClean="0"/>
              <a:t>инженер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36883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10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3984436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Ажилчдын нийтийн тээврийг зорчигч хоорондын зай их байхаар төлөвлөнө. Ажилчдын машинд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гар ариутгагч ба нэг удаагийн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маск тогмол байлгах хэрэгтэй.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Компанийн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жижиг тээврийн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хэрэгслийг ашиглах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тохиолдолд хэрвээ машинд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нэгээс илүү зорчигч байгаа тохиолдолд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бүгд маск зүүх,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бүх тээврийн хэрэгслийг зохих хугацаанд нь ариутгахад анхаарах хэрэгтэй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mn-MN" dirty="0">
                <a:latin typeface="Arial" pitchFamily="34" charset="0"/>
                <a:cs typeface="Arial" pitchFamily="34" charset="0"/>
              </a:rPr>
              <a:t>ТЭЭВЭР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86" y="1476353"/>
            <a:ext cx="3857848" cy="231926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86" y="3846151"/>
            <a:ext cx="3857848" cy="25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11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3910742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Коронавирусын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тархалт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, эрүүл ахуйн дүрмийн талаар ажилтнууддаа ойр ойр мэдээлж байх ёстой бөгөөд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дүрмийн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дагуу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ажиллаж байгаа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эсэхийг хянах хэрэгтэй.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Шаардлагатайгаас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бусад тохиолдолд зочдыг үйлдвэрлэлийн талбайд нэвтрэхийг хориглоно.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5. МЭДЭЭЛЭЛ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92" y="1681932"/>
            <a:ext cx="4568600" cy="26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12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4701574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Бүх ажилчид,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ажил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олгогчид, бараа, үйлчилгээ эрхлэгчдийн биеийн температурыг уул уурхайн үйлдвэрүүдийн орох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хаалганд термометрээр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хянаж байх ёстой.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Ажилтнууд бие биетэйгээ харьцахаас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зайлсхийх,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хоорондоо зай барьж байгаа эсэхийг нягтлах хэрэгтэй.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ХАЛУУН ХЭМЖИХ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83" y="1681932"/>
            <a:ext cx="2935879" cy="39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13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4194947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Ажилчдад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хөдөлмөрийн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эрүүл ахуй, аюулгүй байдлын анхан шатны сургалтыг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зайны сургалт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хэлбэрээр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олгох хэрэгтэй. Зайны сургалт хийх боломжгүй бол сургалтын үеэр хоорондын зай барих зэрэг эрүүл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ахуйн дүрмийг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биелүүлж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хамгийн бага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хүн оролцохоор явуулдаг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байх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ёстой.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tr-TR" dirty="0" smtClean="0"/>
              <a:t>7. </a:t>
            </a:r>
            <a:r>
              <a:rPr lang="mn-MN" dirty="0" smtClean="0"/>
              <a:t>СУРГАЛТ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24" y="1681932"/>
            <a:ext cx="4171529" cy="34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14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4837499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Ажилчдыг хангалттай, зохих хэмжээний ус, саван, спирт агуулсан гар ариутгагч бодисоор хангах. Ажилтнууд ажил эхлэхээс өмнө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болон ажлын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үеэр ойр ойрхон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дор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хаяж 20 секундын турш гараа савантай усаар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угааж байх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ёстой.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Гараа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угаахгүйгээр нүүр, нүд, хамартаа хүрэхгүй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байх ёстой.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mn-MN" dirty="0">
                <a:latin typeface="Arial" pitchFamily="34" charset="0"/>
                <a:cs typeface="Arial" pitchFamily="34" charset="0"/>
              </a:rPr>
              <a:t>ЭРҮҮЛ АХУЙ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49" y="1681932"/>
            <a:ext cx="3640587" cy="32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15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3231120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Үйлдвэрлэлийн талбайн орц, гарц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цахилгаан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шат, монорель, вагон гэх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мэт тээврийн хэрэгсэл бол дотор байгаа хүмүүсийн хоорондын зай хол байх хэрэгтэй.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9.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ҮЙЛДВЭРИЙН ТАЛБАРТ </a:t>
            </a:r>
            <a:r>
              <a:rPr lang="mn-MN" dirty="0">
                <a:latin typeface="Arial" pitchFamily="34" charset="0"/>
                <a:cs typeface="Arial" pitchFamily="34" charset="0"/>
              </a:rPr>
              <a:t>ОРОХ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63" y="1681932"/>
            <a:ext cx="1803423" cy="44387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57" y="1681932"/>
            <a:ext cx="1903824" cy="4442255"/>
          </a:xfrm>
          <a:prstGeom prst="rect">
            <a:avLst/>
          </a:prstGeom>
        </p:spPr>
      </p:pic>
      <p:sp>
        <p:nvSpPr>
          <p:cNvPr id="7" name="Sağ Ok 6"/>
          <p:cNvSpPr/>
          <p:nvPr/>
        </p:nvSpPr>
        <p:spPr>
          <a:xfrm>
            <a:off x="5730386" y="3134730"/>
            <a:ext cx="1200871" cy="1445741"/>
          </a:xfrm>
          <a:prstGeom prst="rightArrow">
            <a:avLst/>
          </a:prstGeom>
          <a:solidFill>
            <a:srgbClr val="D8111B"/>
          </a:solidFill>
          <a:ln>
            <a:solidFill>
              <a:srgbClr val="DC0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16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1" y="1681932"/>
            <a:ext cx="3231120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Үйлдвэрлэлийн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талбай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дахь нүүр,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гар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угаах цэгүүдийн тоог нэмэгдүүлж, байршлыг нь харуулсан самбар байрлуулах хэрэгтэй.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tr-TR" dirty="0" smtClean="0"/>
              <a:t>10. </a:t>
            </a:r>
            <a:r>
              <a:rPr lang="mn-MN" dirty="0"/>
              <a:t>ҮЙЛДВЭРИЙН </a:t>
            </a:r>
            <a:r>
              <a:rPr lang="mn-MN" dirty="0" smtClean="0"/>
              <a:t>ТАЛБАЙ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73" y="1681932"/>
            <a:ext cx="4449977" cy="40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17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7886700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Ажилтнуудыг ажил үүргийнхээ гадуур гарах, байнга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шилжилж хөдөлгөөн хийхээс урьдчилан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сэргийлэх хэрэгтэй.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Ажлын цагаар болон завсарлагааны цагаар ажиллагсдын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бие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биетэйгээ ярилцах харьцах цагийг хамгийн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бага хугацаанд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байлгах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ёстой.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11. </a:t>
            </a:r>
            <a:r>
              <a:rPr lang="mn-MN" dirty="0">
                <a:latin typeface="Arial" pitchFamily="34" charset="0"/>
                <a:cs typeface="Arial" pitchFamily="34" charset="0"/>
              </a:rPr>
              <a:t>Харилцан үйлчлэл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18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4034309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1800" dirty="0">
                <a:latin typeface="Arial" pitchFamily="34" charset="0"/>
                <a:cs typeface="Arial" pitchFamily="34" charset="0"/>
              </a:rPr>
              <a:t>Далд уурхайн ашиглалтын явцад агааржуулалтын системийг хянан үзэж, бохирдохоос сэргийлж өөрчлөн зохион байгуулах хэрэгтэй.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1800" dirty="0">
                <a:latin typeface="Arial" pitchFamily="34" charset="0"/>
                <a:cs typeface="Arial" pitchFamily="34" charset="0"/>
              </a:rPr>
              <a:t>Ажлын 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байр, 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түүний өргөтгөлүүд (бие засах 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газар, 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гал тогоо, хоолны танхим, дотуур байр, угаалгын газар, шүршүүр, хувцас солих өрөө, шкаф, мужааны цех, гагнуур, хэвлэлийн 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өрөө 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гэх </a:t>
            </a:r>
            <a:r>
              <a:rPr lang="mn-MN" sz="1800" dirty="0">
                <a:latin typeface="Arial" pitchFamily="34" charset="0"/>
                <a:cs typeface="Arial" pitchFamily="34" charset="0"/>
              </a:rPr>
              <a:t>мэт 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бүх хэсгүүдийг байнга байгалийн агааржуулалт буюу салхи оруулж 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байхаар </a:t>
            </a:r>
            <a:r>
              <a:rPr lang="mn-MN" sz="1800" dirty="0" smtClean="0">
                <a:latin typeface="Arial" pitchFamily="34" charset="0"/>
                <a:cs typeface="Arial" pitchFamily="34" charset="0"/>
              </a:rPr>
              <a:t>агааржуулах хэрэгтэй.</a:t>
            </a: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tr-TR" dirty="0" smtClean="0"/>
              <a:t>12. </a:t>
            </a:r>
            <a:r>
              <a:rPr lang="mn-MN" dirty="0"/>
              <a:t>Агааржуулалт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54" y="1681932"/>
            <a:ext cx="4266938" cy="37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z="2200" smtClean="0">
                <a:latin typeface="Arial" pitchFamily="34" charset="0"/>
                <a:cs typeface="Arial" pitchFamily="34" charset="0"/>
              </a:rPr>
              <a:pPr/>
              <a:t>19</a:t>
            </a:fld>
            <a:r>
              <a:rPr lang="tr-TR" sz="2200" dirty="0" smtClean="0">
                <a:latin typeface="Arial" pitchFamily="34" charset="0"/>
                <a:cs typeface="Arial" pitchFamily="34" charset="0"/>
              </a:rPr>
              <a:t>/28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22333" y="1215483"/>
            <a:ext cx="5633624" cy="470657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Ажилтнууд стандартын дагуу болон өөрсдийн хийж буй ажилдаа тохирсон хувийн хамгаалах хэрэгслийг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ашиглах.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Ажилтнууд хувийн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хамгаалах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хэрэгслийг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дундаа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ашиглахаас урьдчилан сэргийлэх. Ариун цэврийн шаардлага хангаагүй эсвэл нэг удаагийн материалыг дахин ашиглахаас урьдчилан сэргийлэх. </a:t>
            </a:r>
            <a:endParaRPr lang="mn-MN" sz="2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Хувийн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хамгаалах хэрэгслийг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зөв зохистой ашиглах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, солих, устгах талаар ажилчдад мэдээлэх.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Ашигласан хувийн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хамгаалах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хэрэгслийг зохих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хогийн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саванд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хаях нөхцлийг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бүрдүүлэх.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266136" cy="1238302"/>
          </a:xfrm>
        </p:spPr>
        <p:txBody>
          <a:bodyPr>
            <a:normAutofit/>
          </a:bodyPr>
          <a:lstStyle/>
          <a:p>
            <a:r>
              <a:rPr lang="mn-MN" sz="2200" dirty="0">
                <a:latin typeface="Arial" pitchFamily="34" charset="0"/>
                <a:cs typeface="Arial" pitchFamily="34" charset="0"/>
              </a:rPr>
              <a:t>13. ХУВИЙН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ХАМГААЛАХ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ХЭРЭГСЭЛ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57" y="1570721"/>
            <a:ext cx="1321428" cy="453351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74" y="3683473"/>
            <a:ext cx="1637403" cy="24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>
            <a:norm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Илтгэлийн бүтэц 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7886700" cy="4672130"/>
          </a:xfrm>
        </p:spPr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Уул уурхайн салбарын ерөнхий мэдээлэл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COVID-19-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ийн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эсрэг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авах 19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алхам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урьдчилан сэргийлэх арга хэмжээ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Турк  Улсын уул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уурхайн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салбарт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хийгдэж байгаа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COVID-19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 цар тахлын эсрэг арга хэмжээнүүд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20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4465289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Я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лангуяа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хоолны танхим, дотуур байр, хувцас солих өрөө, угаалгын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өрөө,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бие засах газар зэрэг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нийтийн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газруудын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хоорондын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зайн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дүрмийг хангуулах тал дээр шаардлагатай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зохицуулалтыг хийх хэрэгтэй. 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Эдгээр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газрыг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байнга цэвэрлэж, халдваргүйжүүлэхэд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анхаарах хэрэгтэй.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14. </a:t>
            </a:r>
            <a:r>
              <a:rPr lang="mn-MN" dirty="0">
                <a:latin typeface="Arial" pitchFamily="34" charset="0"/>
                <a:cs typeface="Arial" pitchFamily="34" charset="0"/>
              </a:rPr>
              <a:t>Халдваргүйжүүлэх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6" y="1672874"/>
            <a:ext cx="2790914" cy="299586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6" y="4668737"/>
            <a:ext cx="2790914" cy="13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21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133815" y="1681932"/>
            <a:ext cx="4895385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Хоолны газар, дотуур байр, хувцас солих өрөө, ажлын байрыг тогтмол агааржуулж, эдгээр газарт ашигласан материал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эрүүл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ахуйн үндсэн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шаардлага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хангасан байх ёстой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Хоол, ундааг нэг удаагийн хоолны хэлбэрээр тарааж байгаа эсэхийг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нягтлах.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Ажлын байрандаа хоол хүнс, ундаагаа хадгалахаас болгоомжлох хэрэгтэй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Бүх цайны газрын ажилчид, үйлчилгээний ажилтнууд ажиллаж байхдаа маск, бээлий хэрэглэж, ээлж бүрийн өмнө ажлын байрны эрүүл мэндийн ажилтнуудаар шалгуулж байх ёстой.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371239" cy="1238302"/>
          </a:xfrm>
        </p:spPr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15.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НИЙТЭЭР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АШИГЛАДАГ ГАЗАР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81932"/>
            <a:ext cx="3775740" cy="42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22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133815" y="1650380"/>
            <a:ext cx="4204009" cy="438289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Ажлын хувцсыг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өдөр бүр зохих температурт угааж байх ёстой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Ажлын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хувцсыг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энгийн хувцаснаас хол байлгахын тулд шаардлагатай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шүүгээний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зохицуулалт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хийх хэрэгтэй.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tr-TR" dirty="0" smtClean="0"/>
              <a:t>16. </a:t>
            </a:r>
            <a:r>
              <a:rPr lang="mn-MN" dirty="0" smtClean="0"/>
              <a:t>ХУВЦАС СОЛИХ ӨРӨӨ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83" y="1851454"/>
            <a:ext cx="2505645" cy="359310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50" y="1848797"/>
            <a:ext cx="2605950" cy="35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2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23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3886028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Тусламж үйлчилгээний багууд үүрэгт ажлаа хийж байх үедээ хоорондын зайг барих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боломжгүй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бол маск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болон бусад хувийн хамгаалах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хэрэгсэл өмсөж байгаа эсэхдээ анхаарах ёстой.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tr-TR" dirty="0" smtClean="0"/>
              <a:t>17. </a:t>
            </a:r>
            <a:r>
              <a:rPr lang="mn-MN" dirty="0" smtClean="0"/>
              <a:t>АНХААРАХ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94" y="1681932"/>
            <a:ext cx="3834512" cy="41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24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7886700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Эрүүл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мэнд,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Эрчим хүч, байгалийн нөөцийн яам, Гэр бүл, хөдөлмөр, нийгмийн үйлчилгээний яамнаас ирүүлсэн мэдээллийг тогтмол дагаж мөрдөж, авч хэрэгжүүлж буй арга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хэмжээтэй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тухай бүрт нь танилцаж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байх хэрэгтэй.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18.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ЗОХИЦУУЛАЛТ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25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0" y="1470059"/>
            <a:ext cx="4874569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Ажилтанд халуурах, ханиалгах, амьсгал давчдах зэрэг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COVID-19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шинж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тэмдэг илэрвэл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маск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зүүлгэж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ажлын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байрны эрүүл мэндийн ажилтнуудад нэн даруй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мэдэгдэх хэрэгтэй. Ажлын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байрны эрүүл мэндийн ажилтан байхгүй тохиолдолд ажилтныг бусад ажилчдаас тусгаарлаж,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түргэн тусламжийн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ALO 184-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руу залгаж, эрүүл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мэндийн байгууллагын зааврын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дагуу арга хэмжээ авна.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19.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ОНЦГОЙ БАЙДАЛД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24" y="1681932"/>
            <a:ext cx="3020326" cy="45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26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4" y="1980573"/>
            <a:ext cx="3746282" cy="3467056"/>
          </a:xfr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2" y="238051"/>
            <a:ext cx="7427765" cy="1238302"/>
          </a:xfrm>
        </p:spPr>
        <p:txBody>
          <a:bodyPr>
            <a:noAutofit/>
          </a:bodyPr>
          <a:lstStyle/>
          <a:p>
            <a:r>
              <a:rPr lang="mn-MN" sz="2000" dirty="0" smtClean="0">
                <a:latin typeface="Arial" pitchFamily="34" charset="0"/>
                <a:cs typeface="Arial" pitchFamily="34" charset="0"/>
              </a:rPr>
              <a:t>Турк Улсад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COVID-19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цар тахлын эсрэг авч хэрэгжүүлж байгаа арга хэмжээнүүд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(хяналтын хуудас, мэдээллийн карт, видео гэх мэт)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3549" y="1476353"/>
            <a:ext cx="3599371" cy="504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Мэдээллийн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карт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661776" y="1476353"/>
            <a:ext cx="3958117" cy="504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Хяналтын жагсаалт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22333" y="5447629"/>
            <a:ext cx="3740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Link: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://ailevecalisma.gov.tr/media/43570/maden_isleri_bilgikarti_20200427.pdf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76" y="1980573"/>
            <a:ext cx="3719037" cy="346705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661776" y="5485347"/>
            <a:ext cx="3853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Link: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https://ailevecalisma.gov.tr/media/43572/maden_calisanlari_kontrol_listesi_20200427.pdf</a:t>
            </a:r>
          </a:p>
        </p:txBody>
      </p:sp>
    </p:spTree>
    <p:extLst>
      <p:ext uri="{BB962C8B-B14F-4D97-AF65-F5344CB8AC3E}">
        <p14:creationId xmlns:p14="http://schemas.microsoft.com/office/powerpoint/2010/main" val="29654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27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271647" cy="1238302"/>
          </a:xfrm>
        </p:spPr>
        <p:txBody>
          <a:bodyPr>
            <a:noAutofit/>
          </a:bodyPr>
          <a:lstStyle/>
          <a:p>
            <a:r>
              <a:rPr lang="mn-MN" sz="2000" dirty="0">
                <a:latin typeface="Arial" pitchFamily="34" charset="0"/>
                <a:cs typeface="Arial" pitchFamily="34" charset="0"/>
              </a:rPr>
              <a:t>Турк Улсад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COVID-19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цар тахлын эсрэг авч хэрэгжүүлж байгаа арга хэмжээнүүд (хяналтын хуудас, мэдээллийн карт, видео гэх мэт)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3549" y="1476353"/>
            <a:ext cx="5034002" cy="504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Мэдээллийн видео холбоос: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ikdörtgen 6">
            <a:hlinkClick r:id="rId2"/>
          </p:cNvPr>
          <p:cNvSpPr/>
          <p:nvPr/>
        </p:nvSpPr>
        <p:spPr>
          <a:xfrm>
            <a:off x="594669" y="2483822"/>
            <a:ext cx="7278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  <a:hlinkClick r:id="rId2"/>
              </a:rPr>
              <a:t>https://www.youtube.com/watch?v=ONIs1_KUtFU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28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277072" cy="1238302"/>
          </a:xfrm>
        </p:spPr>
        <p:txBody>
          <a:bodyPr>
            <a:no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ҮР ДҮН ба ҮНЭЛГЭЭ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3548" y="1476353"/>
            <a:ext cx="8482743" cy="4059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b="1" dirty="0">
                <a:latin typeface="Arial" pitchFamily="34" charset="0"/>
                <a:cs typeface="Arial" pitchFamily="34" charset="0"/>
              </a:rPr>
              <a:t>Арга хэмжээний хураангуй</a:t>
            </a:r>
          </a:p>
          <a:p>
            <a:pPr>
              <a:buClr>
                <a:srgbClr val="9D1D1D"/>
              </a:buClr>
            </a:pPr>
            <a:r>
              <a:rPr lang="mn-MN" sz="2800" b="1" dirty="0">
                <a:latin typeface="Arial" pitchFamily="34" charset="0"/>
                <a:cs typeface="Arial" pitchFamily="34" charset="0"/>
              </a:rPr>
              <a:t>Маск ашиглах</a:t>
            </a:r>
          </a:p>
          <a:p>
            <a:pPr>
              <a:buClr>
                <a:srgbClr val="9D1D1D"/>
              </a:buClr>
            </a:pPr>
            <a:r>
              <a:rPr lang="mn-MN" sz="2800" b="1" dirty="0">
                <a:latin typeface="Arial" pitchFamily="34" charset="0"/>
                <a:cs typeface="Arial" pitchFamily="34" charset="0"/>
              </a:rPr>
              <a:t>Ажилчдын хоорондох зайг хангах</a:t>
            </a:r>
          </a:p>
          <a:p>
            <a:pPr>
              <a:buClr>
                <a:srgbClr val="9D1D1D"/>
              </a:buClr>
            </a:pPr>
            <a:r>
              <a:rPr lang="mn-MN" sz="2800" b="1" dirty="0">
                <a:latin typeface="Arial" pitchFamily="34" charset="0"/>
                <a:cs typeface="Arial" pitchFamily="34" charset="0"/>
              </a:rPr>
              <a:t>Эрүүл ахуйн дүрмийг дагаж мөрдөх</a:t>
            </a:r>
          </a:p>
          <a:p>
            <a:pPr>
              <a:buClr>
                <a:srgbClr val="9D1D1D"/>
              </a:buClr>
            </a:pPr>
            <a:r>
              <a:rPr lang="mn-MN" sz="2800" b="1" dirty="0">
                <a:latin typeface="Arial" pitchFamily="34" charset="0"/>
                <a:cs typeface="Arial" pitchFamily="34" charset="0"/>
              </a:rPr>
              <a:t>Хэмжилт ба хяналт</a:t>
            </a:r>
          </a:p>
          <a:p>
            <a:pPr>
              <a:buClr>
                <a:srgbClr val="9D1D1D"/>
              </a:buClr>
            </a:pPr>
            <a:r>
              <a:rPr lang="mn-MN" sz="2800" b="1" dirty="0" smtClean="0">
                <a:latin typeface="Arial" pitchFamily="34" charset="0"/>
                <a:cs typeface="Arial" pitchFamily="34" charset="0"/>
              </a:rPr>
              <a:t>Салбарын талаарх тусгай бодлого, шийдвэр гаргадаг ажилчдыг аль болох эрсдэлээс хол </a:t>
            </a:r>
            <a:r>
              <a:rPr lang="mn-MN" sz="2800" b="1" dirty="0">
                <a:latin typeface="Arial" pitchFamily="34" charset="0"/>
                <a:cs typeface="Arial" pitchFamily="34" charset="0"/>
              </a:rPr>
              <a:t>байлгах</a:t>
            </a:r>
            <a:endParaRPr lang="tr-TR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29</a:t>
            </a:fld>
            <a:endParaRPr lang="tr-TR"/>
          </a:p>
        </p:txBody>
      </p:sp>
      <p:sp>
        <p:nvSpPr>
          <p:cNvPr id="2" name="TextBox 1"/>
          <p:cNvSpPr txBox="1"/>
          <p:nvPr/>
        </p:nvSpPr>
        <p:spPr>
          <a:xfrm>
            <a:off x="3211551" y="3289610"/>
            <a:ext cx="37022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5000" b="1" dirty="0" smtClean="0"/>
              <a:t>Баярлалаа</a:t>
            </a:r>
            <a:endParaRPr lang="tr-TR" sz="5000" b="1" dirty="0"/>
          </a:p>
        </p:txBody>
      </p:sp>
    </p:spTree>
    <p:extLst>
      <p:ext uri="{BB962C8B-B14F-4D97-AF65-F5344CB8AC3E}">
        <p14:creationId xmlns:p14="http://schemas.microsoft.com/office/powerpoint/2010/main" val="922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3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Уул уурхайн салбар</a:t>
            </a: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7886700" cy="4672130"/>
          </a:xfrm>
        </p:spPr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Уул уурхайн үйлдвэрлэлийн хамрах хүрээ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44848"/>
              </p:ext>
            </p:extLst>
          </p:nvPr>
        </p:nvGraphicFramePr>
        <p:xfrm>
          <a:off x="1005930" y="2455548"/>
          <a:ext cx="6480720" cy="3041300"/>
        </p:xfrm>
        <a:graphic>
          <a:graphicData uri="http://schemas.openxmlformats.org/drawingml/2006/table">
            <a:tbl>
              <a:tblPr firstRow="1" firstCol="1" bandRow="1"/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1614217634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33794571"/>
                    </a:ext>
                  </a:extLst>
                </a:gridCol>
              </a:tblGrid>
              <a:tr h="4680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NACE</a:t>
                      </a:r>
                      <a:r>
                        <a:rPr lang="tr-TR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2000" baseline="0" dirty="0" smtClean="0">
                          <a:latin typeface="Arial" pitchFamily="34" charset="0"/>
                          <a:cs typeface="Arial" pitchFamily="34" charset="0"/>
                        </a:rPr>
                        <a:t>код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NACE</a:t>
                      </a:r>
                      <a:r>
                        <a:rPr lang="mn-MN" sz="2000" baseline="0" dirty="0" smtClean="0">
                          <a:latin typeface="Arial" pitchFamily="34" charset="0"/>
                          <a:cs typeface="Arial" pitchFamily="34" charset="0"/>
                        </a:rPr>
                        <a:t> тайлбар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1860097"/>
                  </a:ext>
                </a:extLst>
              </a:tr>
              <a:tr h="4680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mn-MN" sz="2000" dirty="0" smtClean="0">
                          <a:latin typeface="Arial" pitchFamily="34" charset="0"/>
                          <a:cs typeface="Arial" pitchFamily="34" charset="0"/>
                        </a:rPr>
                        <a:t>Нүүрс, хүрэн нүүрс олборлох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5164204"/>
                  </a:ext>
                </a:extLst>
              </a:tr>
              <a:tr h="4680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mn-MN" sz="2000" dirty="0" smtClean="0">
                          <a:latin typeface="Arial" pitchFamily="34" charset="0"/>
                          <a:cs typeface="Arial" pitchFamily="34" charset="0"/>
                        </a:rPr>
                        <a:t>Түүхий нефть ба байгалийн хий олборлох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3213160"/>
                  </a:ext>
                </a:extLst>
              </a:tr>
              <a:tr h="4680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Металлын хүдрийн олборлолт</a:t>
                      </a:r>
                      <a:endParaRPr lang="tr-TR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2721210"/>
                  </a:ext>
                </a:extLst>
              </a:tr>
              <a:tr h="4680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Бусад уул уурхай</a:t>
                      </a:r>
                      <a:r>
                        <a:rPr lang="mn-MN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карьерууд</a:t>
                      </a:r>
                      <a:endParaRPr lang="ru-RU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92485"/>
                  </a:ext>
                </a:extLst>
              </a:tr>
              <a:tr h="4680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Уул уурхайг дэмжих үйл ажиллагаа</a:t>
                      </a:r>
                      <a:endParaRPr lang="mn-MN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1690464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1005930" y="5501477"/>
            <a:ext cx="75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mn-MN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Европын хамтын нийгэмлэгийн эдийн засгийн үйл ажиллагааны статистик ангилал</a:t>
            </a:r>
            <a:endParaRPr lang="tr-TR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4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Уул уурхайн салбар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463550" y="1681932"/>
            <a:ext cx="8457426" cy="556771"/>
          </a:xfrm>
        </p:spPr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Уул уурхайн салбар дахь ажлын байр, ажилчдын тоо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9D1D1D"/>
              </a:buClr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2626"/>
              </p:ext>
            </p:extLst>
          </p:nvPr>
        </p:nvGraphicFramePr>
        <p:xfrm>
          <a:off x="463550" y="2592563"/>
          <a:ext cx="7753694" cy="3269729"/>
        </p:xfrm>
        <a:graphic>
          <a:graphicData uri="http://schemas.openxmlformats.org/drawingml/2006/table">
            <a:tbl>
              <a:tblPr firstRow="1" firstCol="1" bandRow="1"/>
              <a:tblGrid>
                <a:gridCol w="2445337">
                  <a:extLst>
                    <a:ext uri="{9D8B030D-6E8A-4147-A177-3AD203B41FA5}">
                      <a16:colId xmlns="" xmlns:a16="http://schemas.microsoft.com/office/drawing/2014/main" val="1614217634"/>
                    </a:ext>
                  </a:extLst>
                </a:gridCol>
                <a:gridCol w="1786681">
                  <a:extLst>
                    <a:ext uri="{9D8B030D-6E8A-4147-A177-3AD203B41FA5}">
                      <a16:colId xmlns="" xmlns:a16="http://schemas.microsoft.com/office/drawing/2014/main" val="233794571"/>
                    </a:ext>
                  </a:extLst>
                </a:gridCol>
                <a:gridCol w="1742302">
                  <a:extLst>
                    <a:ext uri="{9D8B030D-6E8A-4147-A177-3AD203B41FA5}">
                      <a16:colId xmlns="" xmlns:a16="http://schemas.microsoft.com/office/drawing/2014/main" val="8903561"/>
                    </a:ext>
                  </a:extLst>
                </a:gridCol>
                <a:gridCol w="1779374">
                  <a:extLst>
                    <a:ext uri="{9D8B030D-6E8A-4147-A177-3AD203B41FA5}">
                      <a16:colId xmlns="" xmlns:a16="http://schemas.microsoft.com/office/drawing/2014/main" val="3932301686"/>
                    </a:ext>
                  </a:extLst>
                </a:gridCol>
              </a:tblGrid>
              <a:tr h="4655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tr-TR" sz="2000" dirty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  <a:endParaRPr lang="tr-TR" sz="2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1860097"/>
                  </a:ext>
                </a:extLst>
              </a:tr>
              <a:tr h="4655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mn-MN" sz="2000" dirty="0" smtClean="0">
                          <a:latin typeface="Arial" pitchFamily="34" charset="0"/>
                          <a:cs typeface="Arial" pitchFamily="34" charset="0"/>
                        </a:rPr>
                        <a:t>Нийт </a:t>
                      </a:r>
                      <a:r>
                        <a:rPr lang="mn-MN" sz="2000" dirty="0" smtClean="0">
                          <a:latin typeface="Arial" pitchFamily="34" charset="0"/>
                          <a:cs typeface="Arial" pitchFamily="34" charset="0"/>
                        </a:rPr>
                        <a:t>ажлын </a:t>
                      </a:r>
                      <a:r>
                        <a:rPr lang="mn-MN" sz="2000" dirty="0" smtClean="0">
                          <a:latin typeface="Arial" pitchFamily="34" charset="0"/>
                          <a:cs typeface="Arial" pitchFamily="34" charset="0"/>
                        </a:rPr>
                        <a:t>байрны нийт тоо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1.749.240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1.874.682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1.879.771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5164204"/>
                  </a:ext>
                </a:extLst>
              </a:tr>
              <a:tr h="4655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Уурхайн ажлын байрны тоо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6.821 (%</a:t>
                      </a:r>
                      <a:r>
                        <a:rPr lang="tr-T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0,39)</a:t>
                      </a:r>
                      <a:endParaRPr lang="tr-TR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6.809 (%0,36)</a:t>
                      </a:r>
                      <a:endParaRPr lang="tr-TR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6.821 (%0,36)</a:t>
                      </a:r>
                      <a:r>
                        <a:rPr lang="tr-TR" sz="2000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endParaRPr lang="tr-TR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3213160"/>
                  </a:ext>
                </a:extLst>
              </a:tr>
              <a:tr h="4655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mn-MN" sz="2000" dirty="0" smtClean="0">
                          <a:latin typeface="Arial" pitchFamily="34" charset="0"/>
                          <a:cs typeface="Arial" pitchFamily="34" charset="0"/>
                        </a:rPr>
                        <a:t>Ажилчдын нийт тоо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13.775.188</a:t>
                      </a:r>
                      <a:endParaRPr lang="tr-TR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14.477.817</a:t>
                      </a:r>
                      <a:endParaRPr lang="tr-TR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14.229.170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2721210"/>
                  </a:ext>
                </a:extLst>
              </a:tr>
              <a:tr h="5139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l"/>
                      <a:r>
                        <a:rPr lang="mn-MN" sz="2000" dirty="0" smtClean="0">
                          <a:latin typeface="Arial" pitchFamily="34" charset="0"/>
                          <a:cs typeface="Arial" pitchFamily="34" charset="0"/>
                        </a:rPr>
                        <a:t>Уурхайн ажилчдын тоо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132.490 (%</a:t>
                      </a:r>
                      <a:r>
                        <a:rPr lang="tr-TR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0,96)</a:t>
                      </a:r>
                      <a:endParaRPr lang="tr-TR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140.660 (%0,97)</a:t>
                      </a:r>
                      <a:endParaRPr lang="tr-TR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137.332 (%0,97) </a:t>
                      </a:r>
                      <a:endParaRPr lang="tr-TR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92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3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5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Уул уурхайн салбар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463549" y="1416206"/>
            <a:ext cx="8524333" cy="822498"/>
          </a:xfrm>
        </p:spPr>
        <p:txBody>
          <a:bodyPr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Уул уурхайн салбар дахь ажлын байр, ажилчдын тоо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9D1D1D"/>
              </a:buCl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9D1D1D"/>
              </a:buClr>
              <a:buNone/>
            </a:pP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91721"/>
              </p:ext>
            </p:extLst>
          </p:nvPr>
        </p:nvGraphicFramePr>
        <p:xfrm>
          <a:off x="578069" y="2296579"/>
          <a:ext cx="7937280" cy="3964342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977462">
                  <a:extLst>
                    <a:ext uri="{9D8B030D-6E8A-4147-A177-3AD203B41FA5}">
                      <a16:colId xmlns="" xmlns:a16="http://schemas.microsoft.com/office/drawing/2014/main" val="744326041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3799365744"/>
                    </a:ext>
                  </a:extLst>
                </a:gridCol>
                <a:gridCol w="1818290">
                  <a:extLst>
                    <a:ext uri="{9D8B030D-6E8A-4147-A177-3AD203B41FA5}">
                      <a16:colId xmlns="" xmlns:a16="http://schemas.microsoft.com/office/drawing/2014/main" val="2814278685"/>
                    </a:ext>
                  </a:extLst>
                </a:gridCol>
                <a:gridCol w="1788728">
                  <a:extLst>
                    <a:ext uri="{9D8B030D-6E8A-4147-A177-3AD203B41FA5}">
                      <a16:colId xmlns="" xmlns:a16="http://schemas.microsoft.com/office/drawing/2014/main" val="2225741172"/>
                    </a:ext>
                  </a:extLst>
                </a:gridCol>
              </a:tblGrid>
              <a:tr h="847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Garamond" panose="02020404030301010803" pitchFamily="18" charset="0"/>
                        </a:rPr>
                        <a:t>NACE</a:t>
                      </a:r>
                      <a:endParaRPr lang="tr-TR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Garamond" panose="02020404030301010803" pitchFamily="18" charset="0"/>
                        </a:rPr>
                        <a:t>NACE</a:t>
                      </a:r>
                      <a:r>
                        <a:rPr lang="mn-MN" sz="1800" baseline="0" dirty="0" smtClean="0">
                          <a:effectLst/>
                          <a:latin typeface="Garamond" panose="02020404030301010803" pitchFamily="18" charset="0"/>
                        </a:rPr>
                        <a:t> тайлбар</a:t>
                      </a:r>
                      <a:endParaRPr lang="tr-TR" sz="1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kern="1200" dirty="0" smtClean="0">
                          <a:effectLst/>
                          <a:latin typeface="Garamond" panose="02020404030301010803" pitchFamily="18" charset="0"/>
                        </a:rPr>
                        <a:t>Ажлын байрны тоо</a:t>
                      </a:r>
                      <a:r>
                        <a:rPr lang="tr-TR" sz="1800" kern="120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tr-TR" sz="1800" kern="1200" dirty="0">
                          <a:effectLst/>
                          <a:latin typeface="Garamond" panose="02020404030301010803" pitchFamily="18" charset="0"/>
                        </a:rPr>
                        <a:t>*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lang="tr-TR" sz="1800" kern="1200" dirty="0" smtClean="0">
                          <a:effectLst/>
                          <a:latin typeface="Garamond" panose="02020404030301010803" pitchFamily="18" charset="0"/>
                        </a:rPr>
                        <a:t>2020</a:t>
                      </a:r>
                      <a:r>
                        <a:rPr lang="tr-TR" sz="1800" kern="12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mn-MN" sz="1800" kern="1200" baseline="0" dirty="0" smtClean="0">
                          <a:effectLst/>
                          <a:latin typeface="Garamond" panose="02020404030301010803" pitchFamily="18" charset="0"/>
                        </a:rPr>
                        <a:t>оны 8 сар</a:t>
                      </a:r>
                      <a:r>
                        <a:rPr lang="tr-TR" sz="1800" kern="1200" dirty="0" smtClean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tr-TR" sz="1800" b="1" kern="1200" dirty="0">
                        <a:solidFill>
                          <a:schemeClr val="lt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kern="1200" dirty="0" smtClean="0">
                          <a:effectLst/>
                          <a:latin typeface="Garamond" panose="02020404030301010803" pitchFamily="18" charset="0"/>
                        </a:rPr>
                        <a:t>Ажиллагсдын тоо</a:t>
                      </a:r>
                      <a:r>
                        <a:rPr lang="tr-TR" sz="1800" kern="1200" dirty="0" smtClean="0">
                          <a:effectLst/>
                          <a:latin typeface="Garamond" panose="02020404030301010803" pitchFamily="18" charset="0"/>
                        </a:rPr>
                        <a:t>* </a:t>
                      </a:r>
                      <a:endParaRPr lang="tr-TR" sz="1800" kern="12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smtClean="0">
                          <a:effectLst/>
                          <a:latin typeface="Garamond" panose="02020404030301010803" pitchFamily="18" charset="0"/>
                        </a:rPr>
                        <a:t>(2020</a:t>
                      </a:r>
                      <a:r>
                        <a:rPr lang="tr-TR" sz="1800" kern="1200" baseline="0" dirty="0" smtClean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mn-MN" sz="1800" kern="1200" baseline="0" dirty="0" smtClean="0">
                          <a:effectLst/>
                          <a:latin typeface="Garamond" panose="02020404030301010803" pitchFamily="18" charset="0"/>
                        </a:rPr>
                        <a:t>оны 8 сар</a:t>
                      </a:r>
                      <a:r>
                        <a:rPr lang="tr-TR" sz="1800" kern="1200" dirty="0" smtClean="0">
                          <a:effectLst/>
                          <a:latin typeface="Garamond" panose="02020404030301010803" pitchFamily="18" charset="0"/>
                        </a:rPr>
                        <a:t>)</a:t>
                      </a:r>
                      <a:endParaRPr lang="tr-TR" sz="1800" b="1" kern="1200" dirty="0">
                        <a:solidFill>
                          <a:schemeClr val="lt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7445388"/>
                  </a:ext>
                </a:extLst>
              </a:tr>
              <a:tr h="366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Garamond" panose="02020404030301010803" pitchFamily="18" charset="0"/>
                        </a:rPr>
                        <a:t>05</a:t>
                      </a:r>
                      <a:endParaRPr lang="tr-TR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Нүүрс, хүрэн нүүрс олборлох,</a:t>
                      </a:r>
                      <a:endParaRPr lang="tr-TR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effectLst/>
                          <a:latin typeface="Garamond" panose="02020404030301010803" pitchFamily="18" charset="0"/>
                        </a:rPr>
                        <a:t>479</a:t>
                      </a:r>
                      <a:endParaRPr lang="tr-TR" sz="20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effectLst/>
                          <a:latin typeface="Garamond" panose="02020404030301010803" pitchFamily="18" charset="0"/>
                        </a:rPr>
                        <a:t>38.714</a:t>
                      </a:r>
                      <a:endParaRPr lang="tr-TR" sz="20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9772340"/>
                  </a:ext>
                </a:extLst>
              </a:tr>
              <a:tr h="458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Garamond" panose="02020404030301010803" pitchFamily="18" charset="0"/>
                        </a:rPr>
                        <a:t>06</a:t>
                      </a:r>
                      <a:endParaRPr lang="tr-TR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Түүхий нефть ба байгалийн хий олборлох</a:t>
                      </a:r>
                      <a:endParaRPr lang="tr-TR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effectLst/>
                          <a:latin typeface="Garamond" panose="02020404030301010803" pitchFamily="18" charset="0"/>
                        </a:rPr>
                        <a:t>34</a:t>
                      </a:r>
                      <a:endParaRPr lang="tr-TR" sz="20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effectLst/>
                          <a:latin typeface="Garamond" panose="02020404030301010803" pitchFamily="18" charset="0"/>
                        </a:rPr>
                        <a:t>2.072</a:t>
                      </a:r>
                      <a:endParaRPr lang="tr-TR" sz="20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1835547"/>
                  </a:ext>
                </a:extLst>
              </a:tr>
              <a:tr h="366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Garamond" panose="02020404030301010803" pitchFamily="18" charset="0"/>
                        </a:rPr>
                        <a:t>07</a:t>
                      </a:r>
                      <a:endParaRPr lang="tr-TR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Металлын хүдрийн олборлолт</a:t>
                      </a:r>
                      <a:endParaRPr lang="tr-TR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effectLst/>
                          <a:latin typeface="Garamond" panose="02020404030301010803" pitchFamily="18" charset="0"/>
                        </a:rPr>
                        <a:t>837</a:t>
                      </a:r>
                      <a:endParaRPr lang="tr-TR" sz="20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effectLst/>
                          <a:latin typeface="Garamond" panose="02020404030301010803" pitchFamily="18" charset="0"/>
                        </a:rPr>
                        <a:t>29.227</a:t>
                      </a:r>
                      <a:endParaRPr lang="tr-TR" sz="20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1375759"/>
                  </a:ext>
                </a:extLst>
              </a:tr>
              <a:tr h="458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Garamond" panose="02020404030301010803" pitchFamily="18" charset="0"/>
                        </a:rPr>
                        <a:t>08</a:t>
                      </a:r>
                      <a:endParaRPr lang="tr-TR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Бусад уул уурхай</a:t>
                      </a:r>
                      <a:r>
                        <a:rPr lang="mn-MN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mn-MN" sz="18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карьерууд</a:t>
                      </a:r>
                      <a:endParaRPr lang="tr-TR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effectLst/>
                          <a:latin typeface="Garamond" panose="02020404030301010803" pitchFamily="18" charset="0"/>
                        </a:rPr>
                        <a:t>5206</a:t>
                      </a:r>
                      <a:endParaRPr lang="tr-TR" sz="20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effectLst/>
                          <a:latin typeface="Garamond" panose="02020404030301010803" pitchFamily="18" charset="0"/>
                        </a:rPr>
                        <a:t>67.328</a:t>
                      </a:r>
                      <a:endParaRPr lang="tr-TR" sz="20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4466513"/>
                  </a:ext>
                </a:extLst>
              </a:tr>
              <a:tr h="561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Garamond" panose="02020404030301010803" pitchFamily="18" charset="0"/>
                        </a:rPr>
                        <a:t>09</a:t>
                      </a:r>
                      <a:endParaRPr lang="tr-TR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Уул уурхайн үйл ажиллагааг дэмжих салбарууд</a:t>
                      </a:r>
                      <a:endParaRPr lang="tr-TR" sz="18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effectLst/>
                          <a:latin typeface="Garamond" panose="02020404030301010803" pitchFamily="18" charset="0"/>
                        </a:rPr>
                        <a:t>682</a:t>
                      </a:r>
                      <a:endParaRPr lang="tr-TR" sz="20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effectLst/>
                          <a:latin typeface="Garamond" panose="02020404030301010803" pitchFamily="18" charset="0"/>
                        </a:rPr>
                        <a:t>10.959</a:t>
                      </a:r>
                      <a:endParaRPr lang="tr-TR" sz="20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4949733"/>
                  </a:ext>
                </a:extLst>
              </a:tr>
              <a:tr h="56193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20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Нийт</a:t>
                      </a: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0800" cmpd="dbl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0800" cmpd="dbl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effectLst/>
                          <a:latin typeface="Garamond" panose="02020404030301010803" pitchFamily="18" charset="0"/>
                        </a:rPr>
                        <a:t>7.238</a:t>
                      </a:r>
                      <a:endParaRPr lang="tr-TR" sz="20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0800" cmpd="dbl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effectLst/>
                          <a:latin typeface="Garamond" panose="02020404030301010803" pitchFamily="18" charset="0"/>
                        </a:rPr>
                        <a:t>148.300</a:t>
                      </a:r>
                      <a:endParaRPr lang="tr-TR" sz="2000" b="1" kern="12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50800" cmpd="dbl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229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1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7F8D-F9B8-450F-BB8B-8FE366156367}" type="slidenum">
              <a:rPr lang="tr-TR" smtClean="0"/>
              <a:t>6</a:t>
            </a:fld>
            <a:r>
              <a:rPr lang="tr-TR" dirty="0" smtClean="0"/>
              <a:t>/28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Газрын дээр болон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далд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уурхай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дотор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COVID-19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 цар тахлаас урьдчилан сэргийлэх үйл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ажиллагааны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гол зорилго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нь</a:t>
            </a: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9D1D1D"/>
              </a:buClr>
              <a:buNone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эхний ээлжинд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ямарваа нэгэн халдвар гарахаас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урьдчилан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сэргийлэх. Энэ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нь амжилтгүй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болвол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олон хүнд тархахаас урьдчилан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сэргийлэх.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7192564" cy="1238302"/>
          </a:xfrm>
        </p:spPr>
        <p:txBody>
          <a:bodyPr/>
          <a:lstStyle/>
          <a:p>
            <a:r>
              <a:rPr lang="tr-TR" dirty="0"/>
              <a:t>COVID-19 </a:t>
            </a:r>
            <a:r>
              <a:rPr lang="mn-MN" dirty="0"/>
              <a:t>СЭРГИЙЛЭХ 19 АЛХАМ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56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C7F8D-F9B8-450F-BB8B-8FE366156367}" type="slidenum">
              <a:rPr lang="tr-TR" smtClean="0"/>
              <a:t>7</a:t>
            </a:fld>
            <a:r>
              <a:rPr lang="tr-TR" dirty="0" smtClean="0"/>
              <a:t>/28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Коронавирусын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дэгдэлтийг харгалзан үзэж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одоогийн яаралтай тусламжийн төлөвлөгөө,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эрсдэлийн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үнэлгээг шинэчлэх шаардлагатай.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Ажилчдын ажиллах орчин,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ачааллыг харгалзан хоорондын зайны дүрмийг тогтоох, бусад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ажлын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журманд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зохицуулалт хийх.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1.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ЭРСДЭЛИЙН </a:t>
            </a:r>
            <a:r>
              <a:rPr lang="mn-MN" dirty="0">
                <a:latin typeface="Arial" pitchFamily="34" charset="0"/>
                <a:cs typeface="Arial" pitchFamily="34" charset="0"/>
              </a:rPr>
              <a:t>ҮНЭЛГЭЭ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8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333" y="1440696"/>
            <a:ext cx="4667936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COVID-19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цар тахлаас урьдчилан сэргийлэх арга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хэмжээг зохицуулах чадвартай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нэг хүнийг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томилох хэрэгтэй.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Томилогдсон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ажилтнуудад ажлын хуваарь гаргаж тархварын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эсрэг авах арга хэмжээний талаар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хийх ёстой ажлыг нь тодорхойлж өгөх. Эдгээр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ажилтнууд хоорондоо хангалттай мэдээлэл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солилцож, уялдаа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холбоотой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ажиллах ёстой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2. ХАРИЛЦАА-ЗОХИЦУУЛАЛТ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22" y="1440696"/>
            <a:ext cx="3455850" cy="481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9</a:t>
            </a:fld>
            <a:r>
              <a:rPr lang="tr-TR" dirty="0" smtClean="0"/>
              <a:t>/28</a:t>
            </a:r>
            <a:endParaRPr lang="tr-TR" dirty="0"/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63551" y="2995507"/>
            <a:ext cx="3935455" cy="225210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Ажлын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талбайд байгаа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ажилчдын тоог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хамгийн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бага байлгах, ажилчдын хоорондох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зайг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дор хаяж 1.5 метр байхаар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төлөвлөх.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nvan 3"/>
          <p:cNvSpPr>
            <a:spLocks noGrp="1"/>
          </p:cNvSpPr>
          <p:nvPr>
            <p:ph type="title"/>
          </p:nvPr>
        </p:nvSpPr>
        <p:spPr>
          <a:xfrm>
            <a:off x="322333" y="238051"/>
            <a:ext cx="6896475" cy="1238302"/>
          </a:xfrm>
        </p:spPr>
        <p:txBody>
          <a:bodyPr/>
          <a:lstStyle/>
          <a:p>
            <a:r>
              <a:rPr lang="mn-MN" dirty="0"/>
              <a:t>3. </a:t>
            </a:r>
            <a:r>
              <a:rPr lang="mn-MN" dirty="0" smtClean="0"/>
              <a:t>АЖЛЫН </a:t>
            </a:r>
            <a:r>
              <a:rPr lang="mn-MN" dirty="0"/>
              <a:t>ТӨЛӨВЛӨГӨӨ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06" y="2966083"/>
            <a:ext cx="4629101" cy="238704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63551" y="1414017"/>
            <a:ext cx="8396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Ажилд шаарлагатай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зүйлийг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юүн түрүүнд дотоод нөөцөөсөө хангах. Зайлшгүй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хийх ёстой уул уурхайн үйл ажиллагааг хамгийн бага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ажилтантай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(ээлжийн гэх мэт)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ажиллуулах маягаар ажлын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төлөвлөлт хийх хэрэгтэй.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</TotalTime>
  <Words>1370</Words>
  <Application>Microsoft Office PowerPoint</Application>
  <PresentationFormat>On-screen Show (4:3)</PresentationFormat>
  <Paragraphs>191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Office Teması</vt:lpstr>
      <vt:lpstr>4_Özel Tasarım</vt:lpstr>
      <vt:lpstr>Özel Tasarım</vt:lpstr>
      <vt:lpstr>1_Özel Tasarım</vt:lpstr>
      <vt:lpstr>2_Özel Tasarım</vt:lpstr>
      <vt:lpstr>3_Özel Tasarım</vt:lpstr>
      <vt:lpstr>Уул уурхайн салбар дахь ажлын байрыг коронавирусын дэгдэлтээс  хамгаалах</vt:lpstr>
      <vt:lpstr>Илтгэлийн бүтэц </vt:lpstr>
      <vt:lpstr>Уул уурхайн салбар</vt:lpstr>
      <vt:lpstr>Уул уурхайн салбар</vt:lpstr>
      <vt:lpstr>Уул уурхайн салбар</vt:lpstr>
      <vt:lpstr>COVID-19 СЭРГИЙЛЭХ 19 АЛХАМ</vt:lpstr>
      <vt:lpstr>1. ЭРСДЭЛИЙН ҮНЭЛГЭЭ</vt:lpstr>
      <vt:lpstr>2. ХАРИЛЦАА-ЗОХИЦУУЛАЛТ</vt:lpstr>
      <vt:lpstr>3. АЖЛЫН ТӨЛӨВЛӨГӨӨ</vt:lpstr>
      <vt:lpstr>4. ТЭЭВЭР</vt:lpstr>
      <vt:lpstr>5. МЭДЭЭЛЭЛ</vt:lpstr>
      <vt:lpstr>6. ХАЛУУН ХЭМЖИХ</vt:lpstr>
      <vt:lpstr>7. СУРГАЛТ</vt:lpstr>
      <vt:lpstr>8. ЭРҮҮЛ АХУЙ</vt:lpstr>
      <vt:lpstr>9. ҮЙЛДВЭРИЙН ТАЛБАРТ ОРОХ</vt:lpstr>
      <vt:lpstr>10. ҮЙЛДВЭРИЙН ТАЛБАЙ</vt:lpstr>
      <vt:lpstr>11. Харилцан үйлчлэл</vt:lpstr>
      <vt:lpstr>12. Агааржуулалт</vt:lpstr>
      <vt:lpstr>13. ХУВИЙН ХАМГААЛАХ ХЭРЭГСЭЛ</vt:lpstr>
      <vt:lpstr>14. Халдваргүйжүүлэх</vt:lpstr>
      <vt:lpstr>15. НИЙТЭЭР АШИГЛАДАГ ГАЗАР</vt:lpstr>
      <vt:lpstr>16. ХУВЦАС СОЛИХ ӨРӨӨ</vt:lpstr>
      <vt:lpstr>17. АНХААРАХ</vt:lpstr>
      <vt:lpstr>18. ЗОХИЦУУЛАЛТ</vt:lpstr>
      <vt:lpstr>19. ОНЦГОЙ БАЙДАЛД</vt:lpstr>
      <vt:lpstr>Турк Улсад COVID-19 цар тахлын эсрэг авч хэрэгжүүлж байгаа арга хэмжээнүүд (хяналтын хуудас, мэдээллийн карт, видео гэх мэт)</vt:lpstr>
      <vt:lpstr>Турк Улсад COVID-19 цар тахлын эсрэг авч хэрэгжүүлж байгаа арга хэмжээнүүд (хяналтын хуудас, мэдээллийн карт, видео гэх мэт)</vt:lpstr>
      <vt:lpstr>ҮР ДҮН ба ҮНЭЛГЭЭ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BAŞLIĞI</dc:title>
  <dc:creator>HP</dc:creator>
  <cp:lastModifiedBy>USER</cp:lastModifiedBy>
  <cp:revision>368</cp:revision>
  <cp:lastPrinted>2020-06-23T11:09:33Z</cp:lastPrinted>
  <dcterms:created xsi:type="dcterms:W3CDTF">2019-04-01T08:33:12Z</dcterms:created>
  <dcterms:modified xsi:type="dcterms:W3CDTF">2020-09-07T03:39:04Z</dcterms:modified>
</cp:coreProperties>
</file>