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3733" r:id="rId3"/>
    <p:sldMasterId id="2147483745" r:id="rId4"/>
    <p:sldMasterId id="2147483757" r:id="rId5"/>
  </p:sldMasterIdLst>
  <p:notesMasterIdLst>
    <p:notesMasterId r:id="rId32"/>
  </p:notesMasterIdLst>
  <p:sldIdLst>
    <p:sldId id="352" r:id="rId6"/>
    <p:sldId id="304" r:id="rId7"/>
    <p:sldId id="302" r:id="rId8"/>
    <p:sldId id="305" r:id="rId9"/>
    <p:sldId id="358" r:id="rId10"/>
    <p:sldId id="376" r:id="rId11"/>
    <p:sldId id="377" r:id="rId12"/>
    <p:sldId id="357" r:id="rId13"/>
    <p:sldId id="359" r:id="rId14"/>
    <p:sldId id="360" r:id="rId15"/>
    <p:sldId id="361" r:id="rId16"/>
    <p:sldId id="362" r:id="rId17"/>
    <p:sldId id="363" r:id="rId18"/>
    <p:sldId id="364" r:id="rId19"/>
    <p:sldId id="365" r:id="rId20"/>
    <p:sldId id="366" r:id="rId21"/>
    <p:sldId id="367" r:id="rId22"/>
    <p:sldId id="368" r:id="rId23"/>
    <p:sldId id="369" r:id="rId24"/>
    <p:sldId id="370" r:id="rId25"/>
    <p:sldId id="371" r:id="rId26"/>
    <p:sldId id="372" r:id="rId27"/>
    <p:sldId id="373" r:id="rId28"/>
    <p:sldId id="374" r:id="rId29"/>
    <p:sldId id="375" r:id="rId30"/>
    <p:sldId id="353" r:id="rId31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0BF3FC23-F1AD-4121-9DD2-DCDBB7D829D0}">
          <p14:sldIdLst>
            <p14:sldId id="352"/>
          </p14:sldIdLst>
        </p14:section>
        <p14:section name="Başlıksız Bölüm" id="{89985544-BC55-4476-8A9D-38AAD342E118}">
          <p14:sldIdLst>
            <p14:sldId id="304"/>
            <p14:sldId id="302"/>
            <p14:sldId id="305"/>
            <p14:sldId id="358"/>
            <p14:sldId id="376"/>
            <p14:sldId id="377"/>
            <p14:sldId id="357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  <p14:sldId id="35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0A14"/>
    <a:srgbClr val="DC0B15"/>
    <a:srgbClr val="D8111B"/>
    <a:srgbClr val="9D1D1D"/>
    <a:srgbClr val="E0AF56"/>
    <a:srgbClr val="DFB058"/>
    <a:srgbClr val="0A4356"/>
    <a:srgbClr val="FBDD9D"/>
    <a:srgbClr val="42BBCF"/>
    <a:srgbClr val="76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0" autoAdjust="0"/>
    <p:restoredTop sz="93979" autoAdjust="0"/>
  </p:normalViewPr>
  <p:slideViewPr>
    <p:cSldViewPr snapToGrid="0">
      <p:cViewPr>
        <p:scale>
          <a:sx n="100" d="100"/>
          <a:sy n="100" d="100"/>
        </p:scale>
        <p:origin x="-642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7834AF-457A-482D-A859-38A56BD02D4C}" type="datetimeFigureOut">
              <a:rPr lang="tr-TR" smtClean="0"/>
              <a:t>07.09.2020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B3C15C-C27C-4FF5-B429-995D138FC10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4645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0" dirty="0">
                <a:latin typeface="Garamond" panose="02020404030301010803" pitchFamily="18" charset="0"/>
                <a:cs typeface="Times New Roman" panose="02020603050405020304" pitchFamily="18" charset="0"/>
              </a:rPr>
              <a:t>***Bu bölüme giren notlar, </a:t>
            </a:r>
            <a:r>
              <a:rPr lang="tr-TR" sz="1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Garamond</a:t>
            </a:r>
            <a:r>
              <a:rPr lang="tr-TR" sz="1200" b="0" dirty="0">
                <a:latin typeface="Garamond" panose="02020404030301010803" pitchFamily="18" charset="0"/>
                <a:cs typeface="Times New Roman" panose="02020603050405020304" pitchFamily="18" charset="0"/>
              </a:rPr>
              <a:t>/Times New Roman/</a:t>
            </a:r>
            <a:r>
              <a:rPr lang="tr-TR" sz="1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Calibri</a:t>
            </a:r>
            <a:r>
              <a:rPr lang="tr-TR" sz="1200" b="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 14 </a:t>
            </a:r>
            <a:r>
              <a:rPr lang="tr-TR" sz="1200" b="0" baseline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pt</a:t>
            </a:r>
            <a:r>
              <a:rPr lang="tr-TR" sz="1200" b="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 olarak yazılır.***</a:t>
            </a:r>
            <a:endParaRPr lang="tr-TR" sz="1200" b="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endParaRPr lang="tr-TR" sz="1200" b="1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r>
              <a:rPr lang="tr-TR" sz="1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Sunum Başlığı:</a:t>
            </a:r>
            <a:r>
              <a:rPr lang="tr-TR" sz="1200" b="1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tr-TR" sz="1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Garamond</a:t>
            </a:r>
            <a:r>
              <a:rPr lang="tr-TR" sz="1200" b="0" dirty="0">
                <a:latin typeface="Garamond" panose="02020404030301010803" pitchFamily="18" charset="0"/>
                <a:cs typeface="Times New Roman" panose="02020603050405020304" pitchFamily="18" charset="0"/>
              </a:rPr>
              <a:t>/Times New Roman/</a:t>
            </a:r>
            <a:r>
              <a:rPr lang="tr-TR" sz="1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Calibri</a:t>
            </a:r>
            <a:r>
              <a:rPr lang="tr-TR" sz="120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, asgari 54 </a:t>
            </a:r>
            <a:r>
              <a:rPr lang="tr-TR" sz="1200" baseline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pt</a:t>
            </a:r>
            <a:r>
              <a:rPr lang="tr-TR" sz="120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 (BÜYÜK HARF)</a:t>
            </a:r>
          </a:p>
          <a:p>
            <a:r>
              <a:rPr lang="tr-TR" sz="1200" b="1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Birimin Adı:</a:t>
            </a:r>
            <a:r>
              <a:rPr lang="tr-TR" sz="120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  </a:t>
            </a:r>
            <a:r>
              <a:rPr lang="tr-TR" sz="1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Garamond</a:t>
            </a:r>
            <a:r>
              <a:rPr lang="tr-TR" sz="1200" b="0" dirty="0">
                <a:latin typeface="Garamond" panose="02020404030301010803" pitchFamily="18" charset="0"/>
                <a:cs typeface="Times New Roman" panose="02020603050405020304" pitchFamily="18" charset="0"/>
              </a:rPr>
              <a:t>/Times New Roman/</a:t>
            </a:r>
            <a:r>
              <a:rPr lang="tr-TR" sz="1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Calibri</a:t>
            </a:r>
            <a:r>
              <a:rPr lang="tr-TR" sz="120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, asgari 24 </a:t>
            </a:r>
            <a:r>
              <a:rPr lang="tr-TR" sz="1200" baseline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pt</a:t>
            </a:r>
            <a:r>
              <a:rPr lang="tr-TR" sz="120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 (İlk Harfler Büyük)</a:t>
            </a:r>
          </a:p>
          <a:p>
            <a:r>
              <a:rPr lang="tr-TR" sz="1200" b="1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Tarih: </a:t>
            </a:r>
            <a:r>
              <a:rPr lang="tr-TR" sz="1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Garamond</a:t>
            </a:r>
            <a:r>
              <a:rPr lang="tr-TR" sz="1200" b="0" dirty="0">
                <a:latin typeface="Garamond" panose="02020404030301010803" pitchFamily="18" charset="0"/>
                <a:cs typeface="Times New Roman" panose="02020603050405020304" pitchFamily="18" charset="0"/>
              </a:rPr>
              <a:t>/Times New Roman/</a:t>
            </a:r>
            <a:r>
              <a:rPr lang="tr-TR" sz="1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Calibri</a:t>
            </a:r>
            <a:r>
              <a:rPr lang="tr-TR" sz="120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, minimum 24 </a:t>
            </a:r>
            <a:r>
              <a:rPr lang="tr-TR" sz="1200" baseline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pt</a:t>
            </a:r>
            <a:r>
              <a:rPr lang="tr-TR" sz="120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 (GG/AA/YYYY)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3C15C-C27C-4FF5-B429-995D138FC104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6853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24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3C15C-C27C-4FF5-B429-995D138FC104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5148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Kontrol listesinde yer alan herhangi bir ölçütün yapı işyerinde uygulanabilir olmaması durumunda,</a:t>
            </a:r>
          </a:p>
          <a:p>
            <a:r>
              <a:rPr lang="tr-TR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‘Evet, Hayır, Kısmen’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bölümleri boş bırakılarak,  </a:t>
            </a:r>
          </a:p>
          <a:p>
            <a:r>
              <a:rPr lang="tr-TR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‘Açıklama’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bölümüne </a:t>
            </a:r>
            <a:r>
              <a:rPr lang="tr-TR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‘Uygulanabilir Değil (UD)’ yazılması tavsiye edilmektedir.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3C15C-C27C-4FF5-B429-995D138FC104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474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dirty="0">
                <a:latin typeface="Garamond" panose="02020404030301010803" pitchFamily="18" charset="0"/>
                <a:cs typeface="Times New Roman" panose="02020603050405020304" pitchFamily="18" charset="0"/>
              </a:rPr>
              <a:t>***Bu bölüme giren notlar,</a:t>
            </a:r>
            <a:r>
              <a:rPr lang="tr-TR" sz="1200" b="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tr-TR" sz="1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Garamond</a:t>
            </a:r>
            <a:r>
              <a:rPr lang="tr-TR" sz="1200" b="0" dirty="0">
                <a:latin typeface="Garamond" panose="02020404030301010803" pitchFamily="18" charset="0"/>
                <a:cs typeface="Times New Roman" panose="02020603050405020304" pitchFamily="18" charset="0"/>
              </a:rPr>
              <a:t>/Times New Roman/</a:t>
            </a:r>
            <a:r>
              <a:rPr lang="tr-TR" sz="1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Calibri</a:t>
            </a:r>
            <a:r>
              <a:rPr lang="tr-TR" sz="1200" b="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 12 </a:t>
            </a:r>
            <a:r>
              <a:rPr lang="tr-TR" sz="1200" b="0" baseline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pt</a:t>
            </a:r>
            <a:r>
              <a:rPr lang="tr-TR" sz="1200" b="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 olarak yazılır.***</a:t>
            </a:r>
            <a:endParaRPr lang="tr-TR" sz="1200" b="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3C15C-C27C-4FF5-B429-995D138FC104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2101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dirty="0">
                <a:latin typeface="Garamond" panose="02020404030301010803" pitchFamily="18" charset="0"/>
                <a:cs typeface="Times New Roman" panose="02020603050405020304" pitchFamily="18" charset="0"/>
              </a:rPr>
              <a:t>***Bu bölüme giren notlar,</a:t>
            </a:r>
            <a:r>
              <a:rPr lang="tr-TR" sz="1200" b="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tr-TR" sz="1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Garamond</a:t>
            </a:r>
            <a:r>
              <a:rPr lang="tr-TR" sz="1200" b="0" dirty="0">
                <a:latin typeface="Garamond" panose="02020404030301010803" pitchFamily="18" charset="0"/>
                <a:cs typeface="Times New Roman" panose="02020603050405020304" pitchFamily="18" charset="0"/>
              </a:rPr>
              <a:t>/Times New Roman/</a:t>
            </a:r>
            <a:r>
              <a:rPr lang="tr-TR" sz="1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Calibri</a:t>
            </a:r>
            <a:r>
              <a:rPr lang="tr-TR" sz="1200" b="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 14 </a:t>
            </a:r>
            <a:r>
              <a:rPr lang="tr-TR" sz="1200" b="0" baseline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pt</a:t>
            </a:r>
            <a:r>
              <a:rPr lang="tr-TR" sz="1200" b="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 olarak yazılır.***</a:t>
            </a:r>
          </a:p>
          <a:p>
            <a:endParaRPr lang="tr-TR" b="1" baseline="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r>
              <a:rPr lang="tr-TR" b="1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Sunum Planı:  </a:t>
            </a:r>
            <a:r>
              <a:rPr lang="tr-TR" sz="1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Garamond</a:t>
            </a:r>
            <a:r>
              <a:rPr lang="tr-TR" sz="1200" b="0" dirty="0">
                <a:latin typeface="Garamond" panose="02020404030301010803" pitchFamily="18" charset="0"/>
                <a:cs typeface="Times New Roman" panose="02020603050405020304" pitchFamily="18" charset="0"/>
              </a:rPr>
              <a:t>/Times New Roman/</a:t>
            </a:r>
            <a:r>
              <a:rPr lang="tr-TR" sz="1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Calibri</a:t>
            </a:r>
            <a:r>
              <a:rPr lang="tr-TR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, asgari 36 font (BÜYÜK HARF)</a:t>
            </a:r>
          </a:p>
          <a:p>
            <a:r>
              <a:rPr lang="tr-TR" b="1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İçerik Maddeleri: </a:t>
            </a:r>
            <a:r>
              <a:rPr lang="tr-TR" sz="1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Garamond</a:t>
            </a:r>
            <a:r>
              <a:rPr lang="tr-TR" sz="1200" b="0" dirty="0">
                <a:latin typeface="Garamond" panose="02020404030301010803" pitchFamily="18" charset="0"/>
                <a:cs typeface="Times New Roman" panose="02020603050405020304" pitchFamily="18" charset="0"/>
              </a:rPr>
              <a:t>/Times New Roman/</a:t>
            </a:r>
            <a:r>
              <a:rPr lang="tr-TR" sz="1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Calibri</a:t>
            </a:r>
            <a:r>
              <a:rPr lang="tr-TR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, asgari 28 font (İlk Harfler Büyük)</a:t>
            </a:r>
          </a:p>
          <a:p>
            <a:r>
              <a:rPr lang="tr-TR" b="1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Yansı Numaraları: </a:t>
            </a:r>
            <a:r>
              <a:rPr lang="tr-TR" sz="1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Garamond</a:t>
            </a:r>
            <a:r>
              <a:rPr lang="tr-TR" sz="1200" b="0" dirty="0">
                <a:latin typeface="Garamond" panose="02020404030301010803" pitchFamily="18" charset="0"/>
                <a:cs typeface="Times New Roman" panose="02020603050405020304" pitchFamily="18" charset="0"/>
              </a:rPr>
              <a:t>/Times New Roman/</a:t>
            </a:r>
            <a:r>
              <a:rPr lang="tr-TR" sz="1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Calibri</a:t>
            </a:r>
            <a:r>
              <a:rPr lang="tr-TR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, 14 font (Mevcut Yansı No / Toplam Yansı No)</a:t>
            </a:r>
          </a:p>
          <a:p>
            <a:endParaRPr lang="tr-TR" baseline="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r>
              <a:rPr lang="tr-TR" b="1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NOT:</a:t>
            </a:r>
          </a:p>
          <a:p>
            <a:pPr marL="171450" indent="-171450">
              <a:buFontTx/>
              <a:buChar char="-"/>
            </a:pPr>
            <a:r>
              <a:rPr lang="tr-TR" b="1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«Toplam Yansı No» </a:t>
            </a:r>
            <a:r>
              <a:rPr lang="tr-TR" b="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bilgisi, üst menüden «Görünüm» altındaki «Asıl </a:t>
            </a:r>
            <a:r>
              <a:rPr lang="tr-TR" b="0" baseline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Slayt»’a</a:t>
            </a:r>
            <a:r>
              <a:rPr lang="tr-TR" b="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 tıklandıktan sonra açılacak 2. yansı üzerinden düzetilebilir.</a:t>
            </a:r>
          </a:p>
          <a:p>
            <a:pPr marL="171450" indent="-171450">
              <a:buFontTx/>
              <a:buChar char="-"/>
            </a:pPr>
            <a:r>
              <a:rPr lang="tr-TR" b="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Gereken düzeltme yapıldıktan sonra «Asıl Görünümü Kapat» seçilerek normal görünüme dönülür.</a:t>
            </a:r>
          </a:p>
          <a:p>
            <a:pPr marL="171450" indent="-171450">
              <a:buFontTx/>
              <a:buChar char="-"/>
            </a:pPr>
            <a:r>
              <a:rPr lang="tr-TR" b="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Bu işlem sonrasında «Toplam Yansı No» bilgisinin otomatik olarak düzelmemesi halinde, üst menüde yer alan «Ekle» bölümünden «Slayt Numarası» seçilerek açılacak pencereden «Slayt numarası» kutucuğundaki işaret kaldırılarak «Tümüne Uygula» seçeneğine tıklanır.</a:t>
            </a:r>
          </a:p>
          <a:p>
            <a:pPr marL="171450" indent="-171450">
              <a:buFontTx/>
              <a:buChar char="-"/>
            </a:pPr>
            <a:r>
              <a:rPr lang="tr-TR" b="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Ardından, yine «Ekle» bölümünden «Slayt Numarası» seçilerek açılacak pencereden «Slayt numarası» kutucuğuna işaret konularak «Tümüne Uygula» seçeneğine tıklanır.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3C15C-C27C-4FF5-B429-995D138FC104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4138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dirty="0">
                <a:latin typeface="Garamond" panose="02020404030301010803" pitchFamily="18" charset="0"/>
                <a:cs typeface="Times New Roman" panose="02020603050405020304" pitchFamily="18" charset="0"/>
              </a:rPr>
              <a:t>***Bu bölüme giren notlar,</a:t>
            </a:r>
            <a:r>
              <a:rPr lang="tr-TR" sz="1200" b="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tr-TR" sz="1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Garamond</a:t>
            </a:r>
            <a:r>
              <a:rPr lang="tr-TR" sz="1200" b="0" dirty="0">
                <a:latin typeface="Garamond" panose="02020404030301010803" pitchFamily="18" charset="0"/>
                <a:cs typeface="Times New Roman" panose="02020603050405020304" pitchFamily="18" charset="0"/>
              </a:rPr>
              <a:t>/Times New Roman/</a:t>
            </a:r>
            <a:r>
              <a:rPr lang="tr-TR" sz="1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Calibri</a:t>
            </a:r>
            <a:r>
              <a:rPr lang="tr-TR" sz="1200" b="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 14 </a:t>
            </a:r>
            <a:r>
              <a:rPr lang="tr-TR" sz="1200" b="0" baseline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pt</a:t>
            </a:r>
            <a:r>
              <a:rPr lang="tr-TR" sz="1200" b="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 olarak yazılır.***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b="0" baseline="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>
                <a:latin typeface="Garamond" panose="02020404030301010803" pitchFamily="18" charset="0"/>
                <a:cs typeface="Times New Roman" panose="02020603050405020304" pitchFamily="18" charset="0"/>
              </a:rPr>
              <a:t>**Yansı içeriğini ve açıklamasını kademeli maddeler halinde giriniz.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b="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endParaRPr lang="tr-TR" b="1" baseline="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r>
              <a:rPr lang="tr-TR" b="1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Yansı Başlığı:  </a:t>
            </a:r>
            <a:r>
              <a:rPr lang="tr-TR" sz="1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Garamond</a:t>
            </a:r>
            <a:r>
              <a:rPr lang="tr-TR" sz="1200" b="0" dirty="0">
                <a:latin typeface="Garamond" panose="02020404030301010803" pitchFamily="18" charset="0"/>
                <a:cs typeface="Times New Roman" panose="02020603050405020304" pitchFamily="18" charset="0"/>
              </a:rPr>
              <a:t>/Times New Roman/</a:t>
            </a:r>
            <a:r>
              <a:rPr lang="tr-TR" sz="1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Calibri</a:t>
            </a:r>
            <a:r>
              <a:rPr lang="tr-TR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, asgari 36 font (BÜYÜK HARF)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None/>
            </a:pPr>
            <a:r>
              <a:rPr lang="tr-TR" sz="3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Sunum Maddesi: </a:t>
            </a:r>
            <a:r>
              <a:rPr lang="tr-TR" sz="3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Garamond</a:t>
            </a:r>
            <a:r>
              <a:rPr lang="tr-TR" sz="3200" b="0" dirty="0">
                <a:latin typeface="Garamond" panose="02020404030301010803" pitchFamily="18" charset="0"/>
                <a:cs typeface="Times New Roman" panose="02020603050405020304" pitchFamily="18" charset="0"/>
              </a:rPr>
              <a:t>/Times New Roman/</a:t>
            </a:r>
            <a:r>
              <a:rPr lang="tr-TR" sz="3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Calibri</a:t>
            </a:r>
            <a:r>
              <a:rPr lang="tr-TR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, asgari 28 </a:t>
            </a:r>
            <a:r>
              <a:rPr lang="tr-TR" sz="32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pt</a:t>
            </a:r>
            <a:endParaRPr lang="tr-TR" sz="3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>
              <a:buClr>
                <a:srgbClr val="9D1D1D"/>
              </a:buClr>
              <a:buFont typeface="Wingdings" panose="05000000000000000000" pitchFamily="2" charset="2"/>
              <a:buNone/>
            </a:pPr>
            <a:r>
              <a:rPr lang="tr-TR" sz="2800" b="1" dirty="0">
                <a:latin typeface="Garamond" panose="02020404030301010803" pitchFamily="18" charset="0"/>
                <a:cs typeface="Times New Roman" panose="02020603050405020304" pitchFamily="18" charset="0"/>
              </a:rPr>
              <a:t>Alt Madde: </a:t>
            </a:r>
            <a:r>
              <a:rPr lang="tr-TR" sz="28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Garamond</a:t>
            </a:r>
            <a:r>
              <a:rPr lang="tr-TR" sz="2800" b="0" dirty="0">
                <a:latin typeface="Garamond" panose="02020404030301010803" pitchFamily="18" charset="0"/>
                <a:cs typeface="Times New Roman" panose="02020603050405020304" pitchFamily="18" charset="0"/>
              </a:rPr>
              <a:t>/Times New Roman/</a:t>
            </a:r>
            <a:r>
              <a:rPr lang="tr-TR" sz="28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Calibri</a:t>
            </a:r>
            <a:r>
              <a:rPr lang="tr-TR" sz="2800" dirty="0">
                <a:latin typeface="Garamond" panose="02020404030301010803" pitchFamily="18" charset="0"/>
                <a:cs typeface="Times New Roman" panose="02020603050405020304" pitchFamily="18" charset="0"/>
              </a:rPr>
              <a:t>,</a:t>
            </a:r>
            <a:r>
              <a:rPr lang="tr-TR" sz="280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 asgari </a:t>
            </a:r>
            <a:r>
              <a:rPr lang="tr-TR" sz="2800" dirty="0">
                <a:latin typeface="Garamond" panose="02020404030301010803" pitchFamily="18" charset="0"/>
                <a:cs typeface="Times New Roman" panose="02020603050405020304" pitchFamily="18" charset="0"/>
              </a:rPr>
              <a:t>24 </a:t>
            </a:r>
            <a:r>
              <a:rPr lang="tr-TR" sz="28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pt</a:t>
            </a:r>
            <a:endParaRPr lang="tr-TR" sz="28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>
              <a:buClr>
                <a:srgbClr val="9D1D1D"/>
              </a:buClr>
              <a:buFont typeface="Wingdings" panose="05000000000000000000" pitchFamily="2" charset="2"/>
              <a:buNone/>
            </a:pPr>
            <a:r>
              <a:rPr lang="tr-TR" sz="2400" b="1" dirty="0">
                <a:latin typeface="Garamond" panose="02020404030301010803" pitchFamily="18" charset="0"/>
                <a:cs typeface="Times New Roman" panose="02020603050405020304" pitchFamily="18" charset="0"/>
              </a:rPr>
              <a:t>Madde Açıklaması: </a:t>
            </a:r>
            <a:r>
              <a:rPr lang="tr-TR" sz="24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Garamond</a:t>
            </a:r>
            <a:r>
              <a:rPr lang="tr-TR" sz="2400" b="0" dirty="0">
                <a:latin typeface="Garamond" panose="02020404030301010803" pitchFamily="18" charset="0"/>
                <a:cs typeface="Times New Roman" panose="02020603050405020304" pitchFamily="18" charset="0"/>
              </a:rPr>
              <a:t>/Times New Roman/</a:t>
            </a:r>
            <a:r>
              <a:rPr lang="tr-TR" sz="24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Calibri</a:t>
            </a:r>
            <a:r>
              <a:rPr lang="tr-TR" sz="240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, asgari </a:t>
            </a:r>
            <a:r>
              <a:rPr lang="tr-TR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20 </a:t>
            </a:r>
            <a:r>
              <a:rPr lang="tr-TR" sz="24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pt</a:t>
            </a:r>
            <a:endParaRPr lang="tr-TR" sz="24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endParaRPr lang="tr-TR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3C15C-C27C-4FF5-B429-995D138FC104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9952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dirty="0">
                <a:latin typeface="Garamond" panose="02020404030301010803" pitchFamily="18" charset="0"/>
                <a:cs typeface="Times New Roman" panose="02020603050405020304" pitchFamily="18" charset="0"/>
              </a:rPr>
              <a:t>***Bu bölüme giren notlar,</a:t>
            </a:r>
            <a:r>
              <a:rPr lang="tr-TR" sz="1200" b="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tr-TR" sz="1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Garamond</a:t>
            </a:r>
            <a:r>
              <a:rPr lang="tr-TR" sz="1200" b="0" dirty="0">
                <a:latin typeface="Garamond" panose="02020404030301010803" pitchFamily="18" charset="0"/>
                <a:cs typeface="Times New Roman" panose="02020603050405020304" pitchFamily="18" charset="0"/>
              </a:rPr>
              <a:t>/Times New Roman/</a:t>
            </a:r>
            <a:r>
              <a:rPr lang="tr-TR" sz="1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Calibri</a:t>
            </a:r>
            <a:r>
              <a:rPr lang="tr-TR" sz="1200" b="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 12 </a:t>
            </a:r>
            <a:r>
              <a:rPr lang="tr-TR" sz="1200" b="0" baseline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pt</a:t>
            </a:r>
            <a:r>
              <a:rPr lang="tr-TR" sz="1200" b="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 olarak yazılır.***</a:t>
            </a:r>
            <a:endParaRPr lang="tr-TR" sz="1200" b="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endParaRPr lang="tr-TR" b="1" baseline="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r>
              <a:rPr lang="tr-TR" b="1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Yansı Başlığı:  </a:t>
            </a:r>
            <a:r>
              <a:rPr lang="tr-TR" sz="1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Garamond</a:t>
            </a:r>
            <a:r>
              <a:rPr lang="tr-TR" sz="1200" b="0" dirty="0">
                <a:latin typeface="Garamond" panose="02020404030301010803" pitchFamily="18" charset="0"/>
                <a:cs typeface="Times New Roman" panose="02020603050405020304" pitchFamily="18" charset="0"/>
              </a:rPr>
              <a:t>/Times New Roman/</a:t>
            </a:r>
            <a:r>
              <a:rPr lang="tr-TR" sz="1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Calibri</a:t>
            </a:r>
            <a:r>
              <a:rPr lang="tr-TR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, asgari 36 font (BÜYÜK HARF)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None/>
            </a:pPr>
            <a:r>
              <a:rPr lang="tr-TR" sz="3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Sunum Maddesi: </a:t>
            </a:r>
            <a:r>
              <a:rPr lang="tr-TR" sz="3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Garamond</a:t>
            </a:r>
            <a:r>
              <a:rPr lang="tr-TR" sz="3200" b="0" dirty="0">
                <a:latin typeface="Garamond" panose="02020404030301010803" pitchFamily="18" charset="0"/>
                <a:cs typeface="Times New Roman" panose="02020603050405020304" pitchFamily="18" charset="0"/>
              </a:rPr>
              <a:t>/Times New Roman/</a:t>
            </a:r>
            <a:r>
              <a:rPr lang="tr-TR" sz="3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Calibri</a:t>
            </a:r>
            <a:r>
              <a:rPr lang="tr-TR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, asgari 28 </a:t>
            </a:r>
            <a:r>
              <a:rPr lang="tr-TR" sz="32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pt</a:t>
            </a:r>
            <a:endParaRPr lang="tr-TR" sz="3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>
              <a:buClr>
                <a:srgbClr val="9D1D1D"/>
              </a:buClr>
              <a:buFont typeface="Wingdings" panose="05000000000000000000" pitchFamily="2" charset="2"/>
              <a:buNone/>
            </a:pPr>
            <a:r>
              <a:rPr lang="tr-TR" sz="2800" b="1" dirty="0">
                <a:latin typeface="Garamond" panose="02020404030301010803" pitchFamily="18" charset="0"/>
                <a:cs typeface="Times New Roman" panose="02020603050405020304" pitchFamily="18" charset="0"/>
              </a:rPr>
              <a:t>Alt Madde: </a:t>
            </a:r>
            <a:r>
              <a:rPr lang="tr-TR" sz="28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Garamond</a:t>
            </a:r>
            <a:r>
              <a:rPr lang="tr-TR" sz="2800" b="0" dirty="0">
                <a:latin typeface="Garamond" panose="02020404030301010803" pitchFamily="18" charset="0"/>
                <a:cs typeface="Times New Roman" panose="02020603050405020304" pitchFamily="18" charset="0"/>
              </a:rPr>
              <a:t>/Times New Roman/</a:t>
            </a:r>
            <a:r>
              <a:rPr lang="tr-TR" sz="28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Calibri</a:t>
            </a:r>
            <a:r>
              <a:rPr lang="tr-TR" sz="2800" dirty="0">
                <a:latin typeface="Garamond" panose="02020404030301010803" pitchFamily="18" charset="0"/>
                <a:cs typeface="Times New Roman" panose="02020603050405020304" pitchFamily="18" charset="0"/>
              </a:rPr>
              <a:t>,</a:t>
            </a:r>
            <a:r>
              <a:rPr lang="tr-TR" sz="280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 asgari </a:t>
            </a:r>
            <a:r>
              <a:rPr lang="tr-TR" sz="2800" dirty="0">
                <a:latin typeface="Garamond" panose="02020404030301010803" pitchFamily="18" charset="0"/>
                <a:cs typeface="Times New Roman" panose="02020603050405020304" pitchFamily="18" charset="0"/>
              </a:rPr>
              <a:t>24 </a:t>
            </a:r>
            <a:r>
              <a:rPr lang="tr-TR" sz="28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pt</a:t>
            </a:r>
            <a:endParaRPr lang="tr-TR" sz="28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>
              <a:buClr>
                <a:srgbClr val="9D1D1D"/>
              </a:buClr>
              <a:buFont typeface="Wingdings" panose="05000000000000000000" pitchFamily="2" charset="2"/>
              <a:buNone/>
            </a:pPr>
            <a:r>
              <a:rPr lang="tr-TR" sz="2400" b="1" dirty="0">
                <a:latin typeface="Garamond" panose="02020404030301010803" pitchFamily="18" charset="0"/>
                <a:cs typeface="Times New Roman" panose="02020603050405020304" pitchFamily="18" charset="0"/>
              </a:rPr>
              <a:t>Madde Açıklaması: </a:t>
            </a:r>
            <a:r>
              <a:rPr lang="tr-TR" sz="24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Garamond</a:t>
            </a:r>
            <a:r>
              <a:rPr lang="tr-TR" sz="2400" b="0" dirty="0">
                <a:latin typeface="Garamond" panose="02020404030301010803" pitchFamily="18" charset="0"/>
                <a:cs typeface="Times New Roman" panose="02020603050405020304" pitchFamily="18" charset="0"/>
              </a:rPr>
              <a:t>/Times New Roman/</a:t>
            </a:r>
            <a:r>
              <a:rPr lang="tr-TR" sz="24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Calibri</a:t>
            </a:r>
            <a:r>
              <a:rPr lang="tr-TR" sz="240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, asgari </a:t>
            </a:r>
            <a:r>
              <a:rPr lang="tr-TR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20 </a:t>
            </a:r>
            <a:r>
              <a:rPr lang="tr-TR" sz="24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pt</a:t>
            </a:r>
            <a:endParaRPr lang="tr-TR" sz="24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3C15C-C27C-4FF5-B429-995D138FC104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8530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dirty="0">
                <a:latin typeface="Garamond" panose="02020404030301010803" pitchFamily="18" charset="0"/>
                <a:cs typeface="Times New Roman" panose="02020603050405020304" pitchFamily="18" charset="0"/>
              </a:rPr>
              <a:t>***Bu bölüme giren notlar,</a:t>
            </a:r>
            <a:r>
              <a:rPr lang="tr-TR" sz="1200" b="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tr-TR" sz="1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Garamond</a:t>
            </a:r>
            <a:r>
              <a:rPr lang="tr-TR" sz="1200" b="0" dirty="0">
                <a:latin typeface="Garamond" panose="02020404030301010803" pitchFamily="18" charset="0"/>
                <a:cs typeface="Times New Roman" panose="02020603050405020304" pitchFamily="18" charset="0"/>
              </a:rPr>
              <a:t>/Times New Roman/</a:t>
            </a:r>
            <a:r>
              <a:rPr lang="tr-TR" sz="1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Calibri</a:t>
            </a:r>
            <a:r>
              <a:rPr lang="tr-TR" sz="1200" b="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 14 </a:t>
            </a:r>
            <a:r>
              <a:rPr lang="tr-TR" sz="1200" b="0" baseline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pt</a:t>
            </a:r>
            <a:r>
              <a:rPr lang="tr-TR" sz="1200" b="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 olarak yazılır.***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tr-TR" sz="1200" b="0" baseline="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tr-TR" sz="1200" b="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**</a:t>
            </a:r>
            <a:r>
              <a:rPr lang="tr-TR" dirty="0">
                <a:latin typeface="Garamond" panose="02020404030301010803" pitchFamily="18" charset="0"/>
              </a:rPr>
              <a:t>Sunumun konusuna ilişkin olarak, hedef kitleyi etkileyecek ve dikkat dağınıklığına yol açmayacak resimler kullanılabilir.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tr-TR" dirty="0">
              <a:latin typeface="Garamond" panose="020204040303010108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tr-TR" dirty="0">
                <a:latin typeface="Garamond" panose="02020404030301010803" pitchFamily="18" charset="0"/>
              </a:rPr>
              <a:t>*Resimlerin çözünürlükleri yüksek olmalı, orijinal en/boy oranı mümkün olduğunca korunmalıdır.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b="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r>
              <a:rPr lang="tr-TR" b="1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Yansı Başlığı:  </a:t>
            </a:r>
            <a:r>
              <a:rPr lang="tr-TR" sz="1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Garamond</a:t>
            </a:r>
            <a:r>
              <a:rPr lang="tr-TR" sz="1200" b="0" dirty="0">
                <a:latin typeface="Garamond" panose="02020404030301010803" pitchFamily="18" charset="0"/>
                <a:cs typeface="Times New Roman" panose="02020603050405020304" pitchFamily="18" charset="0"/>
              </a:rPr>
              <a:t>/Times New Roman/</a:t>
            </a:r>
            <a:r>
              <a:rPr lang="tr-TR" sz="1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Calibri</a:t>
            </a:r>
            <a:r>
              <a:rPr lang="tr-TR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, asgari 36 font (BÜYÜK HARF)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None/>
            </a:pPr>
            <a:r>
              <a:rPr lang="tr-TR" sz="3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Sunum Maddesi: </a:t>
            </a:r>
            <a:r>
              <a:rPr lang="tr-TR" sz="3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Garamond</a:t>
            </a:r>
            <a:r>
              <a:rPr lang="tr-TR" sz="3200" b="0" dirty="0">
                <a:latin typeface="Garamond" panose="02020404030301010803" pitchFamily="18" charset="0"/>
                <a:cs typeface="Times New Roman" panose="02020603050405020304" pitchFamily="18" charset="0"/>
              </a:rPr>
              <a:t>/Times New Roman/</a:t>
            </a:r>
            <a:r>
              <a:rPr lang="tr-TR" sz="3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Calibri</a:t>
            </a:r>
            <a:r>
              <a:rPr lang="tr-TR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, asgari 28 </a:t>
            </a:r>
            <a:r>
              <a:rPr lang="tr-TR" sz="32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pt</a:t>
            </a:r>
            <a:endParaRPr lang="tr-TR" sz="3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>
              <a:buClr>
                <a:srgbClr val="9D1D1D"/>
              </a:buClr>
              <a:buFont typeface="Wingdings" panose="05000000000000000000" pitchFamily="2" charset="2"/>
              <a:buNone/>
            </a:pPr>
            <a:r>
              <a:rPr lang="tr-TR" sz="2800" b="1" dirty="0">
                <a:latin typeface="Garamond" panose="02020404030301010803" pitchFamily="18" charset="0"/>
                <a:cs typeface="Times New Roman" panose="02020603050405020304" pitchFamily="18" charset="0"/>
              </a:rPr>
              <a:t>Alt Madde: </a:t>
            </a:r>
            <a:r>
              <a:rPr lang="tr-TR" sz="28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Garamond</a:t>
            </a:r>
            <a:r>
              <a:rPr lang="tr-TR" sz="2800" b="0" dirty="0">
                <a:latin typeface="Garamond" panose="02020404030301010803" pitchFamily="18" charset="0"/>
                <a:cs typeface="Times New Roman" panose="02020603050405020304" pitchFamily="18" charset="0"/>
              </a:rPr>
              <a:t>/Times New Roman/</a:t>
            </a:r>
            <a:r>
              <a:rPr lang="tr-TR" sz="28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Calibri</a:t>
            </a:r>
            <a:r>
              <a:rPr lang="tr-TR" sz="2800" dirty="0">
                <a:latin typeface="Garamond" panose="02020404030301010803" pitchFamily="18" charset="0"/>
                <a:cs typeface="Times New Roman" panose="02020603050405020304" pitchFamily="18" charset="0"/>
              </a:rPr>
              <a:t>,</a:t>
            </a:r>
            <a:r>
              <a:rPr lang="tr-TR" sz="280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 asgari </a:t>
            </a:r>
            <a:r>
              <a:rPr lang="tr-TR" sz="2800" dirty="0">
                <a:latin typeface="Garamond" panose="02020404030301010803" pitchFamily="18" charset="0"/>
                <a:cs typeface="Times New Roman" panose="02020603050405020304" pitchFamily="18" charset="0"/>
              </a:rPr>
              <a:t>24 </a:t>
            </a:r>
            <a:r>
              <a:rPr lang="tr-TR" sz="28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pt</a:t>
            </a:r>
            <a:endParaRPr lang="tr-TR" sz="28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>
              <a:buClr>
                <a:srgbClr val="9D1D1D"/>
              </a:buClr>
              <a:buFont typeface="Wingdings" panose="05000000000000000000" pitchFamily="2" charset="2"/>
              <a:buNone/>
            </a:pPr>
            <a:r>
              <a:rPr lang="tr-TR" sz="2400" b="1" dirty="0">
                <a:latin typeface="Garamond" panose="02020404030301010803" pitchFamily="18" charset="0"/>
                <a:cs typeface="Times New Roman" panose="02020603050405020304" pitchFamily="18" charset="0"/>
              </a:rPr>
              <a:t>Madde Açıklaması: </a:t>
            </a:r>
            <a:r>
              <a:rPr lang="tr-TR" sz="24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Garamond</a:t>
            </a:r>
            <a:r>
              <a:rPr lang="tr-TR" sz="2400" b="0" dirty="0">
                <a:latin typeface="Garamond" panose="02020404030301010803" pitchFamily="18" charset="0"/>
                <a:cs typeface="Times New Roman" panose="02020603050405020304" pitchFamily="18" charset="0"/>
              </a:rPr>
              <a:t>/Times New Roman/</a:t>
            </a:r>
            <a:r>
              <a:rPr lang="tr-TR" sz="24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Calibri</a:t>
            </a:r>
            <a:r>
              <a:rPr lang="tr-TR" sz="240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, asgari </a:t>
            </a:r>
            <a:r>
              <a:rPr lang="tr-TR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20 </a:t>
            </a:r>
            <a:r>
              <a:rPr lang="tr-TR" sz="24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pt</a:t>
            </a:r>
            <a:endParaRPr lang="tr-TR" sz="24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3C15C-C27C-4FF5-B429-995D138FC104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8561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65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1.) 1964 yılında Ankara’da inşaat iş kolunda kurulmuş… </a:t>
            </a:r>
          </a:p>
          <a:p>
            <a:pPr marL="0" marR="0" lvl="0" indent="0" algn="l" defTabSz="765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dirty="0" smtClean="0"/>
          </a:p>
          <a:p>
            <a:pPr marL="0" marR="0" lvl="0" indent="0" algn="l" defTabSz="765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2.) Kampanya kapsamında bilgilendirme seminerleri ile rehber ve bilgi kartlarının hazırlanmasına yönelik çalışmaların da yer aldığı birçok ortak faaliyet yürütülmüş, </a:t>
            </a:r>
            <a:r>
              <a:rPr lang="tr-TR" b="1" dirty="0" smtClean="0"/>
              <a:t>her yıl ölümlü iş kazalarının yaklaşık %40’ına</a:t>
            </a:r>
            <a:r>
              <a:rPr lang="tr-TR" b="1" baseline="0" dirty="0" smtClean="0"/>
              <a:t> sebep olan yüksekten düşmelerin önlenmesi </a:t>
            </a:r>
            <a:r>
              <a:rPr lang="tr-TR" baseline="0" dirty="0" smtClean="0"/>
              <a:t>hedeflenmiştir.</a:t>
            </a:r>
            <a:endParaRPr lang="tr-TR" dirty="0" smtClean="0"/>
          </a:p>
          <a:p>
            <a:pPr marL="0" marR="0" lvl="0" indent="0" algn="l" defTabSz="765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dirty="0" smtClean="0"/>
          </a:p>
          <a:p>
            <a:pPr marL="0" marR="0" lvl="0" indent="0" algn="l" defTabSz="765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3.) </a:t>
            </a:r>
            <a:r>
              <a:rPr lang="tr-TR" baseline="0" dirty="0" smtClean="0"/>
              <a:t>S</a:t>
            </a:r>
            <a:r>
              <a:rPr lang="tr-TR" dirty="0" smtClean="0"/>
              <a:t>ektörden gelen geri bildirimlerin de değerlendirilmesiyle işverenlerin ve çalışanların azami düzeyde korunacak şekilde bu süreci atlatması hedeflenmiştir.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3C15C-C27C-4FF5-B429-995D138FC104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8598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A.) sektörden ve sahadan gelen geri bildirimler değerlendirilerek…</a:t>
            </a:r>
          </a:p>
          <a:p>
            <a:endParaRPr lang="tr-TR" dirty="0" smtClean="0"/>
          </a:p>
          <a:p>
            <a:r>
              <a:rPr lang="tr-TR" dirty="0" smtClean="0"/>
              <a:t>1.) Yeni Tip Koronavirüsten korunma da dahil olmak üzere yapı işlerinde sağlıklı ve güvenli çalışma yöntemlerine ilişkin oluşturulan</a:t>
            </a:r>
          </a:p>
          <a:p>
            <a:r>
              <a:rPr lang="tr-TR" dirty="0" smtClean="0"/>
              <a:t>2.) Yapı işyerlerinde yeni tip koronavirüsün getirdiği riskler de göz önünde bulundurularak alınması gereken İSG tedbirlerinin yer aldığı</a:t>
            </a:r>
          </a:p>
          <a:p>
            <a:r>
              <a:rPr lang="tr-TR" dirty="0" smtClean="0"/>
              <a:t>3.) Yapı sektörü özelinde ve yeni tip koronavirüse ilişkin merak edilenlere dair cevapların yer aldığı doküman</a:t>
            </a:r>
          </a:p>
          <a:p>
            <a:r>
              <a:rPr lang="tr-TR" dirty="0" smtClean="0"/>
              <a:t>4.)</a:t>
            </a:r>
            <a:r>
              <a:rPr lang="tr-TR" baseline="0" dirty="0" smtClean="0"/>
              <a:t> </a:t>
            </a:r>
            <a:r>
              <a:rPr lang="tr-TR" dirty="0" smtClean="0"/>
              <a:t>Yapı işyerlerinde yeni tip koronavirüs riskine karşı…</a:t>
            </a:r>
          </a:p>
          <a:p>
            <a:r>
              <a:rPr lang="tr-TR" dirty="0" smtClean="0"/>
              <a:t>5.) İnşaatlarda kullanılan …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3C15C-C27C-4FF5-B429-995D138FC104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708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dirty="0">
                <a:latin typeface="Garamond" panose="02020404030301010803" pitchFamily="18" charset="0"/>
                <a:cs typeface="Times New Roman" panose="02020603050405020304" pitchFamily="18" charset="0"/>
              </a:rPr>
              <a:t>***Bu bölüme giren notlar,</a:t>
            </a:r>
            <a:r>
              <a:rPr lang="tr-TR" sz="1200" b="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tr-TR" sz="1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Garamond</a:t>
            </a:r>
            <a:r>
              <a:rPr lang="tr-TR" sz="1200" b="0" dirty="0">
                <a:latin typeface="Garamond" panose="02020404030301010803" pitchFamily="18" charset="0"/>
                <a:cs typeface="Times New Roman" panose="02020603050405020304" pitchFamily="18" charset="0"/>
              </a:rPr>
              <a:t>/Times New Roman/</a:t>
            </a:r>
            <a:r>
              <a:rPr lang="tr-TR" sz="1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Calibri</a:t>
            </a:r>
            <a:r>
              <a:rPr lang="tr-TR" sz="1200" b="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 12 </a:t>
            </a:r>
            <a:r>
              <a:rPr lang="tr-TR" sz="1200" b="0" baseline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pt</a:t>
            </a:r>
            <a:r>
              <a:rPr lang="tr-TR" sz="1200" b="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 olarak yazılır.***</a:t>
            </a:r>
            <a:endParaRPr lang="tr-TR" sz="1200" b="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endParaRPr lang="tr-TR" b="1" baseline="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r>
              <a:rPr lang="tr-TR" b="1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Yansı Başlığı:  </a:t>
            </a:r>
            <a:r>
              <a:rPr lang="tr-TR" sz="1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Garamond</a:t>
            </a:r>
            <a:r>
              <a:rPr lang="tr-TR" sz="1200" b="0" dirty="0">
                <a:latin typeface="Garamond" panose="02020404030301010803" pitchFamily="18" charset="0"/>
                <a:cs typeface="Times New Roman" panose="02020603050405020304" pitchFamily="18" charset="0"/>
              </a:rPr>
              <a:t>/Times New Roman/</a:t>
            </a:r>
            <a:r>
              <a:rPr lang="tr-TR" sz="1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Calibri</a:t>
            </a:r>
            <a:r>
              <a:rPr lang="tr-TR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, asgari 36 font (BÜYÜK HARF)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None/>
            </a:pPr>
            <a:r>
              <a:rPr lang="tr-TR" sz="3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Sunum Maddesi: </a:t>
            </a:r>
            <a:r>
              <a:rPr lang="tr-TR" sz="3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Garamond</a:t>
            </a:r>
            <a:r>
              <a:rPr lang="tr-TR" sz="3200" b="0" dirty="0">
                <a:latin typeface="Garamond" panose="02020404030301010803" pitchFamily="18" charset="0"/>
                <a:cs typeface="Times New Roman" panose="02020603050405020304" pitchFamily="18" charset="0"/>
              </a:rPr>
              <a:t>/Times New Roman/</a:t>
            </a:r>
            <a:r>
              <a:rPr lang="tr-TR" sz="3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Calibri</a:t>
            </a:r>
            <a:r>
              <a:rPr lang="tr-TR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, asgari 28 </a:t>
            </a:r>
            <a:r>
              <a:rPr lang="tr-TR" sz="32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pt</a:t>
            </a:r>
            <a:endParaRPr lang="tr-TR" sz="3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>
              <a:buClr>
                <a:srgbClr val="9D1D1D"/>
              </a:buClr>
              <a:buFont typeface="Wingdings" panose="05000000000000000000" pitchFamily="2" charset="2"/>
              <a:buNone/>
            </a:pPr>
            <a:r>
              <a:rPr lang="tr-TR" sz="2800" b="1" dirty="0">
                <a:latin typeface="Garamond" panose="02020404030301010803" pitchFamily="18" charset="0"/>
                <a:cs typeface="Times New Roman" panose="02020603050405020304" pitchFamily="18" charset="0"/>
              </a:rPr>
              <a:t>Alt Madde: </a:t>
            </a:r>
            <a:r>
              <a:rPr lang="tr-TR" sz="28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Garamond</a:t>
            </a:r>
            <a:r>
              <a:rPr lang="tr-TR" sz="2800" b="0" dirty="0">
                <a:latin typeface="Garamond" panose="02020404030301010803" pitchFamily="18" charset="0"/>
                <a:cs typeface="Times New Roman" panose="02020603050405020304" pitchFamily="18" charset="0"/>
              </a:rPr>
              <a:t>/Times New Roman/</a:t>
            </a:r>
            <a:r>
              <a:rPr lang="tr-TR" sz="28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Calibri</a:t>
            </a:r>
            <a:r>
              <a:rPr lang="tr-TR" sz="2800" dirty="0">
                <a:latin typeface="Garamond" panose="02020404030301010803" pitchFamily="18" charset="0"/>
                <a:cs typeface="Times New Roman" panose="02020603050405020304" pitchFamily="18" charset="0"/>
              </a:rPr>
              <a:t>,</a:t>
            </a:r>
            <a:r>
              <a:rPr lang="tr-TR" sz="280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 asgari </a:t>
            </a:r>
            <a:r>
              <a:rPr lang="tr-TR" sz="2800" dirty="0">
                <a:latin typeface="Garamond" panose="02020404030301010803" pitchFamily="18" charset="0"/>
                <a:cs typeface="Times New Roman" panose="02020603050405020304" pitchFamily="18" charset="0"/>
              </a:rPr>
              <a:t>24 </a:t>
            </a:r>
            <a:r>
              <a:rPr lang="tr-TR" sz="28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pt</a:t>
            </a:r>
            <a:endParaRPr lang="tr-TR" sz="28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>
              <a:buClr>
                <a:srgbClr val="9D1D1D"/>
              </a:buClr>
              <a:buFont typeface="Wingdings" panose="05000000000000000000" pitchFamily="2" charset="2"/>
              <a:buNone/>
            </a:pPr>
            <a:r>
              <a:rPr lang="tr-TR" sz="2400" b="1" dirty="0">
                <a:latin typeface="Garamond" panose="02020404030301010803" pitchFamily="18" charset="0"/>
                <a:cs typeface="Times New Roman" panose="02020603050405020304" pitchFamily="18" charset="0"/>
              </a:rPr>
              <a:t>Madde Açıklaması: </a:t>
            </a:r>
            <a:r>
              <a:rPr lang="tr-TR" sz="24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Garamond</a:t>
            </a:r>
            <a:r>
              <a:rPr lang="tr-TR" sz="2400" b="0" dirty="0">
                <a:latin typeface="Garamond" panose="02020404030301010803" pitchFamily="18" charset="0"/>
                <a:cs typeface="Times New Roman" panose="02020603050405020304" pitchFamily="18" charset="0"/>
              </a:rPr>
              <a:t>/Times New Roman/</a:t>
            </a:r>
            <a:r>
              <a:rPr lang="tr-TR" sz="24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Calibri</a:t>
            </a:r>
            <a:r>
              <a:rPr lang="tr-TR" sz="240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, asgari </a:t>
            </a:r>
            <a:r>
              <a:rPr lang="tr-TR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20 </a:t>
            </a:r>
            <a:r>
              <a:rPr lang="tr-TR" sz="24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pt</a:t>
            </a:r>
            <a:endParaRPr lang="tr-TR" sz="24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3C15C-C27C-4FF5-B429-995D138FC104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7719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dirty="0">
                <a:latin typeface="Garamond" panose="02020404030301010803" pitchFamily="18" charset="0"/>
                <a:cs typeface="Times New Roman" panose="02020603050405020304" pitchFamily="18" charset="0"/>
              </a:rPr>
              <a:t>***Bu bölüme giren notlar,</a:t>
            </a:r>
            <a:r>
              <a:rPr lang="tr-TR" sz="1200" b="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tr-TR" sz="1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Garamond</a:t>
            </a:r>
            <a:r>
              <a:rPr lang="tr-TR" sz="1200" b="0" dirty="0">
                <a:latin typeface="Garamond" panose="02020404030301010803" pitchFamily="18" charset="0"/>
                <a:cs typeface="Times New Roman" panose="02020603050405020304" pitchFamily="18" charset="0"/>
              </a:rPr>
              <a:t>/Times New Roman/</a:t>
            </a:r>
            <a:r>
              <a:rPr lang="tr-TR" sz="1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Calibri</a:t>
            </a:r>
            <a:r>
              <a:rPr lang="tr-TR" sz="1200" b="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 12 </a:t>
            </a:r>
            <a:r>
              <a:rPr lang="tr-TR" sz="1200" b="0" baseline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pt</a:t>
            </a:r>
            <a:r>
              <a:rPr lang="tr-TR" sz="1200" b="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 olarak yazılır.***</a:t>
            </a:r>
            <a:endParaRPr lang="tr-TR" sz="1200" b="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endParaRPr lang="tr-TR" b="1" baseline="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r>
              <a:rPr lang="tr-TR" b="1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Yansı Başlığı:  </a:t>
            </a:r>
            <a:r>
              <a:rPr lang="tr-TR" sz="1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Garamond</a:t>
            </a:r>
            <a:r>
              <a:rPr lang="tr-TR" sz="1200" b="0" dirty="0">
                <a:latin typeface="Garamond" panose="02020404030301010803" pitchFamily="18" charset="0"/>
                <a:cs typeface="Times New Roman" panose="02020603050405020304" pitchFamily="18" charset="0"/>
              </a:rPr>
              <a:t>/Times New Roman/</a:t>
            </a:r>
            <a:r>
              <a:rPr lang="tr-TR" sz="1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Calibri</a:t>
            </a:r>
            <a:r>
              <a:rPr lang="tr-TR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, asgari 36 font (BÜYÜK HARF)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None/>
            </a:pPr>
            <a:r>
              <a:rPr lang="tr-TR" sz="3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Sunum Maddesi: </a:t>
            </a:r>
            <a:r>
              <a:rPr lang="tr-TR" sz="3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Garamond</a:t>
            </a:r>
            <a:r>
              <a:rPr lang="tr-TR" sz="3200" b="0" dirty="0">
                <a:latin typeface="Garamond" panose="02020404030301010803" pitchFamily="18" charset="0"/>
                <a:cs typeface="Times New Roman" panose="02020603050405020304" pitchFamily="18" charset="0"/>
              </a:rPr>
              <a:t>/Times New Roman/</a:t>
            </a:r>
            <a:r>
              <a:rPr lang="tr-TR" sz="32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Calibri</a:t>
            </a:r>
            <a:r>
              <a:rPr lang="tr-TR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, asgari 28 </a:t>
            </a:r>
            <a:r>
              <a:rPr lang="tr-TR" sz="32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pt</a:t>
            </a:r>
            <a:endParaRPr lang="tr-TR" sz="3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>
              <a:buClr>
                <a:srgbClr val="9D1D1D"/>
              </a:buClr>
              <a:buFont typeface="Wingdings" panose="05000000000000000000" pitchFamily="2" charset="2"/>
              <a:buNone/>
            </a:pPr>
            <a:r>
              <a:rPr lang="tr-TR" sz="2800" b="1" dirty="0">
                <a:latin typeface="Garamond" panose="02020404030301010803" pitchFamily="18" charset="0"/>
                <a:cs typeface="Times New Roman" panose="02020603050405020304" pitchFamily="18" charset="0"/>
              </a:rPr>
              <a:t>Alt Madde: </a:t>
            </a:r>
            <a:r>
              <a:rPr lang="tr-TR" sz="28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Garamond</a:t>
            </a:r>
            <a:r>
              <a:rPr lang="tr-TR" sz="2800" b="0" dirty="0">
                <a:latin typeface="Garamond" panose="02020404030301010803" pitchFamily="18" charset="0"/>
                <a:cs typeface="Times New Roman" panose="02020603050405020304" pitchFamily="18" charset="0"/>
              </a:rPr>
              <a:t>/Times New Roman/</a:t>
            </a:r>
            <a:r>
              <a:rPr lang="tr-TR" sz="28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Calibri</a:t>
            </a:r>
            <a:r>
              <a:rPr lang="tr-TR" sz="2800" dirty="0">
                <a:latin typeface="Garamond" panose="02020404030301010803" pitchFamily="18" charset="0"/>
                <a:cs typeface="Times New Roman" panose="02020603050405020304" pitchFamily="18" charset="0"/>
              </a:rPr>
              <a:t>,</a:t>
            </a:r>
            <a:r>
              <a:rPr lang="tr-TR" sz="280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 asgari </a:t>
            </a:r>
            <a:r>
              <a:rPr lang="tr-TR" sz="2800" dirty="0">
                <a:latin typeface="Garamond" panose="02020404030301010803" pitchFamily="18" charset="0"/>
                <a:cs typeface="Times New Roman" panose="02020603050405020304" pitchFamily="18" charset="0"/>
              </a:rPr>
              <a:t>24 </a:t>
            </a:r>
            <a:r>
              <a:rPr lang="tr-TR" sz="28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pt</a:t>
            </a:r>
            <a:endParaRPr lang="tr-TR" sz="28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>
              <a:buClr>
                <a:srgbClr val="9D1D1D"/>
              </a:buClr>
              <a:buFont typeface="Wingdings" panose="05000000000000000000" pitchFamily="2" charset="2"/>
              <a:buNone/>
            </a:pPr>
            <a:r>
              <a:rPr lang="tr-TR" sz="2400" b="1" dirty="0">
                <a:latin typeface="Garamond" panose="02020404030301010803" pitchFamily="18" charset="0"/>
                <a:cs typeface="Times New Roman" panose="02020603050405020304" pitchFamily="18" charset="0"/>
              </a:rPr>
              <a:t>Madde Açıklaması: </a:t>
            </a:r>
            <a:r>
              <a:rPr lang="tr-TR" sz="24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Garamond</a:t>
            </a:r>
            <a:r>
              <a:rPr lang="tr-TR" sz="2400" b="0" dirty="0">
                <a:latin typeface="Garamond" panose="02020404030301010803" pitchFamily="18" charset="0"/>
                <a:cs typeface="Times New Roman" panose="02020603050405020304" pitchFamily="18" charset="0"/>
              </a:rPr>
              <a:t>/Times New Roman/</a:t>
            </a:r>
            <a:r>
              <a:rPr lang="tr-TR" sz="2400" b="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Calibri</a:t>
            </a:r>
            <a:r>
              <a:rPr lang="tr-TR" sz="2400" baseline="0" dirty="0">
                <a:latin typeface="Garamond" panose="02020404030301010803" pitchFamily="18" charset="0"/>
                <a:cs typeface="Times New Roman" panose="02020603050405020304" pitchFamily="18" charset="0"/>
              </a:rPr>
              <a:t>, asgari </a:t>
            </a:r>
            <a:r>
              <a:rPr lang="tr-TR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20 </a:t>
            </a:r>
            <a:r>
              <a:rPr lang="tr-TR" sz="24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pt</a:t>
            </a:r>
            <a:endParaRPr lang="tr-TR" sz="24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3C15C-C27C-4FF5-B429-995D138FC104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6139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18423" y="3570974"/>
            <a:ext cx="7772400" cy="828032"/>
          </a:xfrm>
        </p:spPr>
        <p:txBody>
          <a:bodyPr anchor="b">
            <a:noAutofit/>
          </a:bodyPr>
          <a:lstStyle>
            <a:lvl1pPr algn="ctr">
              <a:defRPr sz="5400">
                <a:latin typeface="Garamond" panose="02020404030301010803" pitchFamily="18" charset="0"/>
                <a:cs typeface="Times New Roman" panose="02020603050405020304" pitchFamily="18" charset="0"/>
              </a:defRPr>
            </a:lvl1pPr>
          </a:lstStyle>
          <a:p>
            <a:r>
              <a:rPr lang="tr-TR" dirty="0"/>
              <a:t>Asıl başlık stili için tıklatın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075623" y="4816556"/>
            <a:ext cx="6858000" cy="647743"/>
          </a:xfrm>
        </p:spPr>
        <p:txBody>
          <a:bodyPr/>
          <a:lstStyle>
            <a:lvl1pPr marL="0" indent="0" algn="ctr">
              <a:buNone/>
              <a:defRPr sz="2400"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/>
              <a:t>Asıl alt başlık stilini düzenlemek için tıklayın</a:t>
            </a:r>
            <a:endParaRPr lang="en-US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1D5D8BF3-E50C-4D9C-99FE-30FDF60772F0}"/>
              </a:ext>
            </a:extLst>
          </p:cNvPr>
          <p:cNvSpPr txBox="1"/>
          <p:nvPr userDrawn="1"/>
        </p:nvSpPr>
        <p:spPr>
          <a:xfrm>
            <a:off x="1523809" y="6281003"/>
            <a:ext cx="11602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b="1" baseline="0" dirty="0">
                <a:solidFill>
                  <a:srgbClr val="9D1D1D"/>
                </a:solidFill>
                <a:latin typeface="Times New Roman" panose="02020603050405020304" pitchFamily="18" charset="0"/>
              </a:rPr>
              <a:t>İSGGMD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xmlns="" id="{A5ED4319-D880-4075-8A73-CCA207B654F0}"/>
              </a:ext>
            </a:extLst>
          </p:cNvPr>
          <p:cNvSpPr txBox="1"/>
          <p:nvPr userDrawn="1"/>
        </p:nvSpPr>
        <p:spPr>
          <a:xfrm>
            <a:off x="6830569" y="6363298"/>
            <a:ext cx="174650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sz="900" b="1" dirty="0">
                <a:solidFill>
                  <a:srgbClr val="9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www.ailevecalisma.gov.tr/isggm</a:t>
            </a:r>
          </a:p>
        </p:txBody>
      </p:sp>
    </p:spTree>
    <p:extLst>
      <p:ext uri="{BB962C8B-B14F-4D97-AF65-F5344CB8AC3E}">
        <p14:creationId xmlns:p14="http://schemas.microsoft.com/office/powerpoint/2010/main" val="1147975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76FF-AC16-4B72-9C8A-C6C7B834E37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1012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76FF-AC16-4B72-9C8A-C6C7B834E37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9814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18423" y="3647174"/>
            <a:ext cx="7772400" cy="828032"/>
          </a:xfrm>
        </p:spPr>
        <p:txBody>
          <a:bodyPr anchor="b">
            <a:noAutofit/>
          </a:bodyPr>
          <a:lstStyle>
            <a:lvl1pPr algn="ctr">
              <a:defRPr sz="5400">
                <a:latin typeface="Garamond" panose="02020404030301010803" pitchFamily="18" charset="0"/>
                <a:cs typeface="Times New Roman" panose="02020603050405020304" pitchFamily="18" charset="0"/>
              </a:defRPr>
            </a:lvl1pPr>
          </a:lstStyle>
          <a:p>
            <a:r>
              <a:rPr lang="tr-TR" dirty="0"/>
              <a:t>Asıl başlık stili için tıklatın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075623" y="4892756"/>
            <a:ext cx="6858000" cy="647743"/>
          </a:xfrm>
        </p:spPr>
        <p:txBody>
          <a:bodyPr/>
          <a:lstStyle>
            <a:lvl1pPr marL="0" indent="0" algn="ctr">
              <a:buNone/>
              <a:defRPr sz="2400"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/>
              <a:t>Asıl alt başlık stilini düzenlemek için tıklayın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671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6449481" y="6352644"/>
            <a:ext cx="2057400" cy="365125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</a:lstStyle>
          <a:p>
            <a:fld id="{885776FF-AC16-4B72-9C8A-C6C7B834E379}" type="slidenum">
              <a:rPr lang="tr-TR" smtClean="0"/>
              <a:pPr/>
              <a:t>‹#›</a:t>
            </a:fld>
            <a:r>
              <a:rPr lang="tr-TR"/>
              <a:t>/17</a:t>
            </a:r>
            <a:endParaRPr lang="tr-TR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62294" y="221381"/>
            <a:ext cx="7244815" cy="1238302"/>
          </a:xfrm>
        </p:spPr>
        <p:txBody>
          <a:bodyPr>
            <a:normAutofit/>
          </a:bodyPr>
          <a:lstStyle>
            <a:lvl1pPr>
              <a:defRPr sz="3600" b="1" baseline="0">
                <a:solidFill>
                  <a:schemeClr val="bg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</a:lstStyle>
          <a:p>
            <a:r>
              <a:rPr lang="tr-TR" dirty="0"/>
              <a:t>YANSI BAŞLIĞI</a:t>
            </a:r>
            <a:endParaRPr lang="en-US" dirty="0"/>
          </a:p>
        </p:txBody>
      </p:sp>
      <p:sp>
        <p:nvSpPr>
          <p:cNvPr id="10" name="İçerik Yer Tutucusu 2"/>
          <p:cNvSpPr>
            <a:spLocks noGrp="1"/>
          </p:cNvSpPr>
          <p:nvPr>
            <p:ph idx="1" hasCustomPrompt="1"/>
          </p:nvPr>
        </p:nvSpPr>
        <p:spPr>
          <a:xfrm>
            <a:off x="463549" y="1681932"/>
            <a:ext cx="8043331" cy="435133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endParaRPr lang="tr-TR" sz="2800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endParaRPr lang="tr-TR" sz="2800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endParaRPr lang="tr-TR" sz="2800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endParaRPr lang="tr-TR" sz="2800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endParaRPr lang="tr-TR" sz="2800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endParaRPr lang="tr-TR" sz="2800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735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02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FEF47-0BC9-43F1-A28E-D23A1DDFCF4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0297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FEF47-0BC9-43F1-A28E-D23A1DDFCF4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5158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FEF47-0BC9-43F1-A28E-D23A1DDFCF4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5680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FEF47-0BC9-43F1-A28E-D23A1DDFCF4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5797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FEF47-0BC9-43F1-A28E-D23A1DDFCF4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9308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6457950" y="6354062"/>
            <a:ext cx="2057400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</a:lstStyle>
          <a:p>
            <a:fld id="{885776FF-AC16-4B72-9C8A-C6C7B834E379}" type="slidenum">
              <a:rPr lang="tr-TR" smtClean="0"/>
              <a:pPr/>
              <a:t>‹#›</a:t>
            </a:fld>
            <a:r>
              <a:rPr lang="tr-TR" dirty="0"/>
              <a:t>/17</a:t>
            </a:r>
          </a:p>
        </p:txBody>
      </p:sp>
      <p:sp>
        <p:nvSpPr>
          <p:cNvPr id="10" name="İçerik Yer Tutucusu 2"/>
          <p:cNvSpPr>
            <a:spLocks noGrp="1"/>
          </p:cNvSpPr>
          <p:nvPr>
            <p:ph idx="1" hasCustomPrompt="1"/>
          </p:nvPr>
        </p:nvSpPr>
        <p:spPr>
          <a:xfrm>
            <a:off x="463550" y="1681932"/>
            <a:ext cx="7886700" cy="435133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endParaRPr lang="tr-TR" sz="2800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endParaRPr lang="tr-TR" sz="2800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endParaRPr lang="tr-TR" sz="2800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endParaRPr lang="tr-TR" sz="2800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endParaRPr lang="tr-TR" sz="2800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endParaRPr lang="tr-TR" sz="2800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xmlns="" id="{E67B360A-704D-423C-A3FE-742740D9DA19}"/>
              </a:ext>
            </a:extLst>
          </p:cNvPr>
          <p:cNvSpPr/>
          <p:nvPr userDrawn="1"/>
        </p:nvSpPr>
        <p:spPr>
          <a:xfrm>
            <a:off x="0" y="336550"/>
            <a:ext cx="9144000" cy="93975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xmlns="" id="{E7F29CFE-751B-4313-96E5-C321D9B351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141" y="378925"/>
            <a:ext cx="1508938" cy="85500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22333" y="238051"/>
            <a:ext cx="6896475" cy="1238302"/>
          </a:xfrm>
        </p:spPr>
        <p:txBody>
          <a:bodyPr>
            <a:normAutofit/>
          </a:bodyPr>
          <a:lstStyle>
            <a:lvl1pPr>
              <a:defRPr sz="3200" b="1" baseline="0">
                <a:solidFill>
                  <a:schemeClr val="bg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</a:lstStyle>
          <a:p>
            <a:r>
              <a:rPr lang="tr-TR" dirty="0"/>
              <a:t>YANSI BAŞLIĞI</a:t>
            </a:r>
            <a:endParaRPr lang="en-US" dirty="0"/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xmlns="" id="{62EDE380-D965-4FDF-97BD-0163F5785A7F}"/>
              </a:ext>
            </a:extLst>
          </p:cNvPr>
          <p:cNvSpPr/>
          <p:nvPr userDrawn="1"/>
        </p:nvSpPr>
        <p:spPr>
          <a:xfrm>
            <a:off x="322333" y="6398124"/>
            <a:ext cx="2269276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tr-TR" sz="1200" b="1" dirty="0">
                <a:solidFill>
                  <a:srgbClr val="9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www.ailevecalisma.gov.tr/isggm</a:t>
            </a:r>
          </a:p>
        </p:txBody>
      </p:sp>
    </p:spTree>
    <p:extLst>
      <p:ext uri="{BB962C8B-B14F-4D97-AF65-F5344CB8AC3E}">
        <p14:creationId xmlns:p14="http://schemas.microsoft.com/office/powerpoint/2010/main" val="29702607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FEF47-0BC9-43F1-A28E-D23A1DDFCF4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02018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FEF47-0BC9-43F1-A28E-D23A1DDFCF4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06161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FEF47-0BC9-43F1-A28E-D23A1DDFCF4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8193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76FF-AC16-4B72-9C8A-C6C7B834E37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3622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18423" y="3647174"/>
            <a:ext cx="7772400" cy="828032"/>
          </a:xfrm>
        </p:spPr>
        <p:txBody>
          <a:bodyPr anchor="b">
            <a:noAutofit/>
          </a:bodyPr>
          <a:lstStyle>
            <a:lvl1pPr algn="ctr">
              <a:defRPr sz="5400">
                <a:latin typeface="Garamond" panose="02020404030301010803" pitchFamily="18" charset="0"/>
                <a:cs typeface="Times New Roman" panose="02020603050405020304" pitchFamily="18" charset="0"/>
              </a:defRPr>
            </a:lvl1pPr>
          </a:lstStyle>
          <a:p>
            <a:r>
              <a:rPr lang="tr-TR" dirty="0"/>
              <a:t>Asıl başlık stili için tıklatın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075623" y="4892756"/>
            <a:ext cx="6858000" cy="647743"/>
          </a:xfrm>
        </p:spPr>
        <p:txBody>
          <a:bodyPr/>
          <a:lstStyle>
            <a:lvl1pPr marL="0" indent="0" algn="ctr">
              <a:buNone/>
              <a:defRPr sz="2400"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/>
              <a:t>Asıl alt başlık stilini düzenlemek için tıklayın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6314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6747932" y="6396037"/>
            <a:ext cx="2057400" cy="365125"/>
          </a:xfrm>
        </p:spPr>
        <p:txBody>
          <a:bodyPr/>
          <a:lstStyle>
            <a:lvl1pPr>
              <a:defRPr sz="1400" b="1">
                <a:solidFill>
                  <a:srgbClr val="9D1D1D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</a:lstStyle>
          <a:p>
            <a:fld id="{885776FF-AC16-4B72-9C8A-C6C7B834E379}" type="slidenum">
              <a:rPr lang="tr-TR" smtClean="0"/>
              <a:pPr/>
              <a:t>‹#›</a:t>
            </a:fld>
            <a:r>
              <a:rPr lang="tr-TR" dirty="0"/>
              <a:t>/17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89467" y="221381"/>
            <a:ext cx="8415866" cy="1238302"/>
          </a:xfrm>
        </p:spPr>
        <p:txBody>
          <a:bodyPr>
            <a:normAutofit/>
          </a:bodyPr>
          <a:lstStyle>
            <a:lvl1pPr>
              <a:defRPr sz="3600" b="1" baseline="0">
                <a:solidFill>
                  <a:srgbClr val="9D1D1D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</a:lstStyle>
          <a:p>
            <a:r>
              <a:rPr lang="tr-TR" dirty="0"/>
              <a:t>YANSI BAŞLIĞI</a:t>
            </a:r>
            <a:endParaRPr lang="en-US" dirty="0"/>
          </a:p>
        </p:txBody>
      </p:sp>
      <p:sp>
        <p:nvSpPr>
          <p:cNvPr id="10" name="İçerik Yer Tutucusu 2"/>
          <p:cNvSpPr>
            <a:spLocks noGrp="1"/>
          </p:cNvSpPr>
          <p:nvPr>
            <p:ph idx="1" hasCustomPrompt="1"/>
          </p:nvPr>
        </p:nvSpPr>
        <p:spPr>
          <a:xfrm>
            <a:off x="463549" y="1681932"/>
            <a:ext cx="8341783" cy="435133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endParaRPr lang="tr-TR" sz="2800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endParaRPr lang="tr-TR" sz="2800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endParaRPr lang="tr-TR" sz="2800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endParaRPr lang="tr-TR" sz="2800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endParaRPr lang="tr-TR" sz="2800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endParaRPr lang="tr-TR" sz="2800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067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54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B117C-F9D4-46D5-B41D-87C45773BC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90846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B117C-F9D4-46D5-B41D-87C45773BC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09773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B117C-F9D4-46D5-B41D-87C45773BC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5908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76FF-AC16-4B72-9C8A-C6C7B834E379}" type="slidenum">
              <a:rPr lang="tr-TR" smtClean="0"/>
              <a:t>‹#›</a:t>
            </a:fld>
            <a:endParaRPr lang="tr-TR"/>
          </a:p>
        </p:txBody>
      </p:sp>
      <p:pic>
        <p:nvPicPr>
          <p:cNvPr id="8" name="Resim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0600AD7D-1AA4-4554-94A5-CC3BF13F41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4200902"/>
            <a:ext cx="1572510" cy="233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xmlns="" id="{F000205A-8279-4711-A3A6-C2DBBDE13F47}"/>
              </a:ext>
            </a:extLst>
          </p:cNvPr>
          <p:cNvSpPr/>
          <p:nvPr userDrawn="1"/>
        </p:nvSpPr>
        <p:spPr>
          <a:xfrm>
            <a:off x="1020758" y="5788581"/>
            <a:ext cx="368889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tr-TR" sz="1800" b="1" dirty="0" smtClean="0">
                <a:solidFill>
                  <a:srgbClr val="9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ahmet.korkut@ailevecalisma.gov.tr</a:t>
            </a:r>
            <a:endParaRPr lang="tr-TR" sz="1800" b="1" dirty="0">
              <a:solidFill>
                <a:srgbClr val="9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xmlns="" id="{8A036E5A-7677-4A11-B3B9-E4DCA706182D}"/>
              </a:ext>
            </a:extLst>
          </p:cNvPr>
          <p:cNvSpPr txBox="1"/>
          <p:nvPr userDrawn="1"/>
        </p:nvSpPr>
        <p:spPr>
          <a:xfrm>
            <a:off x="5730411" y="5788581"/>
            <a:ext cx="14550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b="1" baseline="0" dirty="0">
                <a:solidFill>
                  <a:srgbClr val="9D1D1D"/>
                </a:solidFill>
                <a:latin typeface="Times New Roman" panose="02020603050405020304" pitchFamily="18" charset="0"/>
              </a:rPr>
              <a:t>İSGGMD</a:t>
            </a:r>
          </a:p>
        </p:txBody>
      </p:sp>
    </p:spTree>
    <p:extLst>
      <p:ext uri="{BB962C8B-B14F-4D97-AF65-F5344CB8AC3E}">
        <p14:creationId xmlns:p14="http://schemas.microsoft.com/office/powerpoint/2010/main" val="6096458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B117C-F9D4-46D5-B41D-87C45773BC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61478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B117C-F9D4-46D5-B41D-87C45773BC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42982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B117C-F9D4-46D5-B41D-87C45773BC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16375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B117C-F9D4-46D5-B41D-87C45773BC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58044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B117C-F9D4-46D5-B41D-87C45773BC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900859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18423" y="3647174"/>
            <a:ext cx="7772400" cy="828032"/>
          </a:xfrm>
        </p:spPr>
        <p:txBody>
          <a:bodyPr anchor="b">
            <a:noAutofit/>
          </a:bodyPr>
          <a:lstStyle>
            <a:lvl1pPr algn="ctr">
              <a:defRPr sz="5400">
                <a:latin typeface="Garamond" panose="02020404030301010803" pitchFamily="18" charset="0"/>
                <a:cs typeface="Times New Roman" panose="02020603050405020304" pitchFamily="18" charset="0"/>
              </a:defRPr>
            </a:lvl1pPr>
          </a:lstStyle>
          <a:p>
            <a:r>
              <a:rPr lang="tr-TR" dirty="0"/>
              <a:t>Asıl başlık stili için tıklatın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075623" y="4892756"/>
            <a:ext cx="6858000" cy="647743"/>
          </a:xfrm>
        </p:spPr>
        <p:txBody>
          <a:bodyPr/>
          <a:lstStyle>
            <a:lvl1pPr marL="0" indent="0" algn="ctr">
              <a:buNone/>
              <a:defRPr sz="2400"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/>
              <a:t>Asıl alt başlık stilini düzenlemek için tıklayın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8917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6449481" y="6352644"/>
            <a:ext cx="2057400" cy="365125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</a:lstStyle>
          <a:p>
            <a:fld id="{885776FF-AC16-4B72-9C8A-C6C7B834E379}" type="slidenum">
              <a:rPr lang="tr-TR" smtClean="0"/>
              <a:pPr/>
              <a:t>‹#›</a:t>
            </a:fld>
            <a:r>
              <a:rPr lang="tr-TR"/>
              <a:t>/17</a:t>
            </a:r>
            <a:endParaRPr lang="tr-TR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369827" y="221381"/>
            <a:ext cx="7244815" cy="1238302"/>
          </a:xfrm>
        </p:spPr>
        <p:txBody>
          <a:bodyPr>
            <a:normAutofit/>
          </a:bodyPr>
          <a:lstStyle>
            <a:lvl1pPr>
              <a:defRPr sz="3600" b="1" baseline="0">
                <a:solidFill>
                  <a:schemeClr val="bg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</a:lstStyle>
          <a:p>
            <a:r>
              <a:rPr lang="tr-TR" dirty="0"/>
              <a:t>YANSI BAŞLIĞI</a:t>
            </a:r>
            <a:endParaRPr lang="en-US" dirty="0"/>
          </a:p>
        </p:txBody>
      </p:sp>
      <p:sp>
        <p:nvSpPr>
          <p:cNvPr id="10" name="İçerik Yer Tutucusu 2"/>
          <p:cNvSpPr>
            <a:spLocks noGrp="1"/>
          </p:cNvSpPr>
          <p:nvPr>
            <p:ph idx="1" hasCustomPrompt="1"/>
          </p:nvPr>
        </p:nvSpPr>
        <p:spPr>
          <a:xfrm>
            <a:off x="463549" y="1681932"/>
            <a:ext cx="8043331" cy="435133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endParaRPr lang="tr-TR" sz="2800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endParaRPr lang="tr-TR" sz="2800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endParaRPr lang="tr-TR" sz="2800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endParaRPr lang="tr-TR" sz="2800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endParaRPr lang="tr-TR" sz="2800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endParaRPr lang="tr-TR" sz="2800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531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250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2884-4097-4ADF-87B2-EE356CE5A6A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04453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2884-4097-4ADF-87B2-EE356CE5A6A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8769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76FF-AC16-4B72-9C8A-C6C7B834E37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5869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2884-4097-4ADF-87B2-EE356CE5A6A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85958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2884-4097-4ADF-87B2-EE356CE5A6A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55782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2884-4097-4ADF-87B2-EE356CE5A6A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57132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2884-4097-4ADF-87B2-EE356CE5A6A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7716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2884-4097-4ADF-87B2-EE356CE5A6A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76335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2884-4097-4ADF-87B2-EE356CE5A6A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50822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" t="124"/>
          <a:stretch/>
        </p:blipFill>
        <p:spPr>
          <a:xfrm>
            <a:off x="0" y="-10612"/>
            <a:ext cx="9144000" cy="686861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18423" y="3909643"/>
            <a:ext cx="7772400" cy="828032"/>
          </a:xfrm>
        </p:spPr>
        <p:txBody>
          <a:bodyPr anchor="b">
            <a:noAutofit/>
          </a:bodyPr>
          <a:lstStyle>
            <a:lvl1pPr algn="ctr">
              <a:defRPr sz="5400">
                <a:solidFill>
                  <a:srgbClr val="DFB058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</a:lstStyle>
          <a:p>
            <a:r>
              <a:rPr lang="tr-TR" dirty="0"/>
              <a:t>Asıl başlık stili için tıklatın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075623" y="5155225"/>
            <a:ext cx="6858000" cy="647743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DFB058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/>
              <a:t>Asıl alt başlık stilini düzenlemek için tıklayın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8509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6449481" y="6352644"/>
            <a:ext cx="2057400" cy="365125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</a:lstStyle>
          <a:p>
            <a:fld id="{885776FF-AC16-4B72-9C8A-C6C7B834E379}" type="slidenum">
              <a:rPr lang="tr-TR" smtClean="0"/>
              <a:pPr/>
              <a:t>‹#›</a:t>
            </a:fld>
            <a:r>
              <a:rPr lang="tr-TR"/>
              <a:t>/17</a:t>
            </a:r>
            <a:endParaRPr lang="tr-TR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369827" y="221381"/>
            <a:ext cx="7244815" cy="1238302"/>
          </a:xfrm>
        </p:spPr>
        <p:txBody>
          <a:bodyPr>
            <a:normAutofit/>
          </a:bodyPr>
          <a:lstStyle>
            <a:lvl1pPr>
              <a:defRPr sz="3600" b="1" baseline="0">
                <a:solidFill>
                  <a:schemeClr val="bg1"/>
                </a:solidFill>
                <a:latin typeface="Garamond" panose="02020404030301010803" pitchFamily="18" charset="0"/>
                <a:cs typeface="Times New Roman" panose="02020603050405020304" pitchFamily="18" charset="0"/>
              </a:defRPr>
            </a:lvl1pPr>
          </a:lstStyle>
          <a:p>
            <a:r>
              <a:rPr lang="tr-TR" dirty="0"/>
              <a:t>YANSI BAŞLIĞI</a:t>
            </a:r>
            <a:endParaRPr lang="en-US" dirty="0"/>
          </a:p>
        </p:txBody>
      </p:sp>
      <p:sp>
        <p:nvSpPr>
          <p:cNvPr id="10" name="İçerik Yer Tutucusu 2"/>
          <p:cNvSpPr>
            <a:spLocks noGrp="1"/>
          </p:cNvSpPr>
          <p:nvPr>
            <p:ph idx="1" hasCustomPrompt="1"/>
          </p:nvPr>
        </p:nvSpPr>
        <p:spPr>
          <a:xfrm>
            <a:off x="463549" y="1681932"/>
            <a:ext cx="8043331" cy="4351338"/>
          </a:xfrm>
        </p:spPr>
        <p:txBody>
          <a:bodyPr>
            <a:noAutofit/>
          </a:bodyPr>
          <a:lstStyle>
            <a:lvl1pPr marL="0" indent="0">
              <a:buClr>
                <a:srgbClr val="0A4356"/>
              </a:buClr>
              <a:buNone/>
              <a:defRPr>
                <a:solidFill>
                  <a:srgbClr val="0A4356"/>
                </a:solidFill>
              </a:defRPr>
            </a:lvl1pPr>
          </a:lstStyle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32727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" t="247"/>
          <a:stretch/>
        </p:blipFill>
        <p:spPr>
          <a:xfrm>
            <a:off x="0" y="-2124"/>
            <a:ext cx="9144000" cy="686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680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2A676-7EAD-4A88-92E7-D75C369EE8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5466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76FF-AC16-4B72-9C8A-C6C7B834E37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18660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2A676-7EAD-4A88-92E7-D75C369EE8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85282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2A676-7EAD-4A88-92E7-D75C369EE8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77216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2A676-7EAD-4A88-92E7-D75C369EE8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31210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2A676-7EAD-4A88-92E7-D75C369EE8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51739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2A676-7EAD-4A88-92E7-D75C369EE8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01984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2A676-7EAD-4A88-92E7-D75C369EE8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02171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2A676-7EAD-4A88-92E7-D75C369EE8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2015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76FF-AC16-4B72-9C8A-C6C7B834E37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2565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76FF-AC16-4B72-9C8A-C6C7B834E37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9216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76FF-AC16-4B72-9C8A-C6C7B834E37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20349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76FF-AC16-4B72-9C8A-C6C7B834E37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6428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776FF-AC16-4B72-9C8A-C6C7B834E37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6192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FEF47-0BC9-43F1-A28E-D23A1DDFCF4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8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B117C-F9D4-46D5-B41D-87C45773BC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9640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92884-4097-4ADF-87B2-EE356CE5A6A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432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2A676-7EAD-4A88-92E7-D75C369EE8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774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hyperlink" Target="https://www.youtube.com/watch?v=rdMcYAHX3-o" TargetMode="Externa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venliinsaat.gov.tr/haber16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sgintes.org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327259" y="3671758"/>
            <a:ext cx="8450981" cy="1503986"/>
          </a:xfrm>
        </p:spPr>
        <p:txBody>
          <a:bodyPr>
            <a:noAutofit/>
          </a:bodyPr>
          <a:lstStyle/>
          <a:p>
            <a:pPr fontAlgn="t"/>
            <a:r>
              <a:rPr lang="tr-TR" sz="2800" b="1" dirty="0">
                <a:latin typeface="Arial" pitchFamily="34" charset="0"/>
                <a:cs typeface="Arial" pitchFamily="34" charset="0"/>
              </a:rPr>
              <a:t/>
            </a:r>
            <a:br>
              <a:rPr lang="tr-TR" sz="2800" b="1" dirty="0">
                <a:latin typeface="Arial" pitchFamily="34" charset="0"/>
                <a:cs typeface="Arial" pitchFamily="34" charset="0"/>
              </a:rPr>
            </a:br>
            <a:r>
              <a:rPr lang="tr-TR" sz="2800" b="1" dirty="0">
                <a:latin typeface="Arial" pitchFamily="34" charset="0"/>
                <a:cs typeface="Arial" pitchFamily="34" charset="0"/>
              </a:rPr>
              <a:t/>
            </a:r>
            <a:br>
              <a:rPr lang="tr-TR" sz="2800" b="1" dirty="0">
                <a:latin typeface="Arial" pitchFamily="34" charset="0"/>
                <a:cs typeface="Arial" pitchFamily="34" charset="0"/>
              </a:rPr>
            </a:br>
            <a:r>
              <a:rPr lang="tr-TR" sz="2800" b="1" dirty="0">
                <a:latin typeface="Arial" pitchFamily="34" charset="0"/>
                <a:cs typeface="Arial" pitchFamily="34" charset="0"/>
              </a:rPr>
              <a:t>COVID-19 </a:t>
            </a:r>
            <a:r>
              <a:rPr lang="mn-MN" sz="2800" b="1" dirty="0">
                <a:latin typeface="Arial" pitchFamily="34" charset="0"/>
                <a:cs typeface="Arial" pitchFamily="34" charset="0"/>
              </a:rPr>
              <a:t>Барилгын салбарын ажлын </a:t>
            </a:r>
            <a:r>
              <a:rPr lang="mn-MN" sz="2800" b="1" dirty="0" smtClean="0">
                <a:latin typeface="Arial" pitchFamily="34" charset="0"/>
                <a:cs typeface="Arial" pitchFamily="34" charset="0"/>
              </a:rPr>
              <a:t>байранд урьдчилан сэргийлэх </a:t>
            </a:r>
            <a:r>
              <a:rPr lang="mn-MN" sz="2800" b="1" dirty="0">
                <a:latin typeface="Arial" pitchFamily="34" charset="0"/>
                <a:cs typeface="Arial" pitchFamily="34" charset="0"/>
              </a:rPr>
              <a:t>үндсэн арга </a:t>
            </a:r>
            <a:r>
              <a:rPr lang="mn-MN" sz="2800" b="1" dirty="0" smtClean="0">
                <a:latin typeface="Arial" pitchFamily="34" charset="0"/>
                <a:cs typeface="Arial" pitchFamily="34" charset="0"/>
              </a:rPr>
              <a:t>хэмжээнүүд</a:t>
            </a:r>
            <a:endParaRPr lang="mn-MN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lt Başlık 2"/>
          <p:cNvSpPr>
            <a:spLocks noGrp="1"/>
          </p:cNvSpPr>
          <p:nvPr>
            <p:ph type="subTitle" idx="1"/>
          </p:nvPr>
        </p:nvSpPr>
        <p:spPr>
          <a:xfrm>
            <a:off x="327259" y="5428649"/>
            <a:ext cx="8450981" cy="459162"/>
          </a:xfrm>
        </p:spPr>
        <p:txBody>
          <a:bodyPr>
            <a:normAutofit/>
          </a:bodyPr>
          <a:lstStyle/>
          <a:p>
            <a:r>
              <a:rPr lang="mn-MN" b="1" dirty="0"/>
              <a:t>Ахмет Эсат КОРКУТ</a:t>
            </a:r>
            <a:endParaRPr lang="tr-TR" sz="2800" b="1" dirty="0"/>
          </a:p>
        </p:txBody>
      </p:sp>
      <p:sp>
        <p:nvSpPr>
          <p:cNvPr id="6" name="Alt Başlık 2"/>
          <p:cNvSpPr txBox="1">
            <a:spLocks/>
          </p:cNvSpPr>
          <p:nvPr/>
        </p:nvSpPr>
        <p:spPr>
          <a:xfrm>
            <a:off x="327259" y="5967663"/>
            <a:ext cx="8450981" cy="468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b="1" dirty="0" smtClean="0">
                <a:latin typeface="Garamond" panose="02020404030301010803" pitchFamily="18" charset="0"/>
              </a:rPr>
              <a:t>2020</a:t>
            </a:r>
            <a:r>
              <a:rPr lang="mn-MN" b="1" dirty="0" smtClean="0">
                <a:latin typeface="Garamond" panose="02020404030301010803" pitchFamily="18" charset="0"/>
              </a:rPr>
              <a:t> оны 9 сар</a:t>
            </a:r>
            <a:endParaRPr lang="tr-TR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6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76FF-AC16-4B72-9C8A-C6C7B834E379}" type="slidenum">
              <a:rPr lang="tr-TR" smtClean="0"/>
              <a:pPr/>
              <a:t>10</a:t>
            </a:fld>
            <a:r>
              <a:rPr lang="tr-TR" dirty="0" smtClean="0"/>
              <a:t>/26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3550" y="1636212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mn-MN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ӨМНӨХ СЛАЙДУУД ДЭЭР ГАРСАН УРЬДЧИЛАН СЭРГИЙЛЭХ АРГА ХЭМЖЭЭНИЙ ТАЛААР МЭДЭЭЛЛИЙН АГУУЛСАН ЗӨВЛӨМЖИЙГ ТУРК УЛСЫН БҮХ БАРИЛГЫН КОМПАНИУДАД ХҮРГҮҮЛЖ БАЙНА.</a:t>
            </a:r>
            <a:endParaRPr lang="tr-TR" sz="1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mn-MN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МЭДЭЭЛЛИЙН </a:t>
            </a:r>
            <a:r>
              <a:rPr lang="mn-MN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КАРТ</a:t>
            </a:r>
          </a:p>
          <a:p>
            <a:pPr marL="0" indent="0">
              <a:buNone/>
            </a:pPr>
            <a:endParaRPr lang="tr-TR" sz="20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mn-MN" sz="1600" dirty="0">
                <a:latin typeface="Arial" pitchFamily="34" charset="0"/>
                <a:cs typeface="Arial" pitchFamily="34" charset="0"/>
              </a:rPr>
              <a:t>Ажил олгогчдын хооронд мэдээлэл солилцох</a:t>
            </a:r>
          </a:p>
          <a:p>
            <a:r>
              <a:rPr lang="mn-MN" sz="1600" dirty="0" smtClean="0">
                <a:latin typeface="Arial" pitchFamily="34" charset="0"/>
                <a:cs typeface="Arial" pitchFamily="34" charset="0"/>
              </a:rPr>
              <a:t>Эрсдэлийн 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үнэлгээг </a:t>
            </a:r>
            <a:r>
              <a:rPr lang="mn-MN" sz="1600" dirty="0" smtClean="0">
                <a:latin typeface="Arial" pitchFamily="34" charset="0"/>
                <a:cs typeface="Arial" pitchFamily="34" charset="0"/>
              </a:rPr>
              <a:t>шинэчлэх</a:t>
            </a:r>
          </a:p>
          <a:p>
            <a:r>
              <a:rPr lang="mn-MN" sz="1600" dirty="0" smtClean="0">
                <a:latin typeface="Arial" pitchFamily="34" charset="0"/>
                <a:cs typeface="Arial" pitchFamily="34" charset="0"/>
              </a:rPr>
              <a:t>Цар тахлын эсрэг ажлуудыг үүрэг болгох</a:t>
            </a:r>
          </a:p>
          <a:p>
            <a:r>
              <a:rPr lang="mn-MN" sz="1600" dirty="0" smtClean="0">
                <a:latin typeface="Arial" pitchFamily="34" charset="0"/>
                <a:cs typeface="Arial" pitchFamily="34" charset="0"/>
              </a:rPr>
              <a:t>Ажилчдын 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саналыг </a:t>
            </a:r>
            <a:r>
              <a:rPr lang="mn-MN" sz="1600" dirty="0" smtClean="0">
                <a:latin typeface="Arial" pitchFamily="34" charset="0"/>
                <a:cs typeface="Arial" pitchFamily="34" charset="0"/>
              </a:rPr>
              <a:t>авах</a:t>
            </a:r>
            <a:endParaRPr lang="mn-MN" sz="1600" dirty="0">
              <a:latin typeface="Arial" pitchFamily="34" charset="0"/>
              <a:cs typeface="Arial" pitchFamily="34" charset="0"/>
            </a:endParaRPr>
          </a:p>
          <a:p>
            <a:r>
              <a:rPr lang="mn-MN" sz="1600" dirty="0">
                <a:latin typeface="Arial" pitchFamily="34" charset="0"/>
                <a:cs typeface="Arial" pitchFamily="34" charset="0"/>
              </a:rPr>
              <a:t>Ажлын </a:t>
            </a:r>
            <a:r>
              <a:rPr lang="mn-MN" sz="1600" dirty="0" smtClean="0">
                <a:latin typeface="Arial" pitchFamily="34" charset="0"/>
                <a:cs typeface="Arial" pitchFamily="34" charset="0"/>
              </a:rPr>
              <a:t>хэсгүүдийн бүрэлдэхүүнийг багасгах</a:t>
            </a:r>
            <a:endParaRPr lang="mn-MN" sz="1600" dirty="0">
              <a:latin typeface="Arial" pitchFamily="34" charset="0"/>
              <a:cs typeface="Arial" pitchFamily="34" charset="0"/>
            </a:endParaRPr>
          </a:p>
          <a:p>
            <a:r>
              <a:rPr lang="mn-MN" sz="1600" dirty="0">
                <a:latin typeface="Arial" pitchFamily="34" charset="0"/>
                <a:cs typeface="Arial" pitchFamily="34" charset="0"/>
              </a:rPr>
              <a:t>Ажлын цагийг төлөвлөх</a:t>
            </a:r>
          </a:p>
          <a:p>
            <a:r>
              <a:rPr lang="mn-MN" sz="1600" dirty="0" smtClean="0">
                <a:latin typeface="Arial" pitchFamily="34" charset="0"/>
                <a:cs typeface="Arial" pitchFamily="34" charset="0"/>
              </a:rPr>
              <a:t>Нийтийн газруудад ариутгал 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хийх</a:t>
            </a:r>
          </a:p>
          <a:p>
            <a:r>
              <a:rPr lang="mn-MN" sz="1600" dirty="0" smtClean="0">
                <a:latin typeface="Arial" pitchFamily="34" charset="0"/>
                <a:cs typeface="Arial" pitchFamily="34" charset="0"/>
              </a:rPr>
              <a:t>Хувийн хамгаалалтын хэрэгслийг тогмол зүүх</a:t>
            </a:r>
          </a:p>
          <a:p>
            <a:r>
              <a:rPr lang="mn-MN" sz="1600" dirty="0" smtClean="0">
                <a:latin typeface="Arial" pitchFamily="34" charset="0"/>
                <a:cs typeface="Arial" pitchFamily="34" charset="0"/>
              </a:rPr>
              <a:t>Өвчний 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шинж тэмдэг илэрч буй ажилтнууд</a:t>
            </a:r>
            <a:endParaRPr lang="tr-TR" sz="1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Unvan 3"/>
          <p:cNvSpPr>
            <a:spLocks noGrp="1"/>
          </p:cNvSpPr>
          <p:nvPr>
            <p:ph type="title"/>
          </p:nvPr>
        </p:nvSpPr>
        <p:spPr>
          <a:xfrm>
            <a:off x="322333" y="238051"/>
            <a:ext cx="6896475" cy="1238302"/>
          </a:xfrm>
        </p:spPr>
        <p:txBody>
          <a:bodyPr>
            <a:normAutofit/>
          </a:bodyPr>
          <a:lstStyle/>
          <a:p>
            <a:pPr algn="ctr"/>
            <a:r>
              <a:rPr lang="mn-MN" sz="2800" dirty="0" smtClean="0">
                <a:latin typeface="Arial" pitchFamily="34" charset="0"/>
                <a:cs typeface="Arial" pitchFamily="34" charset="0"/>
              </a:rPr>
              <a:t>Яамны зүгээс хийж байгаа ажлууд</a:t>
            </a:r>
            <a:endParaRPr lang="tr-TR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960" y="2404840"/>
            <a:ext cx="2592640" cy="365199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17340">
            <a:off x="6447373" y="2547788"/>
            <a:ext cx="2581431" cy="36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5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76FF-AC16-4B72-9C8A-C6C7B834E379}" type="slidenum">
              <a:rPr lang="tr-TR" smtClean="0"/>
              <a:pPr/>
              <a:t>11</a:t>
            </a:fld>
            <a:r>
              <a:rPr lang="tr-TR" dirty="0" smtClean="0"/>
              <a:t>/26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3550" y="1570123"/>
            <a:ext cx="78867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mn-MN" sz="2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ВИДЕО</a:t>
            </a:r>
            <a:endParaRPr lang="tr-TR" sz="22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ru-RU" sz="2000" dirty="0">
                <a:latin typeface="Arial" pitchFamily="34" charset="0"/>
                <a:cs typeface="Arial" pitchFamily="34" charset="0"/>
              </a:rPr>
              <a:t>Мэдээллийн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карт</a:t>
            </a:r>
            <a:r>
              <a:rPr lang="mn-MN" sz="2000" dirty="0" smtClean="0">
                <a:latin typeface="Arial" pitchFamily="34" charset="0"/>
                <a:cs typeface="Arial" pitchFamily="34" charset="0"/>
              </a:rPr>
              <a:t>ны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19 </a:t>
            </a:r>
            <a:r>
              <a:rPr lang="mn-MN" sz="2000" dirty="0" smtClean="0">
                <a:latin typeface="Arial" pitchFamily="34" charset="0"/>
                <a:cs typeface="Arial" pitchFamily="34" charset="0"/>
              </a:rPr>
              <a:t>дахь зүйл анги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ru-RU" sz="2000" dirty="0">
                <a:latin typeface="Arial" pitchFamily="34" charset="0"/>
                <a:cs typeface="Arial" pitchFamily="34" charset="0"/>
              </a:rPr>
              <a:t>Дубляж</a:t>
            </a:r>
          </a:p>
          <a:p>
            <a:pPr lvl="1"/>
            <a:r>
              <a:rPr lang="ru-RU" sz="2000" dirty="0">
                <a:latin typeface="Arial" pitchFamily="34" charset="0"/>
                <a:cs typeface="Arial" pitchFamily="34" charset="0"/>
              </a:rPr>
              <a:t>4 минут орчим.</a:t>
            </a:r>
            <a:endParaRPr lang="tr-TR" sz="800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tr-TR" sz="2000" dirty="0" smtClean="0">
                <a:latin typeface="Arial" pitchFamily="34" charset="0"/>
                <a:cs typeface="Arial" pitchFamily="34" charset="0"/>
                <a:hlinkClick r:id="rId3"/>
              </a:rPr>
              <a:t>https</a:t>
            </a:r>
            <a:r>
              <a:rPr lang="tr-TR" sz="2000" dirty="0">
                <a:latin typeface="Arial" pitchFamily="34" charset="0"/>
                <a:cs typeface="Arial" pitchFamily="34" charset="0"/>
                <a:hlinkClick r:id="rId3"/>
              </a:rPr>
              <a:t>://www.youtube.com/watch?v=rdMcYAHX3-o</a:t>
            </a:r>
            <a:endParaRPr lang="tr-TR" sz="2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484" y="3857410"/>
            <a:ext cx="3490617" cy="195579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3935" y="3738995"/>
            <a:ext cx="1365121" cy="778573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2982" y="4653028"/>
            <a:ext cx="1365121" cy="757625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2982" y="5546113"/>
            <a:ext cx="1359558" cy="750697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9903" y="3738995"/>
            <a:ext cx="1411387" cy="778573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9903" y="4618987"/>
            <a:ext cx="1411387" cy="791666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9902" y="5546113"/>
            <a:ext cx="1411387" cy="785684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37926" y="3738994"/>
            <a:ext cx="1404276" cy="778573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37926" y="4618987"/>
            <a:ext cx="1442350" cy="791666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66092" y="5544460"/>
            <a:ext cx="1457283" cy="809602"/>
          </a:xfrm>
          <a:prstGeom prst="rect">
            <a:avLst/>
          </a:prstGeom>
        </p:spPr>
      </p:pic>
      <p:sp>
        <p:nvSpPr>
          <p:cNvPr id="16" name="Unvan 3"/>
          <p:cNvSpPr>
            <a:spLocks noGrp="1"/>
          </p:cNvSpPr>
          <p:nvPr>
            <p:ph type="title"/>
          </p:nvPr>
        </p:nvSpPr>
        <p:spPr>
          <a:xfrm>
            <a:off x="322333" y="238051"/>
            <a:ext cx="6896475" cy="1238302"/>
          </a:xfrm>
        </p:spPr>
        <p:txBody>
          <a:bodyPr>
            <a:normAutofit/>
          </a:bodyPr>
          <a:lstStyle/>
          <a:p>
            <a:pPr algn="ctr"/>
            <a:r>
              <a:rPr lang="mn-MN" sz="2800" dirty="0" smtClean="0">
                <a:latin typeface="Arial" pitchFamily="34" charset="0"/>
                <a:cs typeface="Arial" pitchFamily="34" charset="0"/>
              </a:rPr>
              <a:t>Яамны </a:t>
            </a:r>
            <a:r>
              <a:rPr lang="mn-MN" sz="2800" dirty="0">
                <a:latin typeface="Arial" pitchFamily="34" charset="0"/>
                <a:cs typeface="Arial" pitchFamily="34" charset="0"/>
              </a:rPr>
              <a:t>зүгээс хийж байгаа ажлууд</a:t>
            </a:r>
            <a:endParaRPr lang="tr-TR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361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85776FF-AC16-4B72-9C8A-C6C7B834E379}" type="slidenum">
              <a:rPr lang="tr-TR" sz="2800" smtClean="0">
                <a:latin typeface="Arial" pitchFamily="34" charset="0"/>
                <a:cs typeface="Arial" pitchFamily="34" charset="0"/>
              </a:rPr>
              <a:pPr algn="ctr"/>
              <a:t>12</a:t>
            </a:fld>
            <a:r>
              <a:rPr lang="tr-TR" sz="2800" dirty="0" smtClean="0">
                <a:latin typeface="Arial" pitchFamily="34" charset="0"/>
                <a:cs typeface="Arial" pitchFamily="34" charset="0"/>
              </a:rPr>
              <a:t>/26</a:t>
            </a:r>
            <a:endParaRPr lang="tr-TR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991" y="1906407"/>
            <a:ext cx="1880539" cy="2652903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042" y="2213151"/>
            <a:ext cx="1878083" cy="2653631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637" y="2520960"/>
            <a:ext cx="1870184" cy="2652566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333" y="2825549"/>
            <a:ext cx="1878211" cy="2653812"/>
          </a:xfrm>
          <a:prstGeom prst="rect">
            <a:avLst/>
          </a:prstGeom>
        </p:spPr>
      </p:pic>
      <p:sp>
        <p:nvSpPr>
          <p:cNvPr id="10" name="İçerik Yer Tutucusu 2"/>
          <p:cNvSpPr>
            <a:spLocks noGrp="1"/>
          </p:cNvSpPr>
          <p:nvPr>
            <p:ph idx="1"/>
          </p:nvPr>
        </p:nvSpPr>
        <p:spPr>
          <a:xfrm>
            <a:off x="3856199" y="1380898"/>
            <a:ext cx="4877435" cy="4706982"/>
          </a:xfrm>
        </p:spPr>
        <p:txBody>
          <a:bodyPr/>
          <a:lstStyle/>
          <a:p>
            <a:pPr marL="0" indent="0" algn="ctr"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Товхимол</a:t>
            </a:r>
            <a:endParaRPr lang="tr-TR" sz="16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Wingdings" panose="05000000000000000000" pitchFamily="2" charset="2"/>
              <a:buChar char="§"/>
            </a:pPr>
            <a:r>
              <a:rPr lang="mn-MN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Ажлын төлөвлөлт </a:t>
            </a:r>
            <a:r>
              <a:rPr lang="mn-MN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ажлын орчин дахь </a:t>
            </a:r>
            <a:r>
              <a:rPr lang="mn-MN" sz="1600" dirty="0" smtClean="0">
                <a:latin typeface="Arial" pitchFamily="34" charset="0"/>
                <a:cs typeface="Arial" pitchFamily="34" charset="0"/>
              </a:rPr>
              <a:t>хоорондын зайг барих 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mn-MN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Эрсдэлийн </a:t>
            </a:r>
            <a:r>
              <a:rPr lang="mn-MN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үнэлгээ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, онцгой байдлын төлөвлөгөөг </a:t>
            </a:r>
            <a:r>
              <a:rPr lang="mn-MN" sz="1600" dirty="0" smtClean="0">
                <a:latin typeface="Arial" pitchFamily="34" charset="0"/>
                <a:cs typeface="Arial" pitchFamily="34" charset="0"/>
              </a:rPr>
              <a:t>шинэчлэх</a:t>
            </a:r>
            <a:endParaRPr lang="mn-MN" sz="1600" dirty="0">
              <a:latin typeface="Arial" pitchFamily="34" charset="0"/>
              <a:cs typeface="Arial" pitchFamily="34" charset="0"/>
            </a:endParaRPr>
          </a:p>
          <a:p>
            <a:pPr algn="ctr">
              <a:buFont typeface="Wingdings" panose="05000000000000000000" pitchFamily="2" charset="2"/>
              <a:buChar char="§"/>
            </a:pPr>
            <a:r>
              <a:rPr lang="mn-MN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Хурлыг хойшлуулах, </a:t>
            </a:r>
            <a:r>
              <a:rPr lang="mn-MN" sz="1600" dirty="0" smtClean="0">
                <a:latin typeface="Arial" pitchFamily="34" charset="0"/>
                <a:cs typeface="Arial" pitchFamily="34" charset="0"/>
              </a:rPr>
              <a:t>эсвэл телеконференц маягаар хийх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mn-MN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Нийтийн газруудад (хоолны </a:t>
            </a:r>
            <a:r>
              <a:rPr lang="mn-MN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танхим, дотуур байр, амралтын газар гэх </a:t>
            </a:r>
            <a:r>
              <a:rPr lang="mn-MN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мэт) </a:t>
            </a:r>
            <a:r>
              <a:rPr lang="mn-MN" sz="1600" dirty="0" smtClean="0">
                <a:latin typeface="Arial" pitchFamily="34" charset="0"/>
                <a:cs typeface="Arial" pitchFamily="34" charset="0"/>
              </a:rPr>
              <a:t>ажилчин хоорондын зайг их байлгах</a:t>
            </a:r>
            <a:endParaRPr lang="mn-MN" sz="1600" dirty="0">
              <a:latin typeface="Arial" pitchFamily="34" charset="0"/>
              <a:cs typeface="Arial" pitchFamily="34" charset="0"/>
            </a:endParaRPr>
          </a:p>
          <a:p>
            <a:pPr algn="ctr">
              <a:buFont typeface="Wingdings" panose="05000000000000000000" pitchFamily="2" charset="2"/>
              <a:buChar char="§"/>
            </a:pPr>
            <a:r>
              <a:rPr lang="mn-MN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Ажилчдыг, </a:t>
            </a:r>
            <a:r>
              <a:rPr lang="mn-MN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эдээллийн самбар, </a:t>
            </a:r>
            <a:r>
              <a:rPr lang="mn-MN" sz="1600" dirty="0" smtClean="0">
                <a:latin typeface="Arial" pitchFamily="34" charset="0"/>
                <a:cs typeface="Arial" pitchFamily="34" charset="0"/>
              </a:rPr>
              <a:t>материалаар хангах 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mn-MN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Ажилчдад </a:t>
            </a:r>
            <a:r>
              <a:rPr lang="mn-MN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маск, эрүүл ахуйн хэрэгслээр </a:t>
            </a:r>
            <a:r>
              <a:rPr lang="mn-MN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хангах, 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Ажлын орчин, </a:t>
            </a:r>
            <a:r>
              <a:rPr lang="mn-MN" sz="1600" dirty="0" smtClean="0">
                <a:latin typeface="Arial" pitchFamily="34" charset="0"/>
                <a:cs typeface="Arial" pitchFamily="34" charset="0"/>
              </a:rPr>
              <a:t>нийтийн газрыг цэвэрлэх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, халдваргүйжүүлэх</a:t>
            </a:r>
            <a:endParaRPr lang="tr-TR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Unvan 3"/>
          <p:cNvSpPr>
            <a:spLocks noGrp="1"/>
          </p:cNvSpPr>
          <p:nvPr>
            <p:ph type="title"/>
          </p:nvPr>
        </p:nvSpPr>
        <p:spPr>
          <a:xfrm>
            <a:off x="322333" y="238051"/>
            <a:ext cx="6896475" cy="1238302"/>
          </a:xfrm>
        </p:spPr>
        <p:txBody>
          <a:bodyPr>
            <a:normAutofit/>
          </a:bodyPr>
          <a:lstStyle/>
          <a:p>
            <a:pPr algn="ctr"/>
            <a:r>
              <a:rPr lang="mn-MN" sz="2800" dirty="0" smtClean="0">
                <a:latin typeface="Arial" pitchFamily="34" charset="0"/>
                <a:cs typeface="Arial" pitchFamily="34" charset="0"/>
              </a:rPr>
              <a:t>Яамны </a:t>
            </a:r>
            <a:r>
              <a:rPr lang="mn-MN" sz="2800" dirty="0">
                <a:latin typeface="Arial" pitchFamily="34" charset="0"/>
                <a:cs typeface="Arial" pitchFamily="34" charset="0"/>
              </a:rPr>
              <a:t>зүгээс хийж байгаа ажлууд</a:t>
            </a:r>
            <a:endParaRPr lang="tr-TR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84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76FF-AC16-4B72-9C8A-C6C7B834E379}" type="slidenum">
              <a:rPr lang="tr-TR" smtClean="0"/>
              <a:pPr/>
              <a:t>13</a:t>
            </a:fld>
            <a:r>
              <a:rPr lang="tr-TR" dirty="0" smtClean="0"/>
              <a:t>/26</a:t>
            </a:r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88" y="2471251"/>
            <a:ext cx="1903901" cy="269690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600" y="2471251"/>
            <a:ext cx="1903775" cy="2693311"/>
          </a:xfrm>
          <a:prstGeom prst="rect">
            <a:avLst/>
          </a:prstGeom>
        </p:spPr>
      </p:pic>
      <p:sp>
        <p:nvSpPr>
          <p:cNvPr id="7" name="İçerik Yer Tutucusu 2"/>
          <p:cNvSpPr>
            <a:spLocks noGrp="1"/>
          </p:cNvSpPr>
          <p:nvPr>
            <p:ph idx="1"/>
          </p:nvPr>
        </p:nvSpPr>
        <p:spPr>
          <a:xfrm>
            <a:off x="381061" y="1457649"/>
            <a:ext cx="4208846" cy="1771758"/>
          </a:xfrm>
        </p:spPr>
        <p:txBody>
          <a:bodyPr/>
          <a:lstStyle/>
          <a:p>
            <a:pPr marL="0" indent="0">
              <a:buNone/>
            </a:pPr>
            <a:r>
              <a:rPr lang="mn-MN" sz="2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ХЯНАЛТЫН </a:t>
            </a:r>
            <a:r>
              <a:rPr lang="mn-MN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ЖАГСААЛТ</a:t>
            </a:r>
            <a:endParaRPr lang="tr-TR" sz="22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mn-MN" sz="1800" dirty="0">
                <a:latin typeface="Arial" pitchFamily="34" charset="0"/>
                <a:cs typeface="Arial" pitchFamily="34" charset="0"/>
              </a:rPr>
              <a:t>Ажлын байранд гаднаас орж ирж байгаа бүх хүмүүс, нэн ялангуяа түр хугацаагаар орж ирсэн хүмүүс маск өмсдөг үү? Ажиллах төлөвлөгөөнд боломжит цөөн ажилчинтай байлгах талаар ямар нэгэн өөрчлөлт орсон уу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? </a:t>
            </a:r>
            <a:r>
              <a:rPr lang="mn-MN" sz="1800" dirty="0">
                <a:latin typeface="Arial" pitchFamily="34" charset="0"/>
                <a:cs typeface="Arial" pitchFamily="34" charset="0"/>
              </a:rPr>
              <a:t>Гэх мэт 2 хуудас, 34 асуултаас бүрдэнэ.</a:t>
            </a:r>
          </a:p>
          <a:p>
            <a:r>
              <a:rPr lang="mn-MN" sz="1800" dirty="0" smtClean="0">
                <a:latin typeface="Arial" pitchFamily="34" charset="0"/>
                <a:cs typeface="Arial" pitchFamily="34" charset="0"/>
              </a:rPr>
              <a:t>Барилгын </a:t>
            </a:r>
            <a:r>
              <a:rPr lang="mn-MN" sz="1800" dirty="0" smtClean="0">
                <a:latin typeface="Arial" pitchFamily="34" charset="0"/>
                <a:cs typeface="Arial" pitchFamily="34" charset="0"/>
              </a:rPr>
              <a:t>талбай дээрх өдөр тутмын хяналтыг хэрэгжүүлэхэд чухал</a:t>
            </a:r>
            <a:r>
              <a:rPr lang="mn-MN" sz="1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mn-MN" sz="1800" i="1" dirty="0" smtClean="0">
                <a:latin typeface="Arial" pitchFamily="34" charset="0"/>
                <a:cs typeface="Arial" pitchFamily="34" charset="0"/>
              </a:rPr>
              <a:t>Тийм</a:t>
            </a:r>
            <a:r>
              <a:rPr lang="mn-MN" sz="1800" i="1" dirty="0">
                <a:latin typeface="Arial" pitchFamily="34" charset="0"/>
                <a:cs typeface="Arial" pitchFamily="34" charset="0"/>
              </a:rPr>
              <a:t>, үгүй гэсэн хариулттай тус жагсаалтыг ажилчид болон ХАБ-ын мэргэжилтнүүдээр бөглүүлснээр тухайн салбарын </a:t>
            </a:r>
            <a:r>
              <a:rPr lang="mn-MN" sz="1800" i="1" dirty="0" smtClean="0">
                <a:latin typeface="Arial" pitchFamily="34" charset="0"/>
                <a:cs typeface="Arial" pitchFamily="34" charset="0"/>
              </a:rPr>
              <a:t>ААН-д </a:t>
            </a:r>
            <a:r>
              <a:rPr lang="mn-MN" sz="1800" i="1" dirty="0">
                <a:latin typeface="Arial" pitchFamily="34" charset="0"/>
                <a:cs typeface="Arial" pitchFamily="34" charset="0"/>
              </a:rPr>
              <a:t>коронавирусын эрсдэл хаана байгааг олж тодорхойлох боломжтой. </a:t>
            </a:r>
            <a:endParaRPr lang="tr-TR" sz="1800" dirty="0">
              <a:latin typeface="Arial" pitchFamily="34" charset="0"/>
              <a:cs typeface="Arial" pitchFamily="34" charset="0"/>
            </a:endParaRPr>
          </a:p>
          <a:p>
            <a:endParaRPr lang="tr-TR" sz="2000" dirty="0" smtClean="0">
              <a:latin typeface="Arial" pitchFamily="34" charset="0"/>
              <a:cs typeface="Arial" pitchFamily="34" charset="0"/>
            </a:endParaRPr>
          </a:p>
          <a:p>
            <a:endParaRPr lang="tr-TR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Unvan 3"/>
          <p:cNvSpPr>
            <a:spLocks noGrp="1"/>
          </p:cNvSpPr>
          <p:nvPr>
            <p:ph type="title"/>
          </p:nvPr>
        </p:nvSpPr>
        <p:spPr>
          <a:xfrm>
            <a:off x="322333" y="238051"/>
            <a:ext cx="6896475" cy="1238302"/>
          </a:xfrm>
        </p:spPr>
        <p:txBody>
          <a:bodyPr>
            <a:normAutofit/>
          </a:bodyPr>
          <a:lstStyle/>
          <a:p>
            <a:pPr algn="ctr"/>
            <a:r>
              <a:rPr lang="mn-MN" sz="2800" dirty="0" smtClean="0">
                <a:latin typeface="Arial" pitchFamily="34" charset="0"/>
                <a:cs typeface="Arial" pitchFamily="34" charset="0"/>
              </a:rPr>
              <a:t>Яамны </a:t>
            </a:r>
            <a:r>
              <a:rPr lang="mn-MN" sz="2800" dirty="0">
                <a:latin typeface="Arial" pitchFamily="34" charset="0"/>
                <a:cs typeface="Arial" pitchFamily="34" charset="0"/>
              </a:rPr>
              <a:t>зүгээс хийж байгаа ажлууд</a:t>
            </a:r>
            <a:endParaRPr lang="tr-TR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90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76FF-AC16-4B72-9C8A-C6C7B834E379}" type="slidenum">
              <a:rPr lang="tr-TR" smtClean="0"/>
              <a:pPr/>
              <a:t>14</a:t>
            </a:fld>
            <a:r>
              <a:rPr lang="tr-TR" dirty="0" smtClean="0"/>
              <a:t>/26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14254" y="1374013"/>
            <a:ext cx="7873782" cy="5060654"/>
          </a:xfrm>
        </p:spPr>
        <p:txBody>
          <a:bodyPr/>
          <a:lstStyle/>
          <a:p>
            <a:pPr marL="285750" indent="-285750" algn="just" defTabSz="914400" fontAlgn="base">
              <a:spcBef>
                <a:spcPct val="0"/>
              </a:spcBef>
              <a:spcAft>
                <a:spcPts val="600"/>
              </a:spcAft>
            </a:pPr>
            <a:r>
              <a:rPr lang="tr-TR" sz="1800" dirty="0">
                <a:latin typeface="Arial" pitchFamily="34" charset="0"/>
                <a:cs typeface="Arial" pitchFamily="34" charset="0"/>
              </a:rPr>
              <a:t>İNTES: </a:t>
            </a:r>
            <a:r>
              <a:rPr lang="mn-MN" sz="1800" dirty="0">
                <a:latin typeface="Arial" pitchFamily="34" charset="0"/>
                <a:cs typeface="Arial" pitchFamily="34" charset="0"/>
              </a:rPr>
              <a:t>Туркийн барилгын салбарын ажил олгогчдын холбоо - Туркийн барилгын салбарын тэргүүлэгч компаниудыг төлөөлсөн төрийн бус байгууллага</a:t>
            </a:r>
            <a:r>
              <a:rPr lang="mn-MN" sz="1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 algn="just" defTabSz="914400" fontAlgn="base">
              <a:spcBef>
                <a:spcPct val="0"/>
              </a:spcBef>
              <a:spcAft>
                <a:spcPts val="600"/>
              </a:spcAft>
            </a:pPr>
            <a:endParaRPr lang="tr-TR" sz="1800" dirty="0">
              <a:latin typeface="Arial" pitchFamily="34" charset="0"/>
              <a:cs typeface="Arial" pitchFamily="34" charset="0"/>
            </a:endParaRPr>
          </a:p>
          <a:p>
            <a:pPr marL="285750" indent="-285750" algn="just" defTabSz="914400" fontAlgn="base">
              <a:spcBef>
                <a:spcPct val="0"/>
              </a:spcBef>
              <a:spcAft>
                <a:spcPts val="600"/>
              </a:spcAft>
            </a:pPr>
            <a:r>
              <a:rPr lang="mn-MN" sz="1800" dirty="0">
                <a:latin typeface="Arial" pitchFamily="34" charset="0"/>
                <a:cs typeface="Arial" pitchFamily="34" charset="0"/>
              </a:rPr>
              <a:t>2019 оны 1-р сарын 16-ны өдөр манай яам болон </a:t>
            </a:r>
            <a:r>
              <a:rPr lang="tr-TR" sz="1800" dirty="0">
                <a:latin typeface="Arial" pitchFamily="34" charset="0"/>
                <a:cs typeface="Arial" pitchFamily="34" charset="0"/>
              </a:rPr>
              <a:t>INTES </a:t>
            </a:r>
            <a:r>
              <a:rPr lang="mn-MN" sz="1800" dirty="0">
                <a:latin typeface="Arial" pitchFamily="34" charset="0"/>
                <a:cs typeface="Arial" pitchFamily="34" charset="0"/>
              </a:rPr>
              <a:t>компанийн хооронд Барилгын салбарын хөдөлмөрийн эрүүл ахуй, аюулгүй байдлын чиглэлээр хамтран ажиллах протоколд гарын үсэг зурлаа</a:t>
            </a:r>
            <a:r>
              <a:rPr lang="mn-MN" sz="1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 algn="just" defTabSz="914400" fontAlgn="base">
              <a:spcBef>
                <a:spcPct val="0"/>
              </a:spcBef>
              <a:spcAft>
                <a:spcPts val="600"/>
              </a:spcAft>
            </a:pPr>
            <a:endParaRPr lang="tr-TR" sz="1800" dirty="0">
              <a:latin typeface="Arial" pitchFamily="34" charset="0"/>
              <a:cs typeface="Arial" pitchFamily="34" charset="0"/>
            </a:endParaRPr>
          </a:p>
          <a:p>
            <a:pPr marL="285750" indent="-285750" algn="just" defTabSz="914400" fontAlgn="base">
              <a:spcBef>
                <a:spcPct val="0"/>
              </a:spcBef>
              <a:spcAft>
                <a:spcPts val="600"/>
              </a:spcAft>
            </a:pPr>
            <a:r>
              <a:rPr lang="mn-MN" sz="1800" dirty="0">
                <a:latin typeface="Arial" pitchFamily="34" charset="0"/>
                <a:cs typeface="Arial" pitchFamily="34" charset="0"/>
              </a:rPr>
              <a:t>2020 онд Коронавирусын </a:t>
            </a:r>
            <a:r>
              <a:rPr lang="mn-MN" sz="1800" dirty="0" smtClean="0">
                <a:latin typeface="Arial" pitchFamily="34" charset="0"/>
                <a:cs typeface="Arial" pitchFamily="34" charset="0"/>
              </a:rPr>
              <a:t>тархалт </a:t>
            </a:r>
            <a:r>
              <a:rPr lang="mn-MN" sz="1800" dirty="0">
                <a:latin typeface="Arial" pitchFamily="34" charset="0"/>
                <a:cs typeface="Arial" pitchFamily="34" charset="0"/>
              </a:rPr>
              <a:t>гарч байгаатай холбогдуулан барилгын ажлын байран дахь тахал өвчнөөс урьдчилан сэргийлэх, эрүүл аюулгүй ажиллах </a:t>
            </a:r>
            <a:r>
              <a:rPr lang="mn-MN" sz="1800" dirty="0" smtClean="0">
                <a:latin typeface="Arial" pitchFamily="34" charset="0"/>
                <a:cs typeface="Arial" pitchFamily="34" charset="0"/>
              </a:rPr>
              <a:t>нөхцөлийг </a:t>
            </a:r>
            <a:r>
              <a:rPr lang="mn-MN" sz="1800" dirty="0">
                <a:latin typeface="Arial" pitchFamily="34" charset="0"/>
                <a:cs typeface="Arial" pitchFamily="34" charset="0"/>
              </a:rPr>
              <a:t>бүрдүүлэх зорилгоор </a:t>
            </a:r>
            <a:r>
              <a:rPr lang="tr-TR" sz="1800" dirty="0">
                <a:latin typeface="Arial" pitchFamily="34" charset="0"/>
                <a:cs typeface="Arial" pitchFamily="34" charset="0"/>
              </a:rPr>
              <a:t>INTES-</a:t>
            </a:r>
            <a:r>
              <a:rPr lang="mn-MN" sz="1800" dirty="0">
                <a:latin typeface="Arial" pitchFamily="34" charset="0"/>
                <a:cs typeface="Arial" pitchFamily="34" charset="0"/>
              </a:rPr>
              <a:t>тэй хамтран техникийн ажлын хэсэг байгуулагдав</a:t>
            </a:r>
            <a:r>
              <a:rPr lang="mn-MN" sz="1800" dirty="0" smtClean="0">
                <a:latin typeface="Arial" pitchFamily="34" charset="0"/>
                <a:cs typeface="Arial" pitchFamily="34" charset="0"/>
              </a:rPr>
              <a:t>.</a:t>
            </a:r>
            <a:endParaRPr lang="tr-TR" sz="1800" dirty="0">
              <a:latin typeface="Arial" pitchFamily="34" charset="0"/>
              <a:cs typeface="Arial" pitchFamily="34" charset="0"/>
            </a:endParaRPr>
          </a:p>
          <a:p>
            <a:pPr marL="285750" indent="-285750" algn="just" defTabSz="914400" fontAlgn="base">
              <a:spcBef>
                <a:spcPct val="0"/>
              </a:spcBef>
              <a:spcAft>
                <a:spcPts val="600"/>
              </a:spcAft>
            </a:pPr>
            <a:r>
              <a:rPr lang="mn-MN" sz="1800" dirty="0">
                <a:latin typeface="Arial" pitchFamily="34" charset="0"/>
                <a:cs typeface="Arial" pitchFamily="34" charset="0"/>
              </a:rPr>
              <a:t>Техникийн ажлын хэсэг нь 8 </a:t>
            </a:r>
            <a:r>
              <a:rPr lang="mn-MN" sz="1800" dirty="0" smtClean="0">
                <a:latin typeface="Arial" pitchFamily="34" charset="0"/>
                <a:cs typeface="Arial" pitchFamily="34" charset="0"/>
              </a:rPr>
              <a:t>мэргэжилтэн</a:t>
            </a:r>
            <a:r>
              <a:rPr lang="tr-TR" sz="1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mn-MN" sz="1800" dirty="0" smtClean="0">
                <a:latin typeface="Arial" pitchFamily="34" charset="0"/>
                <a:cs typeface="Arial" pitchFamily="34" charset="0"/>
              </a:rPr>
              <a:t>бусад </a:t>
            </a:r>
            <a:r>
              <a:rPr lang="tr-TR" sz="1800" dirty="0" smtClean="0">
                <a:latin typeface="Arial" pitchFamily="34" charset="0"/>
                <a:cs typeface="Arial" pitchFamily="34" charset="0"/>
              </a:rPr>
              <a:t>4 </a:t>
            </a:r>
            <a:r>
              <a:rPr lang="mn-MN" sz="1800" dirty="0" smtClean="0">
                <a:latin typeface="Arial" pitchFamily="34" charset="0"/>
                <a:cs typeface="Arial" pitchFamily="34" charset="0"/>
              </a:rPr>
              <a:t>мэргэжилтэн</a:t>
            </a:r>
            <a:r>
              <a:rPr lang="tr-TR" sz="1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tr-TR" sz="1800" dirty="0">
                <a:latin typeface="Arial" pitchFamily="34" charset="0"/>
                <a:cs typeface="Arial" pitchFamily="34" charset="0"/>
              </a:rPr>
              <a:t>2 </a:t>
            </a:r>
            <a:r>
              <a:rPr lang="mn-MN" sz="1800" dirty="0" smtClean="0">
                <a:latin typeface="Arial" pitchFamily="34" charset="0"/>
                <a:cs typeface="Arial" pitchFamily="34" charset="0"/>
              </a:rPr>
              <a:t>байцаагч</a:t>
            </a:r>
            <a:r>
              <a:rPr lang="tr-TR" sz="1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tr-TR" sz="1800" dirty="0">
                <a:latin typeface="Arial" pitchFamily="34" charset="0"/>
                <a:cs typeface="Arial" pitchFamily="34" charset="0"/>
              </a:rPr>
              <a:t>1 </a:t>
            </a:r>
            <a:r>
              <a:rPr lang="mn-MN" sz="1800" dirty="0" smtClean="0">
                <a:latin typeface="Arial" pitchFamily="34" charset="0"/>
                <a:cs typeface="Arial" pitchFamily="34" charset="0"/>
              </a:rPr>
              <a:t>инженер, бусад барилгын </a:t>
            </a:r>
            <a:r>
              <a:rPr lang="mn-MN" sz="1800" dirty="0">
                <a:latin typeface="Arial" pitchFamily="34" charset="0"/>
                <a:cs typeface="Arial" pitchFamily="34" charset="0"/>
              </a:rPr>
              <a:t>өөр өөр компаниудын талбайн менежерүүдээс </a:t>
            </a:r>
            <a:r>
              <a:rPr lang="mn-MN" sz="1800" dirty="0" smtClean="0">
                <a:latin typeface="Arial" pitchFamily="34" charset="0"/>
                <a:cs typeface="Arial" pitchFamily="34" charset="0"/>
              </a:rPr>
              <a:t>бүрдсэн байдаг. </a:t>
            </a:r>
            <a:endParaRPr lang="tr-TR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322333" y="451556"/>
            <a:ext cx="6896475" cy="756355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>
                <a:latin typeface="Arial" pitchFamily="34" charset="0"/>
                <a:cs typeface="Arial" pitchFamily="34" charset="0"/>
              </a:rPr>
              <a:t>AÇSHB - INTES </a:t>
            </a:r>
            <a:r>
              <a:rPr lang="mn-MN" dirty="0">
                <a:latin typeface="Arial" pitchFamily="34" charset="0"/>
                <a:cs typeface="Arial" pitchFamily="34" charset="0"/>
              </a:rPr>
              <a:t>хамтын ажиллагаа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720" y="5938068"/>
            <a:ext cx="1348649" cy="831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072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76FF-AC16-4B72-9C8A-C6C7B834E379}" type="slidenum">
              <a:rPr lang="tr-TR" smtClean="0">
                <a:latin typeface="Arial" pitchFamily="34" charset="0"/>
                <a:cs typeface="Arial" pitchFamily="34" charset="0"/>
              </a:rPr>
              <a:pPr/>
              <a:t>15</a:t>
            </a:fld>
            <a:r>
              <a:rPr lang="tr-TR" dirty="0" smtClean="0">
                <a:latin typeface="Arial" pitchFamily="34" charset="0"/>
                <a:cs typeface="Arial" pitchFamily="34" charset="0"/>
              </a:rPr>
              <a:t>/26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3550" y="1377128"/>
            <a:ext cx="7886700" cy="5342059"/>
          </a:xfrm>
        </p:spPr>
        <p:txBody>
          <a:bodyPr/>
          <a:lstStyle/>
          <a:p>
            <a:pPr marL="0" indent="354013" algn="just" defTabSz="914400" fontAlgn="base">
              <a:spcBef>
                <a:spcPct val="0"/>
              </a:spcBef>
              <a:spcAft>
                <a:spcPts val="600"/>
              </a:spcAft>
              <a:buNone/>
            </a:pPr>
            <a:r>
              <a:rPr lang="mn-MN" sz="2000" dirty="0" smtClean="0">
                <a:latin typeface="Arial" pitchFamily="34" charset="0"/>
                <a:cs typeface="Arial" pitchFamily="34" charset="0"/>
              </a:rPr>
              <a:t>Цар тахлын </a:t>
            </a:r>
            <a:r>
              <a:rPr lang="mn-MN" sz="2000" dirty="0">
                <a:latin typeface="Arial" pitchFamily="34" charset="0"/>
                <a:cs typeface="Arial" pitchFamily="34" charset="0"/>
              </a:rPr>
              <a:t>эхний үеэс эхлэн Барилга угсралтын ажилд ажил олгогч, ажилчдыг тахлын нөлөөнөөс хамгийн дээд түвшинд хамгаалах арга хэмжээний талаар энэхүү Техникийн Ажлын хэсэгтэй тогтмол уулзалт, хамтарсан судалгаа хийсэн</a:t>
            </a:r>
            <a:r>
              <a:rPr lang="mn-MN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354013" algn="just" defTabSz="914400" fontAlgn="base">
              <a:spcBef>
                <a:spcPct val="0"/>
              </a:spcBef>
              <a:spcAft>
                <a:spcPts val="600"/>
              </a:spcAft>
              <a:buNone/>
            </a:pPr>
            <a:endParaRPr lang="tr-TR" sz="2000" b="1" dirty="0" smtClean="0">
              <a:latin typeface="Arial" pitchFamily="34" charset="0"/>
              <a:cs typeface="Arial" pitchFamily="34" charset="0"/>
            </a:endParaRPr>
          </a:p>
          <a:p>
            <a:pPr marL="0" indent="354013" algn="just" defTabSz="914400" fontAlgn="base">
              <a:spcBef>
                <a:spcPct val="0"/>
              </a:spcBef>
              <a:spcAft>
                <a:spcPts val="600"/>
              </a:spcAft>
              <a:buNone/>
            </a:pPr>
            <a:r>
              <a:rPr lang="mn-MN" sz="2000" b="1" dirty="0">
                <a:latin typeface="Arial" pitchFamily="34" charset="0"/>
                <a:cs typeface="Arial" pitchFamily="34" charset="0"/>
              </a:rPr>
              <a:t>Сургалтын үр дүн - </a:t>
            </a:r>
            <a:r>
              <a:rPr lang="mn-MN" sz="2000" dirty="0" smtClean="0">
                <a:latin typeface="Arial" pitchFamily="34" charset="0"/>
                <a:cs typeface="Arial" pitchFamily="34" charset="0"/>
              </a:rPr>
              <a:t>Доорх </a:t>
            </a:r>
            <a:r>
              <a:rPr lang="mn-MN" sz="2000" dirty="0">
                <a:latin typeface="Arial" pitchFamily="34" charset="0"/>
                <a:cs typeface="Arial" pitchFamily="34" charset="0"/>
              </a:rPr>
              <a:t>сэдвүүдийн талаархи техникийн болон мэдээллийн гарын </a:t>
            </a:r>
            <a:r>
              <a:rPr lang="mn-MN" sz="2000" dirty="0" smtClean="0">
                <a:latin typeface="Arial" pitchFamily="34" charset="0"/>
                <a:cs typeface="Arial" pitchFamily="34" charset="0"/>
              </a:rPr>
              <a:t>авлага бэлтгэсэн</a:t>
            </a:r>
            <a:r>
              <a:rPr lang="mn-MN" sz="2000" b="1" dirty="0" smtClean="0">
                <a:latin typeface="Arial" pitchFamily="34" charset="0"/>
                <a:cs typeface="Arial" pitchFamily="34" charset="0"/>
              </a:rPr>
              <a:t>:</a:t>
            </a:r>
            <a:endParaRPr lang="mn-MN" sz="2000" b="1" dirty="0">
              <a:latin typeface="Arial" pitchFamily="34" charset="0"/>
              <a:cs typeface="Arial" pitchFamily="34" charset="0"/>
            </a:endParaRPr>
          </a:p>
          <a:p>
            <a:pPr marL="457200" indent="-457200" algn="just" defTabSz="914400" fontAlgn="base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mn-MN" sz="2000" b="1" dirty="0">
                <a:latin typeface="Arial" pitchFamily="34" charset="0"/>
                <a:cs typeface="Arial" pitchFamily="34" charset="0"/>
              </a:rPr>
              <a:t>"Барилгын талбайн сургалтын хөтөлбөр",</a:t>
            </a:r>
          </a:p>
          <a:p>
            <a:pPr marL="457200" indent="-457200" algn="just" defTabSz="914400" fontAlgn="base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mn-MN" sz="2000" b="1" dirty="0">
                <a:latin typeface="Arial" pitchFamily="34" charset="0"/>
                <a:cs typeface="Arial" pitchFamily="34" charset="0"/>
              </a:rPr>
              <a:t>"Хяналтын жагсаалт",</a:t>
            </a:r>
          </a:p>
          <a:p>
            <a:pPr marL="457200" indent="-457200" algn="just" defTabSz="914400" fontAlgn="base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mn-MN" sz="2000" b="1" dirty="0">
                <a:latin typeface="Arial" pitchFamily="34" charset="0"/>
                <a:cs typeface="Arial" pitchFamily="34" charset="0"/>
              </a:rPr>
              <a:t>"Түгээмэл асуултууд",</a:t>
            </a:r>
          </a:p>
          <a:p>
            <a:pPr marL="457200" indent="-457200" algn="just" defTabSz="914400" fontAlgn="base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mn-MN" sz="2000" b="1" dirty="0">
                <a:latin typeface="Arial" pitchFamily="34" charset="0"/>
                <a:cs typeface="Arial" pitchFamily="34" charset="0"/>
              </a:rPr>
              <a:t>"Маск ашиглах заавар",</a:t>
            </a:r>
          </a:p>
          <a:p>
            <a:pPr marL="457200" indent="-457200" algn="just" defTabSz="914400" fontAlgn="base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mn-MN" sz="2000" b="1" dirty="0">
                <a:latin typeface="Arial" pitchFamily="34" charset="0"/>
                <a:cs typeface="Arial" pitchFamily="34" charset="0"/>
              </a:rPr>
              <a:t>"</a:t>
            </a:r>
            <a:r>
              <a:rPr lang="mn-MN" sz="2000" b="1" dirty="0" smtClean="0">
                <a:latin typeface="Arial" pitchFamily="34" charset="0"/>
                <a:cs typeface="Arial" pitchFamily="34" charset="0"/>
              </a:rPr>
              <a:t>Коронавирусээс ажлын </a:t>
            </a:r>
            <a:r>
              <a:rPr lang="mn-MN" sz="2000" b="1" dirty="0">
                <a:latin typeface="Arial" pitchFamily="34" charset="0"/>
                <a:cs typeface="Arial" pitchFamily="34" charset="0"/>
              </a:rPr>
              <a:t>хувцас, хувийн хамгаалах хэрэгслийг </a:t>
            </a:r>
            <a:r>
              <a:rPr lang="mn-MN" sz="2000" b="1" dirty="0" smtClean="0">
                <a:latin typeface="Arial" pitchFamily="34" charset="0"/>
                <a:cs typeface="Arial" pitchFamily="34" charset="0"/>
              </a:rPr>
              <a:t>хамгаалах, цэвэрлэх</a:t>
            </a:r>
            <a:r>
              <a:rPr lang="mn-MN" sz="2000" b="1" dirty="0">
                <a:latin typeface="Arial" pitchFamily="34" charset="0"/>
                <a:cs typeface="Arial" pitchFamily="34" charset="0"/>
              </a:rPr>
              <a:t>, хадгалах" </a:t>
            </a:r>
          </a:p>
          <a:p>
            <a:pPr marL="0" indent="0" algn="just" defTabSz="914400" fontAlgn="base">
              <a:spcBef>
                <a:spcPct val="0"/>
              </a:spcBef>
              <a:spcAft>
                <a:spcPts val="600"/>
              </a:spcAft>
              <a:buNone/>
            </a:pPr>
            <a:r>
              <a:rPr lang="mn-MN" sz="2000" b="1" dirty="0" smtClean="0">
                <a:latin typeface="Arial" pitchFamily="34" charset="0"/>
                <a:cs typeface="Arial" pitchFamily="34" charset="0"/>
              </a:rPr>
              <a:t>зэрэг ажлын </a:t>
            </a:r>
            <a:r>
              <a:rPr lang="mn-MN" sz="2000" b="1" dirty="0">
                <a:latin typeface="Arial" pitchFamily="34" charset="0"/>
                <a:cs typeface="Arial" pitchFamily="34" charset="0"/>
              </a:rPr>
              <a:t>баримт бичиг,</a:t>
            </a:r>
            <a:endParaRPr lang="tr-TR" sz="500" b="1" dirty="0" smtClean="0">
              <a:latin typeface="Arial" pitchFamily="34" charset="0"/>
              <a:cs typeface="Arial" pitchFamily="34" charset="0"/>
            </a:endParaRPr>
          </a:p>
          <a:p>
            <a:pPr marL="0" indent="361950" algn="just" defTabSz="914400" fontAlgn="base">
              <a:spcBef>
                <a:spcPct val="0"/>
              </a:spcBef>
              <a:spcAft>
                <a:spcPts val="600"/>
              </a:spcAft>
              <a:buNone/>
            </a:pPr>
            <a:r>
              <a:rPr lang="mn-MN" sz="1400" b="1" dirty="0" smtClean="0">
                <a:latin typeface="Arial" pitchFamily="34" charset="0"/>
                <a:cs typeface="Arial" pitchFamily="34" charset="0"/>
              </a:rPr>
              <a:t>Жич</a:t>
            </a:r>
            <a:r>
              <a:rPr lang="tr-TR" sz="14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mn-MN" sz="1400" dirty="0">
                <a:latin typeface="Arial" pitchFamily="34" charset="0"/>
                <a:cs typeface="Arial" pitchFamily="34" charset="0"/>
              </a:rPr>
              <a:t>Бүх баримт бичиг, техникийн мэдээлэлтэй танилцахын тулд</a:t>
            </a:r>
            <a:r>
              <a:rPr lang="mn-MN" sz="14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0" indent="361950" algn="just" defTabSz="914400" fontAlgn="base">
              <a:spcBef>
                <a:spcPct val="0"/>
              </a:spcBef>
              <a:spcAft>
                <a:spcPts val="600"/>
              </a:spcAft>
              <a:buNone/>
            </a:pPr>
            <a:r>
              <a:rPr lang="tr-TR" sz="1400" u="sng" dirty="0" smtClean="0">
                <a:latin typeface="Arial" pitchFamily="34" charset="0"/>
                <a:cs typeface="Arial" pitchFamily="34" charset="0"/>
                <a:hlinkClick r:id="rId3"/>
              </a:rPr>
              <a:t>http</a:t>
            </a:r>
            <a:r>
              <a:rPr lang="tr-TR" sz="1400" u="sng" dirty="0">
                <a:latin typeface="Arial" pitchFamily="34" charset="0"/>
                <a:cs typeface="Arial" pitchFamily="34" charset="0"/>
                <a:hlinkClick r:id="rId3"/>
              </a:rPr>
              <a:t>://www.guvenliinsaat.gov.tr</a:t>
            </a:r>
            <a:r>
              <a:rPr lang="tr-TR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mn-MN" sz="1400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tr-TR" sz="1400" u="sng" dirty="0" smtClean="0">
                <a:latin typeface="Arial" pitchFamily="34" charset="0"/>
                <a:cs typeface="Arial" pitchFamily="34" charset="0"/>
                <a:hlinkClick r:id="rId4"/>
              </a:rPr>
              <a:t>https</a:t>
            </a:r>
            <a:r>
              <a:rPr lang="tr-TR" sz="1400" u="sng" dirty="0">
                <a:latin typeface="Arial" pitchFamily="34" charset="0"/>
                <a:cs typeface="Arial" pitchFamily="34" charset="0"/>
                <a:hlinkClick r:id="rId4"/>
              </a:rPr>
              <a:t>://www.isgintes.org</a:t>
            </a:r>
            <a:r>
              <a:rPr lang="tr-TR" sz="1400" u="sng" dirty="0" smtClean="0">
                <a:latin typeface="Arial" pitchFamily="34" charset="0"/>
                <a:cs typeface="Arial" pitchFamily="34" charset="0"/>
                <a:hlinkClick r:id="rId4"/>
              </a:rPr>
              <a:t>/</a:t>
            </a:r>
            <a:endParaRPr lang="tr-TR" sz="1400" dirty="0">
              <a:latin typeface="Arial" pitchFamily="34" charset="0"/>
              <a:cs typeface="Arial" pitchFamily="34" charset="0"/>
            </a:endParaRPr>
          </a:p>
          <a:p>
            <a:pPr marL="0" indent="361950" algn="just" defTabSz="914400" fontAlgn="base">
              <a:spcBef>
                <a:spcPct val="0"/>
              </a:spcBef>
              <a:spcAft>
                <a:spcPts val="600"/>
              </a:spcAft>
              <a:buNone/>
            </a:pP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just" defTabSz="914400" fontAlgn="base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endParaRPr lang="tr-TR" dirty="0">
              <a:latin typeface="Arial" pitchFamily="34" charset="0"/>
              <a:cs typeface="Arial" pitchFamily="34" charset="0"/>
            </a:endParaRPr>
          </a:p>
          <a:p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Unvan 3"/>
          <p:cNvSpPr txBox="1">
            <a:spLocks/>
          </p:cNvSpPr>
          <p:nvPr/>
        </p:nvSpPr>
        <p:spPr>
          <a:xfrm>
            <a:off x="322333" y="451556"/>
            <a:ext cx="6896475" cy="756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bg1"/>
                </a:solidFill>
                <a:latin typeface="Garamond" panose="02020404030301010803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tr-TR" dirty="0">
                <a:latin typeface="Arial" pitchFamily="34" charset="0"/>
                <a:cs typeface="Arial" pitchFamily="34" charset="0"/>
              </a:rPr>
              <a:t>AÇSHB - INTES </a:t>
            </a:r>
            <a:r>
              <a:rPr lang="mn-MN" dirty="0">
                <a:latin typeface="Arial" pitchFamily="34" charset="0"/>
                <a:cs typeface="Arial" pitchFamily="34" charset="0"/>
              </a:rPr>
              <a:t>хамтын ажиллагаа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99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etin kutusu 14"/>
          <p:cNvSpPr txBox="1"/>
          <p:nvPr/>
        </p:nvSpPr>
        <p:spPr>
          <a:xfrm>
            <a:off x="3216166" y="1969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mn-MN" sz="3000" dirty="0" smtClean="0">
                <a:latin typeface="Arial" pitchFamily="34" charset="0"/>
                <a:cs typeface="Arial" pitchFamily="34" charset="0"/>
              </a:rPr>
              <a:t>Барилгын </a:t>
            </a:r>
            <a:r>
              <a:rPr lang="mn-MN" sz="3000" dirty="0">
                <a:latin typeface="Arial" pitchFamily="34" charset="0"/>
                <a:cs typeface="Arial" pitchFamily="34" charset="0"/>
              </a:rPr>
              <a:t>талбайн </a:t>
            </a:r>
            <a:r>
              <a:rPr lang="mn-MN" sz="3000" dirty="0" smtClean="0">
                <a:latin typeface="Arial" pitchFamily="34" charset="0"/>
                <a:cs typeface="Arial" pitchFamily="34" charset="0"/>
              </a:rPr>
              <a:t>сургалтын хөтөлбөрүүд</a:t>
            </a:r>
            <a:endParaRPr lang="tr-TR" sz="3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İçerik Yer Tutucusu 2"/>
          <p:cNvSpPr>
            <a:spLocks noGrp="1"/>
          </p:cNvSpPr>
          <p:nvPr>
            <p:ph idx="4294967295"/>
          </p:nvPr>
        </p:nvSpPr>
        <p:spPr>
          <a:xfrm>
            <a:off x="3308531" y="1790618"/>
            <a:ext cx="5843613" cy="5242834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9D1D1D"/>
              </a:buClr>
              <a:buFont typeface="+mj-lt"/>
              <a:buAutoNum type="arabicPeriod"/>
            </a:pPr>
            <a:r>
              <a:rPr lang="mn-MN" sz="2000" dirty="0">
                <a:latin typeface="Arial" pitchFamily="34" charset="0"/>
                <a:cs typeface="Arial" pitchFamily="34" charset="0"/>
              </a:rPr>
              <a:t>Коронавирус ба эрүүл мэндэд үзүүлэх нөлөө</a:t>
            </a:r>
          </a:p>
          <a:p>
            <a:pPr marL="457200" indent="-457200">
              <a:buClr>
                <a:srgbClr val="9D1D1D"/>
              </a:buClr>
              <a:buFont typeface="+mj-lt"/>
              <a:buAutoNum type="arabicPeriod"/>
            </a:pPr>
            <a:endParaRPr lang="mn-MN" sz="20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9D1D1D"/>
              </a:buClr>
              <a:buFont typeface="+mj-lt"/>
              <a:buAutoNum type="arabicPeriod"/>
            </a:pPr>
            <a:r>
              <a:rPr lang="mn-MN" sz="2000" dirty="0">
                <a:latin typeface="Arial" pitchFamily="34" charset="0"/>
                <a:cs typeface="Arial" pitchFamily="34" charset="0"/>
              </a:rPr>
              <a:t>Хувийн эрүүл ахуй, зан байдал, ажлын байрны цэвэрлэгээ, ариутгал</a:t>
            </a:r>
          </a:p>
          <a:p>
            <a:pPr marL="457200" indent="-457200">
              <a:buClr>
                <a:srgbClr val="9D1D1D"/>
              </a:buClr>
              <a:buFont typeface="+mj-lt"/>
              <a:buAutoNum type="arabicPeriod"/>
            </a:pPr>
            <a:endParaRPr lang="mn-MN" sz="20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9D1D1D"/>
              </a:buClr>
              <a:buFont typeface="+mj-lt"/>
              <a:buAutoNum type="arabicPeriod"/>
            </a:pPr>
            <a:r>
              <a:rPr lang="mn-MN" sz="2000" dirty="0">
                <a:latin typeface="Arial" pitchFamily="34" charset="0"/>
                <a:cs typeface="Arial" pitchFamily="34" charset="0"/>
              </a:rPr>
              <a:t>Стресс менежментийн аргууд</a:t>
            </a:r>
          </a:p>
          <a:p>
            <a:pPr marL="457200" indent="-457200">
              <a:buClr>
                <a:srgbClr val="9D1D1D"/>
              </a:buClr>
              <a:buFont typeface="+mj-lt"/>
              <a:buAutoNum type="arabicPeriod"/>
            </a:pPr>
            <a:endParaRPr lang="mn-MN" sz="20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9D1D1D"/>
              </a:buClr>
              <a:buFont typeface="+mj-lt"/>
              <a:buAutoNum type="arabicPeriod"/>
            </a:pPr>
            <a:r>
              <a:rPr lang="mn-MN" sz="2000" dirty="0">
                <a:latin typeface="Arial" pitchFamily="34" charset="0"/>
                <a:cs typeface="Arial" pitchFamily="34" charset="0"/>
              </a:rPr>
              <a:t>Коронавирусын шинэ хэлбэрийн дэгдэлтэнд ашигладаг хувийн хамгаалах хэрэгсэл.</a:t>
            </a:r>
          </a:p>
          <a:p>
            <a:pPr marL="457200" indent="-457200">
              <a:buClr>
                <a:srgbClr val="9D1D1D"/>
              </a:buClr>
              <a:buFont typeface="+mj-lt"/>
              <a:buAutoNum type="arabicPeriod"/>
            </a:pPr>
            <a:endParaRPr lang="mn-MN" sz="20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9D1D1D"/>
              </a:buClr>
              <a:buFont typeface="+mj-lt"/>
              <a:buAutoNum type="arabicPeriod"/>
            </a:pPr>
            <a:r>
              <a:rPr lang="mn-MN" sz="2000" dirty="0" smtClean="0">
                <a:latin typeface="Arial" pitchFamily="34" charset="0"/>
                <a:cs typeface="Arial" pitchFamily="34" charset="0"/>
              </a:rPr>
              <a:t>Эрсдэлийн </a:t>
            </a:r>
            <a:r>
              <a:rPr lang="mn-MN" sz="2000" dirty="0">
                <a:latin typeface="Arial" pitchFamily="34" charset="0"/>
                <a:cs typeface="Arial" pitchFamily="34" charset="0"/>
              </a:rPr>
              <a:t>үнэлгээ ба ерөнхий арга хэмжээ</a:t>
            </a:r>
            <a:endParaRPr lang="tr-TR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9D1D1D"/>
              </a:buClr>
              <a:buFont typeface="+mj-lt"/>
              <a:buAutoNum type="arabicPeriod"/>
            </a:pPr>
            <a:endParaRPr lang="tr-TR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9D1D1D"/>
              </a:buClr>
              <a:buFont typeface="+mj-lt"/>
              <a:buAutoNum type="arabicPeriod"/>
            </a:pPr>
            <a:endParaRPr lang="tr-T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7339262" y="6354062"/>
            <a:ext cx="1176087" cy="365125"/>
          </a:xfrm>
        </p:spPr>
        <p:txBody>
          <a:bodyPr/>
          <a:lstStyle/>
          <a:p>
            <a:fld id="{885776FF-AC16-4B72-9C8A-C6C7B834E379}" type="slidenum">
              <a:rPr lang="tr-TR" smtClean="0"/>
              <a:pPr/>
              <a:t>16</a:t>
            </a:fld>
            <a:r>
              <a:rPr lang="tr-TR" dirty="0" smtClean="0"/>
              <a:t>/26</a:t>
            </a:r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3"/>
          <a:srcRect r="798"/>
          <a:stretch/>
        </p:blipFill>
        <p:spPr>
          <a:xfrm>
            <a:off x="75925" y="1283452"/>
            <a:ext cx="3099075" cy="284337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089" y="4126830"/>
            <a:ext cx="2372375" cy="224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0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etin kutusu 14"/>
          <p:cNvSpPr txBox="1"/>
          <p:nvPr/>
        </p:nvSpPr>
        <p:spPr>
          <a:xfrm>
            <a:off x="3216166" y="1969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dirty="0">
                <a:latin typeface="Arial" pitchFamily="34" charset="0"/>
                <a:cs typeface="Arial" pitchFamily="34" charset="0"/>
              </a:rPr>
              <a:t>Барилгын талбайн сургалтын хөтөлбөрүүд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İçerik Yer Tutucusu 2"/>
          <p:cNvSpPr>
            <a:spLocks noGrp="1"/>
          </p:cNvSpPr>
          <p:nvPr>
            <p:ph idx="4294967295"/>
          </p:nvPr>
        </p:nvSpPr>
        <p:spPr>
          <a:xfrm>
            <a:off x="3216166" y="1450684"/>
            <a:ext cx="5843613" cy="5242834"/>
          </a:xfrm>
        </p:spPr>
        <p:txBody>
          <a:bodyPr>
            <a:normAutofit lnSpcReduction="10000"/>
          </a:bodyPr>
          <a:lstStyle/>
          <a:p>
            <a:pPr marL="457200" indent="-457200">
              <a:buClr>
                <a:srgbClr val="9D1D1D"/>
              </a:buClr>
              <a:buFont typeface="+mj-lt"/>
              <a:buAutoNum type="arabicPeriod" startAt="6"/>
            </a:pPr>
            <a:endParaRPr lang="mn-MN" sz="20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9D1D1D"/>
              </a:buClr>
              <a:buFont typeface="+mj-lt"/>
              <a:buAutoNum type="arabicPeriod" startAt="6"/>
            </a:pPr>
            <a:r>
              <a:rPr lang="mn-MN" sz="2000" dirty="0" smtClean="0">
                <a:latin typeface="Arial" pitchFamily="34" charset="0"/>
                <a:cs typeface="Arial" pitchFamily="34" charset="0"/>
              </a:rPr>
              <a:t>Коронавирусын </a:t>
            </a:r>
            <a:r>
              <a:rPr lang="mn-MN" sz="2000" dirty="0">
                <a:latin typeface="Arial" pitchFamily="34" charset="0"/>
                <a:cs typeface="Arial" pitchFamily="34" charset="0"/>
              </a:rPr>
              <a:t>шинэ хэлбэрийн дэгдэлтийн үед </a:t>
            </a:r>
            <a:r>
              <a:rPr lang="mn-MN" sz="2000" dirty="0" smtClean="0">
                <a:latin typeface="Arial" pitchFamily="34" charset="0"/>
                <a:cs typeface="Arial" pitchFamily="34" charset="0"/>
              </a:rPr>
              <a:t>ажиллагчдын </a:t>
            </a:r>
            <a:r>
              <a:rPr lang="mn-MN" sz="2000" dirty="0">
                <a:latin typeface="Arial" pitchFamily="34" charset="0"/>
                <a:cs typeface="Arial" pitchFamily="34" charset="0"/>
              </a:rPr>
              <a:t>эрх, үүрэг</a:t>
            </a:r>
          </a:p>
          <a:p>
            <a:pPr marL="457200" indent="-457200">
              <a:buClr>
                <a:srgbClr val="9D1D1D"/>
              </a:buClr>
              <a:buFont typeface="+mj-lt"/>
              <a:buAutoNum type="arabicPeriod" startAt="6"/>
            </a:pPr>
            <a:endParaRPr lang="mn-MN" sz="20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9D1D1D"/>
              </a:buClr>
              <a:buFont typeface="+mj-lt"/>
              <a:buAutoNum type="arabicPeriod" startAt="6"/>
            </a:pPr>
            <a:r>
              <a:rPr lang="mn-MN" sz="2000" dirty="0">
                <a:latin typeface="Arial" pitchFamily="34" charset="0"/>
                <a:cs typeface="Arial" pitchFamily="34" charset="0"/>
              </a:rPr>
              <a:t>  Коронавирусын дэгдэлтийн эсрэг ажлын байран дахь ерөнхий арга хэмжээ, журам</a:t>
            </a:r>
          </a:p>
          <a:p>
            <a:pPr marL="457200" indent="-457200">
              <a:buClr>
                <a:srgbClr val="9D1D1D"/>
              </a:buClr>
              <a:buFont typeface="+mj-lt"/>
              <a:buAutoNum type="arabicPeriod" startAt="6"/>
            </a:pPr>
            <a:endParaRPr lang="mn-MN" sz="20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9D1D1D"/>
              </a:buClr>
              <a:buFont typeface="+mj-lt"/>
              <a:buAutoNum type="arabicPeriod" startAt="6"/>
            </a:pPr>
            <a:r>
              <a:rPr lang="mn-MN" sz="2000" dirty="0">
                <a:latin typeface="Arial" pitchFamily="34" charset="0"/>
                <a:cs typeface="Arial" pitchFamily="34" charset="0"/>
              </a:rPr>
              <a:t>Коронавирусын яаралтай тусламжийн үйл ажиллагааны шинэ хэлбэр</a:t>
            </a:r>
          </a:p>
          <a:p>
            <a:pPr marL="457200" indent="-457200">
              <a:buClr>
                <a:srgbClr val="9D1D1D"/>
              </a:buClr>
              <a:buFont typeface="+mj-lt"/>
              <a:buAutoNum type="arabicPeriod" startAt="6"/>
            </a:pPr>
            <a:endParaRPr lang="mn-MN" sz="20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9D1D1D"/>
              </a:buClr>
              <a:buFont typeface="+mj-lt"/>
              <a:buAutoNum type="arabicPeriod" startAt="6"/>
            </a:pPr>
            <a:r>
              <a:rPr lang="mn-MN" sz="2000" dirty="0">
                <a:latin typeface="Arial" pitchFamily="34" charset="0"/>
                <a:cs typeface="Arial" pitchFamily="34" charset="0"/>
              </a:rPr>
              <a:t>Шинэ коронавирустай холбоотой аюулгүй байдал, эрүүл мэндийн шинж тэмдэг</a:t>
            </a:r>
          </a:p>
          <a:p>
            <a:pPr marL="457200" indent="-457200">
              <a:buClr>
                <a:srgbClr val="9D1D1D"/>
              </a:buClr>
              <a:buFont typeface="+mj-lt"/>
              <a:buAutoNum type="arabicPeriod" startAt="6"/>
            </a:pPr>
            <a:endParaRPr lang="mn-MN" sz="20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9D1D1D"/>
              </a:buClr>
              <a:buFont typeface="+mj-lt"/>
              <a:buAutoNum type="arabicPeriod" startAt="6"/>
            </a:pPr>
            <a:r>
              <a:rPr lang="mn-MN" sz="2000" dirty="0">
                <a:latin typeface="Arial" pitchFamily="34" charset="0"/>
                <a:cs typeface="Arial" pitchFamily="34" charset="0"/>
              </a:rPr>
              <a:t>Нэг удаагийн маск, бээлий зэрэг хог хаягдлыг цуглуулах, тээвэрлэх, хадгалах, хог хаягдлыг зайлуулах.</a:t>
            </a:r>
            <a:endParaRPr lang="tr-TR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9D1D1D"/>
              </a:buClr>
              <a:buFont typeface="+mj-lt"/>
              <a:buAutoNum type="arabicPeriod" startAt="6"/>
            </a:pPr>
            <a:endParaRPr lang="tr-TR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9D1D1D"/>
              </a:buClr>
              <a:buFont typeface="+mj-lt"/>
              <a:buAutoNum type="arabicPeriod" startAt="6"/>
            </a:pPr>
            <a:endParaRPr lang="tr-T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7339262" y="6354062"/>
            <a:ext cx="1176087" cy="365125"/>
          </a:xfrm>
        </p:spPr>
        <p:txBody>
          <a:bodyPr/>
          <a:lstStyle/>
          <a:p>
            <a:fld id="{885776FF-AC16-4B72-9C8A-C6C7B834E379}" type="slidenum">
              <a:rPr lang="tr-TR" smtClean="0"/>
              <a:pPr/>
              <a:t>17</a:t>
            </a:fld>
            <a:r>
              <a:rPr lang="tr-TR" dirty="0" smtClean="0"/>
              <a:t>/26</a:t>
            </a: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89" y="4126830"/>
            <a:ext cx="2372375" cy="2243442"/>
          </a:xfrm>
          <a:prstGeom prst="rect">
            <a:avLst/>
          </a:prstGeom>
        </p:spPr>
      </p:pic>
      <p:pic>
        <p:nvPicPr>
          <p:cNvPr id="12" name="İçerik Yer Tutucusu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79" y="1428227"/>
            <a:ext cx="3088087" cy="247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etin kutusu 14"/>
          <p:cNvSpPr txBox="1"/>
          <p:nvPr/>
        </p:nvSpPr>
        <p:spPr>
          <a:xfrm>
            <a:off x="3216166" y="1969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dirty="0">
                <a:latin typeface="Arial" pitchFamily="34" charset="0"/>
                <a:cs typeface="Arial" pitchFamily="34" charset="0"/>
              </a:rPr>
              <a:t>Хяналтын жагсаалт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İçerik Yer Tutucusu 2"/>
          <p:cNvSpPr>
            <a:spLocks noGrp="1"/>
          </p:cNvSpPr>
          <p:nvPr>
            <p:ph idx="4294967295"/>
          </p:nvPr>
        </p:nvSpPr>
        <p:spPr>
          <a:xfrm>
            <a:off x="4048270" y="1655807"/>
            <a:ext cx="4984218" cy="4845790"/>
          </a:xfrm>
        </p:spPr>
        <p:txBody>
          <a:bodyPr>
            <a:normAutofit/>
          </a:bodyPr>
          <a:lstStyle/>
          <a:p>
            <a:pPr marL="0" indent="0">
              <a:buClr>
                <a:srgbClr val="9D1D1D"/>
              </a:buClr>
              <a:buNone/>
            </a:pPr>
            <a:r>
              <a:rPr lang="tr-TR" sz="20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mn-MN" sz="2000" b="1" dirty="0">
                <a:latin typeface="Arial" pitchFamily="34" charset="0"/>
                <a:cs typeface="Arial" pitchFamily="34" charset="0"/>
              </a:rPr>
              <a:t>. Ерөнхий зүйл:</a:t>
            </a:r>
          </a:p>
          <a:p>
            <a:pPr marL="0" indent="0">
              <a:buClr>
                <a:srgbClr val="9D1D1D"/>
              </a:buClr>
              <a:buNone/>
            </a:pPr>
            <a:r>
              <a:rPr lang="mn-MN" sz="2000" b="1" dirty="0">
                <a:latin typeface="Arial" pitchFamily="34" charset="0"/>
                <a:cs typeface="Arial" pitchFamily="34" charset="0"/>
              </a:rPr>
              <a:t>1.1. Зохицуулалт ба хамтын ажиллагаа</a:t>
            </a:r>
          </a:p>
          <a:p>
            <a:pPr marL="0" indent="0">
              <a:buClr>
                <a:srgbClr val="9D1D1D"/>
              </a:buClr>
              <a:buNone/>
            </a:pPr>
            <a:r>
              <a:rPr lang="mn-MN" sz="2000" b="1" dirty="0">
                <a:latin typeface="Arial" pitchFamily="34" charset="0"/>
                <a:cs typeface="Arial" pitchFamily="34" charset="0"/>
              </a:rPr>
              <a:t>1.2. Төлөвлөлт</a:t>
            </a:r>
          </a:p>
          <a:p>
            <a:pPr marL="0" indent="0">
              <a:buClr>
                <a:srgbClr val="9D1D1D"/>
              </a:buClr>
              <a:buNone/>
            </a:pPr>
            <a:r>
              <a:rPr lang="mn-MN" sz="2000" b="1" dirty="0">
                <a:latin typeface="Arial" pitchFamily="34" charset="0"/>
                <a:cs typeface="Arial" pitchFamily="34" charset="0"/>
              </a:rPr>
              <a:t>1.3</a:t>
            </a:r>
            <a:r>
              <a:rPr lang="mn-MN" sz="2000" b="1" dirty="0" smtClean="0">
                <a:latin typeface="Arial" pitchFamily="34" charset="0"/>
                <a:cs typeface="Arial" pitchFamily="34" charset="0"/>
              </a:rPr>
              <a:t>. Хэрэгжилт</a:t>
            </a:r>
            <a:endParaRPr lang="mn-MN" sz="2000" b="1" dirty="0">
              <a:latin typeface="Arial" pitchFamily="34" charset="0"/>
              <a:cs typeface="Arial" pitchFamily="34" charset="0"/>
            </a:endParaRPr>
          </a:p>
          <a:p>
            <a:pPr marL="0" indent="0">
              <a:buClr>
                <a:srgbClr val="9D1D1D"/>
              </a:buClr>
              <a:buNone/>
            </a:pPr>
            <a:r>
              <a:rPr lang="mn-MN" sz="2000" b="1" dirty="0">
                <a:latin typeface="Arial" pitchFamily="34" charset="0"/>
                <a:cs typeface="Arial" pitchFamily="34" charset="0"/>
              </a:rPr>
              <a:t>1.4. Эрүүл мэндийн ерөнхий дүрэм</a:t>
            </a:r>
          </a:p>
          <a:p>
            <a:pPr marL="0" indent="0">
              <a:buClr>
                <a:srgbClr val="9D1D1D"/>
              </a:buClr>
              <a:buNone/>
            </a:pPr>
            <a:r>
              <a:rPr lang="mn-MN" sz="2000" b="1" dirty="0">
                <a:latin typeface="Arial" pitchFamily="34" charset="0"/>
                <a:cs typeface="Arial" pitchFamily="34" charset="0"/>
              </a:rPr>
              <a:t>2. </a:t>
            </a:r>
            <a:r>
              <a:rPr lang="mn-MN" sz="2000" b="1" dirty="0" smtClean="0">
                <a:latin typeface="Arial" pitchFamily="34" charset="0"/>
                <a:cs typeface="Arial" pitchFamily="34" charset="0"/>
              </a:rPr>
              <a:t>Ажилчдын тээвэрлэлт</a:t>
            </a:r>
            <a:r>
              <a:rPr lang="mn-MN" sz="2000" b="1" dirty="0">
                <a:latin typeface="Arial" pitchFamily="34" charset="0"/>
                <a:cs typeface="Arial" pitchFamily="34" charset="0"/>
              </a:rPr>
              <a:t>, нэвтрэх гарц</a:t>
            </a:r>
          </a:p>
          <a:p>
            <a:pPr marL="0" indent="0">
              <a:buClr>
                <a:srgbClr val="9D1D1D"/>
              </a:buClr>
              <a:buNone/>
            </a:pPr>
            <a:r>
              <a:rPr lang="mn-MN" sz="2000" b="1" dirty="0">
                <a:latin typeface="Arial" pitchFamily="34" charset="0"/>
                <a:cs typeface="Arial" pitchFamily="34" charset="0"/>
              </a:rPr>
              <a:t>3. Сургалт, мэдээлэл</a:t>
            </a:r>
          </a:p>
          <a:p>
            <a:pPr marL="0" indent="0">
              <a:buClr>
                <a:srgbClr val="9D1D1D"/>
              </a:buClr>
              <a:buNone/>
            </a:pPr>
            <a:r>
              <a:rPr lang="mn-MN" sz="2000" b="1" dirty="0">
                <a:latin typeface="Arial" pitchFamily="34" charset="0"/>
                <a:cs typeface="Arial" pitchFamily="34" charset="0"/>
              </a:rPr>
              <a:t>4. Нийгмийн </a:t>
            </a:r>
            <a:r>
              <a:rPr lang="mn-MN" sz="2000" b="1" dirty="0" smtClean="0">
                <a:latin typeface="Arial" pitchFamily="34" charset="0"/>
                <a:cs typeface="Arial" pitchFamily="34" charset="0"/>
              </a:rPr>
              <a:t>газрууд</a:t>
            </a:r>
          </a:p>
          <a:p>
            <a:pPr marL="0" indent="0">
              <a:buClr>
                <a:srgbClr val="9D1D1D"/>
              </a:buClr>
              <a:buNone/>
            </a:pPr>
            <a:r>
              <a:rPr lang="mn-MN" sz="2000" b="1" dirty="0" smtClean="0">
                <a:latin typeface="Arial" pitchFamily="34" charset="0"/>
                <a:cs typeface="Arial" pitchFamily="34" charset="0"/>
              </a:rPr>
              <a:t>4.1</a:t>
            </a:r>
            <a:r>
              <a:rPr lang="mn-MN" sz="2000" b="1" dirty="0">
                <a:latin typeface="Arial" pitchFamily="34" charset="0"/>
                <a:cs typeface="Arial" pitchFamily="34" charset="0"/>
              </a:rPr>
              <a:t>. Хоолны танхимууд</a:t>
            </a:r>
          </a:p>
          <a:p>
            <a:pPr marL="0" indent="0">
              <a:buClr>
                <a:srgbClr val="9D1D1D"/>
              </a:buClr>
              <a:buNone/>
            </a:pPr>
            <a:r>
              <a:rPr lang="mn-MN" sz="2000" b="1" dirty="0">
                <a:latin typeface="Arial" pitchFamily="34" charset="0"/>
                <a:cs typeface="Arial" pitchFamily="34" charset="0"/>
              </a:rPr>
              <a:t>4.2. Дотуур байр</a:t>
            </a:r>
          </a:p>
          <a:p>
            <a:pPr marL="0" indent="0">
              <a:buClr>
                <a:srgbClr val="9D1D1D"/>
              </a:buClr>
              <a:buNone/>
            </a:pPr>
            <a:r>
              <a:rPr lang="mn-MN" sz="2000" b="1" dirty="0">
                <a:latin typeface="Arial" pitchFamily="34" charset="0"/>
                <a:cs typeface="Arial" pitchFamily="34" charset="0"/>
              </a:rPr>
              <a:t>4.3. </a:t>
            </a:r>
            <a:r>
              <a:rPr lang="mn-MN" sz="2000" b="1" dirty="0" smtClean="0">
                <a:latin typeface="Arial" pitchFamily="34" charset="0"/>
                <a:cs typeface="Arial" pitchFamily="34" charset="0"/>
              </a:rPr>
              <a:t>Нийтээрээ хэрэглэдэг өрөөнүүд</a:t>
            </a:r>
            <a:endParaRPr lang="tr-TR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9D1D1D"/>
              </a:buClr>
              <a:buFont typeface="+mj-lt"/>
              <a:buAutoNum type="arabicPeriod"/>
            </a:pPr>
            <a:endParaRPr lang="tr-T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76FF-AC16-4B72-9C8A-C6C7B834E379}" type="slidenum">
              <a:rPr lang="tr-TR" smtClean="0"/>
              <a:pPr/>
              <a:t>18</a:t>
            </a:fld>
            <a:r>
              <a:rPr lang="tr-TR" dirty="0" smtClean="0"/>
              <a:t>/26</a:t>
            </a: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69" y="4078702"/>
            <a:ext cx="2372375" cy="2243442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56" y="1271258"/>
            <a:ext cx="3169119" cy="272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8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etin kutusu 14"/>
          <p:cNvSpPr txBox="1"/>
          <p:nvPr/>
        </p:nvSpPr>
        <p:spPr>
          <a:xfrm>
            <a:off x="3216166" y="1969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dirty="0">
                <a:latin typeface="Arial" pitchFamily="34" charset="0"/>
                <a:cs typeface="Arial" pitchFamily="34" charset="0"/>
              </a:rPr>
              <a:t>Хяналтын жагсаалт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İçerik Yer Tutucusu 2"/>
          <p:cNvSpPr>
            <a:spLocks noGrp="1"/>
          </p:cNvSpPr>
          <p:nvPr>
            <p:ph idx="4294967295"/>
          </p:nvPr>
        </p:nvSpPr>
        <p:spPr>
          <a:xfrm>
            <a:off x="5276088" y="1969252"/>
            <a:ext cx="3239261" cy="3725762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50000"/>
              </a:lnSpc>
              <a:buClr>
                <a:srgbClr val="9D1D1D"/>
              </a:buClr>
              <a:buNone/>
            </a:pPr>
            <a:r>
              <a:rPr lang="mn-MN" sz="2000" b="1" dirty="0">
                <a:latin typeface="Arial" pitchFamily="34" charset="0"/>
                <a:cs typeface="Arial" pitchFamily="34" charset="0"/>
              </a:rPr>
              <a:t>5. Оффисууд</a:t>
            </a:r>
          </a:p>
          <a:p>
            <a:pPr marL="0" indent="0">
              <a:lnSpc>
                <a:spcPct val="150000"/>
              </a:lnSpc>
              <a:buClr>
                <a:srgbClr val="9D1D1D"/>
              </a:buClr>
              <a:buNone/>
            </a:pPr>
            <a:r>
              <a:rPr lang="mn-MN" sz="2000" b="1" dirty="0">
                <a:latin typeface="Arial" pitchFamily="34" charset="0"/>
                <a:cs typeface="Arial" pitchFamily="34" charset="0"/>
              </a:rPr>
              <a:t>6. Барилгын үйл ажиллагаа</a:t>
            </a:r>
          </a:p>
          <a:p>
            <a:pPr marL="0" indent="0">
              <a:lnSpc>
                <a:spcPct val="150000"/>
              </a:lnSpc>
              <a:buClr>
                <a:srgbClr val="9D1D1D"/>
              </a:buClr>
              <a:buNone/>
            </a:pPr>
            <a:r>
              <a:rPr lang="mn-MN" sz="2000" b="1" dirty="0">
                <a:latin typeface="Arial" pitchFamily="34" charset="0"/>
                <a:cs typeface="Arial" pitchFamily="34" charset="0"/>
              </a:rPr>
              <a:t>7. </a:t>
            </a:r>
            <a:r>
              <a:rPr lang="mn-MN" sz="2000" b="1" dirty="0" smtClean="0">
                <a:latin typeface="Arial" pitchFamily="34" charset="0"/>
                <a:cs typeface="Arial" pitchFamily="34" charset="0"/>
              </a:rPr>
              <a:t>Ажилруу буцаж орох үе</a:t>
            </a:r>
            <a:endParaRPr lang="mn-MN" sz="2000" b="1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Clr>
                <a:srgbClr val="9D1D1D"/>
              </a:buClr>
              <a:buNone/>
            </a:pPr>
            <a:r>
              <a:rPr lang="mn-MN" sz="2000" b="1" dirty="0">
                <a:latin typeface="Arial" pitchFamily="34" charset="0"/>
                <a:cs typeface="Arial" pitchFamily="34" charset="0"/>
              </a:rPr>
              <a:t>8. Худалдан авалт ба хангамж</a:t>
            </a:r>
          </a:p>
          <a:p>
            <a:pPr marL="0" indent="0">
              <a:lnSpc>
                <a:spcPct val="150000"/>
              </a:lnSpc>
              <a:buClr>
                <a:srgbClr val="9D1D1D"/>
              </a:buClr>
              <a:buNone/>
            </a:pPr>
            <a:r>
              <a:rPr lang="mn-MN" sz="2000" b="1" dirty="0">
                <a:latin typeface="Arial" pitchFamily="34" charset="0"/>
                <a:cs typeface="Arial" pitchFamily="34" charset="0"/>
              </a:rPr>
              <a:t>9. Хог хаягдлын менежмент</a:t>
            </a:r>
          </a:p>
          <a:p>
            <a:pPr marL="0" indent="0">
              <a:lnSpc>
                <a:spcPct val="150000"/>
              </a:lnSpc>
              <a:buClr>
                <a:srgbClr val="9D1D1D"/>
              </a:buClr>
              <a:buNone/>
            </a:pPr>
            <a:r>
              <a:rPr lang="mn-MN" sz="2000" b="1" dirty="0">
                <a:latin typeface="Arial" pitchFamily="34" charset="0"/>
                <a:cs typeface="Arial" pitchFamily="34" charset="0"/>
              </a:rPr>
              <a:t>10. Онцгой байдлын үеийн удирдлага</a:t>
            </a:r>
            <a:endParaRPr lang="tr-TR" sz="2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9D1D1D"/>
              </a:buClr>
              <a:buFont typeface="+mj-lt"/>
              <a:buAutoNum type="arabicPeriod"/>
            </a:pPr>
            <a:endParaRPr lang="tr-TR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9D1D1D"/>
              </a:buClr>
              <a:buFont typeface="+mj-lt"/>
              <a:buAutoNum type="arabicPeriod"/>
            </a:pPr>
            <a:endParaRPr lang="tr-T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7856620" y="6354062"/>
            <a:ext cx="658729" cy="365125"/>
          </a:xfrm>
        </p:spPr>
        <p:txBody>
          <a:bodyPr/>
          <a:lstStyle/>
          <a:p>
            <a:fld id="{885776FF-AC16-4B72-9C8A-C6C7B834E379}" type="slidenum">
              <a:rPr lang="tr-TR" smtClean="0"/>
              <a:pPr/>
              <a:t>19</a:t>
            </a:fld>
            <a:r>
              <a:rPr lang="tr-TR" dirty="0" smtClean="0"/>
              <a:t>/26</a:t>
            </a:r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3"/>
          <a:srcRect b="16744"/>
          <a:stretch/>
        </p:blipFill>
        <p:spPr>
          <a:xfrm>
            <a:off x="51955" y="1407241"/>
            <a:ext cx="4885027" cy="2853031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413" y="4484352"/>
            <a:ext cx="1990755" cy="1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89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n-MN" sz="3200" dirty="0" smtClean="0">
                <a:latin typeface="Arial" pitchFamily="34" charset="0"/>
                <a:cs typeface="Arial" pitchFamily="34" charset="0"/>
              </a:rPr>
              <a:t>Илтгэлийн бүтэц</a:t>
            </a:r>
            <a:endParaRPr lang="tr-TR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İçerik Yer Tutucusu 2"/>
          <p:cNvSpPr>
            <a:spLocks noGrp="1"/>
          </p:cNvSpPr>
          <p:nvPr>
            <p:ph idx="1"/>
          </p:nvPr>
        </p:nvSpPr>
        <p:spPr>
          <a:xfrm>
            <a:off x="628650" y="2426648"/>
            <a:ext cx="7886700" cy="2812101"/>
          </a:xfrm>
        </p:spPr>
        <p:txBody>
          <a:bodyPr>
            <a:noAutofit/>
          </a:bodyPr>
          <a:lstStyle/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tr-TR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mn-MN" sz="2800" dirty="0">
                <a:latin typeface="Arial" pitchFamily="34" charset="0"/>
                <a:cs typeface="Arial" pitchFamily="34" charset="0"/>
              </a:rPr>
              <a:t>Салбарын </a:t>
            </a:r>
            <a:r>
              <a:rPr lang="mn-MN" sz="2800" dirty="0" smtClean="0">
                <a:latin typeface="Arial" pitchFamily="34" charset="0"/>
                <a:cs typeface="Arial" pitchFamily="34" charset="0"/>
              </a:rPr>
              <a:t>талаарх </a:t>
            </a:r>
            <a:r>
              <a:rPr lang="mn-MN" sz="2800" dirty="0">
                <a:latin typeface="Arial" pitchFamily="34" charset="0"/>
                <a:cs typeface="Arial" pitchFamily="34" charset="0"/>
              </a:rPr>
              <a:t>ерөнхий мэдээлэл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mn-MN" sz="2800" dirty="0">
                <a:latin typeface="Arial" pitchFamily="34" charset="0"/>
                <a:cs typeface="Arial" pitchFamily="34" charset="0"/>
              </a:rPr>
              <a:t>  </a:t>
            </a:r>
            <a:r>
              <a:rPr lang="mn-MN" sz="2800" dirty="0" smtClean="0">
                <a:latin typeface="Arial" pitchFamily="34" charset="0"/>
                <a:cs typeface="Arial" pitchFamily="34" charset="0"/>
              </a:rPr>
              <a:t>Ковид-19 цар тахлын үед салбарын </a:t>
            </a:r>
            <a:r>
              <a:rPr lang="mn-MN" sz="2800" dirty="0">
                <a:latin typeface="Arial" pitchFamily="34" charset="0"/>
                <a:cs typeface="Arial" pitchFamily="34" charset="0"/>
              </a:rPr>
              <a:t>ач </a:t>
            </a:r>
            <a:r>
              <a:rPr lang="mn-MN" sz="2800" dirty="0" smtClean="0">
                <a:latin typeface="Arial" pitchFamily="34" charset="0"/>
                <a:cs typeface="Arial" pitchFamily="34" charset="0"/>
              </a:rPr>
              <a:t>холбогдол</a:t>
            </a: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mn-MN" sz="2800" dirty="0" smtClean="0">
                <a:latin typeface="Arial" pitchFamily="34" charset="0"/>
                <a:cs typeface="Arial" pitchFamily="34" charset="0"/>
              </a:rPr>
              <a:t>Цар тахлаас урьдчилан сэргийлэх арга </a:t>
            </a:r>
            <a:r>
              <a:rPr lang="mn-MN" sz="2800" dirty="0" smtClean="0">
                <a:latin typeface="Arial" pitchFamily="34" charset="0"/>
                <a:cs typeface="Arial" pitchFamily="34" charset="0"/>
              </a:rPr>
              <a:t>хэмжээ</a:t>
            </a:r>
            <a:endParaRPr lang="mn-MN" sz="2800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mn-MN" sz="2800" dirty="0" smtClean="0">
                <a:latin typeface="Arial" pitchFamily="34" charset="0"/>
                <a:cs typeface="Arial" pitchFamily="34" charset="0"/>
              </a:rPr>
              <a:t>Турк Улсад хийгдэж байгаа </a:t>
            </a:r>
            <a:r>
              <a:rPr lang="mn-MN" sz="2800" dirty="0" smtClean="0">
                <a:latin typeface="Arial" pitchFamily="34" charset="0"/>
                <a:cs typeface="Arial" pitchFamily="34" charset="0"/>
              </a:rPr>
              <a:t>ажлууд</a:t>
            </a:r>
            <a:endParaRPr lang="mn-MN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Metin kutusu 14"/>
          <p:cNvSpPr txBox="1"/>
          <p:nvPr/>
        </p:nvSpPr>
        <p:spPr>
          <a:xfrm>
            <a:off x="3216166" y="1969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76FF-AC16-4B72-9C8A-C6C7B834E379}" type="slidenum">
              <a:rPr lang="tr-TR" smtClean="0"/>
              <a:pPr/>
              <a:t>2</a:t>
            </a:fld>
            <a:r>
              <a:rPr lang="tr-TR" dirty="0" smtClean="0"/>
              <a:t>/26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8349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76FF-AC16-4B72-9C8A-C6C7B834E379}" type="slidenum">
              <a:rPr lang="tr-TR" smtClean="0"/>
              <a:pPr/>
              <a:t>20</a:t>
            </a:fld>
            <a:r>
              <a:rPr lang="tr-TR" dirty="0" smtClean="0"/>
              <a:t>/26</a:t>
            </a:r>
            <a:endParaRPr lang="tr-TR" dirty="0"/>
          </a:p>
        </p:txBody>
      </p:sp>
      <p:sp>
        <p:nvSpPr>
          <p:cNvPr id="8" name="Metin kutusu 7"/>
          <p:cNvSpPr txBox="1"/>
          <p:nvPr/>
        </p:nvSpPr>
        <p:spPr>
          <a:xfrm>
            <a:off x="221749" y="1622657"/>
            <a:ext cx="506348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i="1"/>
            </a:lvl1pPr>
          </a:lstStyle>
          <a:p>
            <a:pPr algn="l"/>
            <a:r>
              <a:rPr lang="mn-MN" sz="1800" i="0" dirty="0" smtClean="0">
                <a:latin typeface="Arial" pitchFamily="34" charset="0"/>
                <a:cs typeface="Arial" pitchFamily="34" charset="0"/>
              </a:rPr>
              <a:t>Цар тахалтай холбоотойгоор барилгын </a:t>
            </a:r>
            <a:r>
              <a:rPr lang="mn-MN" sz="1800" i="0" dirty="0">
                <a:latin typeface="Arial" pitchFamily="34" charset="0"/>
                <a:cs typeface="Arial" pitchFamily="34" charset="0"/>
              </a:rPr>
              <a:t>салбарын ажилтнуудын нийтлэг асуулт, хариултыг эмхэтгэж, </a:t>
            </a:r>
            <a:r>
              <a:rPr lang="tr-TR" sz="1800" i="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www.isgintes.org</a:t>
            </a:r>
            <a:r>
              <a:rPr lang="tr-TR" sz="1800" i="0" dirty="0">
                <a:latin typeface="Arial" pitchFamily="34" charset="0"/>
                <a:cs typeface="Arial" pitchFamily="34" charset="0"/>
              </a:rPr>
              <a:t> </a:t>
            </a:r>
            <a:r>
              <a:rPr lang="mn-MN" sz="1800" i="0" dirty="0">
                <a:latin typeface="Arial" pitchFamily="34" charset="0"/>
                <a:cs typeface="Arial" pitchFamily="34" charset="0"/>
              </a:rPr>
              <a:t>дээр </a:t>
            </a:r>
            <a:r>
              <a:rPr lang="mn-MN" sz="1800" i="0" dirty="0" smtClean="0">
                <a:latin typeface="Arial" pitchFamily="34" charset="0"/>
                <a:cs typeface="Arial" pitchFamily="34" charset="0"/>
              </a:rPr>
              <a:t>хуваалцдаг.</a:t>
            </a:r>
            <a:endParaRPr lang="mn-MN" sz="1800" i="0" dirty="0">
              <a:latin typeface="Arial" pitchFamily="34" charset="0"/>
              <a:cs typeface="Arial" pitchFamily="34" charset="0"/>
            </a:endParaRPr>
          </a:p>
          <a:p>
            <a:pPr algn="l"/>
            <a:endParaRPr lang="mn-MN" sz="1800" i="0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mn-MN" sz="1800" i="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Асуултуудын жишээ:</a:t>
            </a:r>
          </a:p>
          <a:p>
            <a:pPr algn="l"/>
            <a:endParaRPr lang="mn-MN" sz="1800" i="0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mn-MN" sz="1800" i="0" dirty="0" smtClean="0">
                <a:latin typeface="Arial" pitchFamily="34" charset="0"/>
                <a:cs typeface="Arial" pitchFamily="34" charset="0"/>
              </a:rPr>
              <a:t>Коронавирус </a:t>
            </a:r>
            <a:r>
              <a:rPr lang="mn-MN" sz="1800" i="0" dirty="0">
                <a:latin typeface="Arial" pitchFamily="34" charset="0"/>
                <a:cs typeface="Arial" pitchFamily="34" charset="0"/>
              </a:rPr>
              <a:t>гэж юу вэ, хэрхэн дамждаг, ямар шинж тэмдэг, өвчин зовиуртай байдаг вэ?</a:t>
            </a:r>
          </a:p>
          <a:p>
            <a:pPr algn="l"/>
            <a:endParaRPr lang="mn-MN" sz="1800" i="0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mn-MN" sz="1800" i="0" dirty="0">
                <a:latin typeface="Arial" pitchFamily="34" charset="0"/>
                <a:cs typeface="Arial" pitchFamily="34" charset="0"/>
              </a:rPr>
              <a:t>Барилга байгууламжид </a:t>
            </a:r>
            <a:r>
              <a:rPr lang="mn-MN" sz="1800" i="0" dirty="0" smtClean="0">
                <a:latin typeface="Arial" pitchFamily="34" charset="0"/>
                <a:cs typeface="Arial" pitchFamily="34" charset="0"/>
              </a:rPr>
              <a:t>тархах эрсдэлийг бууруулахын </a:t>
            </a:r>
            <a:r>
              <a:rPr lang="mn-MN" sz="1800" i="0" dirty="0">
                <a:latin typeface="Arial" pitchFamily="34" charset="0"/>
                <a:cs typeface="Arial" pitchFamily="34" charset="0"/>
              </a:rPr>
              <a:t>тулд ямар арга хэмжээ авах хэрэгтэй вэ?</a:t>
            </a:r>
          </a:p>
          <a:p>
            <a:pPr algn="l"/>
            <a:endParaRPr lang="mn-MN" sz="1800" i="0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mn-MN" sz="1800" i="0" dirty="0">
                <a:latin typeface="Arial" pitchFamily="34" charset="0"/>
                <a:cs typeface="Arial" pitchFamily="34" charset="0"/>
              </a:rPr>
              <a:t>Барилгын талбайн хөл хөдөлгөөн ихтэй газарт ямар арга хэмжээ авах хэрэгтэй вэ?</a:t>
            </a:r>
            <a:endParaRPr lang="tr-TR" sz="1800" i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626" y="2278243"/>
            <a:ext cx="3260364" cy="304551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Unvan 3"/>
          <p:cNvSpPr>
            <a:spLocks noGrp="1"/>
          </p:cNvSpPr>
          <p:nvPr>
            <p:ph type="title"/>
          </p:nvPr>
        </p:nvSpPr>
        <p:spPr>
          <a:xfrm>
            <a:off x="322333" y="238051"/>
            <a:ext cx="6896475" cy="1238302"/>
          </a:xfrm>
        </p:spPr>
        <p:txBody>
          <a:bodyPr>
            <a:normAutofit/>
          </a:bodyPr>
          <a:lstStyle/>
          <a:p>
            <a:r>
              <a:rPr lang="mn-MN" dirty="0">
                <a:latin typeface="Arial" pitchFamily="34" charset="0"/>
                <a:cs typeface="Arial" pitchFamily="34" charset="0"/>
              </a:rPr>
              <a:t>Түгээмэл асуултууд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5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76FF-AC16-4B72-9C8A-C6C7B834E379}" type="slidenum">
              <a:rPr lang="tr-TR" smtClean="0"/>
              <a:pPr/>
              <a:t>21</a:t>
            </a:fld>
            <a:r>
              <a:rPr lang="tr-TR" dirty="0" smtClean="0"/>
              <a:t>/26</a:t>
            </a:r>
            <a:endParaRPr lang="tr-TR" dirty="0"/>
          </a:p>
        </p:txBody>
      </p:sp>
      <p:sp>
        <p:nvSpPr>
          <p:cNvPr id="5" name="Unvan 3"/>
          <p:cNvSpPr>
            <a:spLocks noGrp="1"/>
          </p:cNvSpPr>
          <p:nvPr>
            <p:ph type="title"/>
          </p:nvPr>
        </p:nvSpPr>
        <p:spPr>
          <a:xfrm>
            <a:off x="322333" y="238051"/>
            <a:ext cx="6896475" cy="1238302"/>
          </a:xfrm>
        </p:spPr>
        <p:txBody>
          <a:bodyPr>
            <a:normAutofit/>
          </a:bodyPr>
          <a:lstStyle/>
          <a:p>
            <a:r>
              <a:rPr lang="mn-MN" dirty="0">
                <a:latin typeface="Arial" pitchFamily="34" charset="0"/>
                <a:cs typeface="Arial" pitchFamily="34" charset="0"/>
              </a:rPr>
              <a:t>Түгээмэл асуултууд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280504" y="1492426"/>
            <a:ext cx="466954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i="1"/>
            </a:lvl1pPr>
          </a:lstStyle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mn-MN" sz="1800" i="0" dirty="0" smtClean="0">
                <a:latin typeface="Arial" pitchFamily="34" charset="0"/>
                <a:cs typeface="Arial" pitchFamily="34" charset="0"/>
              </a:rPr>
              <a:t>Барилгын </a:t>
            </a:r>
            <a:r>
              <a:rPr lang="mn-MN" sz="1800" i="0" dirty="0">
                <a:latin typeface="Arial" pitchFamily="34" charset="0"/>
                <a:cs typeface="Arial" pitchFamily="34" charset="0"/>
              </a:rPr>
              <a:t>талбайн дотуур байр, хоолны танхим, угаалтуур гэх </a:t>
            </a:r>
            <a:r>
              <a:rPr lang="mn-MN" sz="1800" i="0" dirty="0" smtClean="0">
                <a:latin typeface="Arial" pitchFamily="34" charset="0"/>
                <a:cs typeface="Arial" pitchFamily="34" charset="0"/>
              </a:rPr>
              <a:t>мэт ажлын байрны нийтийн газрыг хамгаалахын </a:t>
            </a:r>
            <a:r>
              <a:rPr lang="mn-MN" sz="1800" i="0" dirty="0">
                <a:latin typeface="Arial" pitchFamily="34" charset="0"/>
                <a:cs typeface="Arial" pitchFamily="34" charset="0"/>
              </a:rPr>
              <a:t>тулд юу хийх хэрэгтэй вэ?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mn-MN" sz="1800" i="0" dirty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mn-MN" sz="1800" i="0" dirty="0" smtClean="0">
                <a:latin typeface="Arial" pitchFamily="34" charset="0"/>
                <a:cs typeface="Arial" pitchFamily="34" charset="0"/>
              </a:rPr>
              <a:t>Ажилчдын </a:t>
            </a:r>
            <a:r>
              <a:rPr lang="tr-TR" sz="1800" i="0" dirty="0" smtClean="0">
                <a:latin typeface="Arial" pitchFamily="34" charset="0"/>
                <a:cs typeface="Arial" pitchFamily="34" charset="0"/>
              </a:rPr>
              <a:t>COVID-19 </a:t>
            </a:r>
            <a:r>
              <a:rPr lang="mn-MN" sz="1800" i="0" dirty="0" smtClean="0">
                <a:latin typeface="Arial" pitchFamily="34" charset="0"/>
                <a:cs typeface="Arial" pitchFamily="34" charset="0"/>
              </a:rPr>
              <a:t>аюулаас хамгаалахын тулд, </a:t>
            </a:r>
            <a:r>
              <a:rPr lang="mn-MN" sz="1800" i="0" dirty="0">
                <a:latin typeface="Arial" pitchFamily="34" charset="0"/>
                <a:cs typeface="Arial" pitchFamily="34" charset="0"/>
              </a:rPr>
              <a:t>эрүүл ахуй, хувийн </a:t>
            </a:r>
            <a:r>
              <a:rPr lang="mn-MN" sz="1800" i="0" dirty="0" smtClean="0">
                <a:latin typeface="Arial" pitchFamily="34" charset="0"/>
                <a:cs typeface="Arial" pitchFamily="34" charset="0"/>
              </a:rPr>
              <a:t>хамгаалалтын хэрэгсэлээр хангахын тулд юу хийх хэрэгтэй вэ?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mn-MN" sz="1800" i="0" dirty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mn-MN" sz="1800" i="0" dirty="0">
                <a:latin typeface="Arial" pitchFamily="34" charset="0"/>
                <a:cs typeface="Arial" pitchFamily="34" charset="0"/>
              </a:rPr>
              <a:t>Оффисын </a:t>
            </a:r>
            <a:r>
              <a:rPr lang="mn-MN" sz="1800" i="0" dirty="0" smtClean="0">
                <a:latin typeface="Arial" pitchFamily="34" charset="0"/>
                <a:cs typeface="Arial" pitchFamily="34" charset="0"/>
              </a:rPr>
              <a:t>ажилтнуудад ямар </a:t>
            </a:r>
            <a:r>
              <a:rPr lang="mn-MN" sz="1800" i="0" dirty="0">
                <a:latin typeface="Arial" pitchFamily="34" charset="0"/>
                <a:cs typeface="Arial" pitchFamily="34" charset="0"/>
              </a:rPr>
              <a:t>урьдчилан сэргийлэх арга хэмжээ авч болох вэ?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mn-MN" sz="1800" i="0" dirty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mn-MN" sz="1800" i="0" dirty="0">
                <a:latin typeface="Arial" pitchFamily="34" charset="0"/>
                <a:cs typeface="Arial" pitchFamily="34" charset="0"/>
              </a:rPr>
              <a:t>Маскийн төрөл, маск ашиглах, </a:t>
            </a:r>
            <a:r>
              <a:rPr lang="mn-MN" sz="1800" i="0" dirty="0" smtClean="0">
                <a:latin typeface="Arial" pitchFamily="34" charset="0"/>
                <a:cs typeface="Arial" pitchFamily="34" charset="0"/>
              </a:rPr>
              <a:t>солих</a:t>
            </a:r>
            <a:r>
              <a:rPr lang="en-US" sz="1800" i="0" dirty="0" smtClean="0">
                <a:latin typeface="Arial" pitchFamily="34" charset="0"/>
                <a:cs typeface="Arial" pitchFamily="34" charset="0"/>
              </a:rPr>
              <a:t>?</a:t>
            </a:r>
            <a:r>
              <a:rPr lang="mn-MN" sz="1800" i="0" dirty="0">
                <a:latin typeface="Arial" pitchFamily="34" charset="0"/>
                <a:cs typeface="Arial" pitchFamily="34" charset="0"/>
              </a:rPr>
              <a:t> </a:t>
            </a:r>
            <a:r>
              <a:rPr lang="mn-MN" sz="1800" i="0" dirty="0" smtClean="0">
                <a:latin typeface="Arial" pitchFamily="34" charset="0"/>
                <a:cs typeface="Arial" pitchFamily="34" charset="0"/>
              </a:rPr>
              <a:t>гэх </a:t>
            </a:r>
            <a:r>
              <a:rPr lang="mn-MN" sz="1800" i="0" dirty="0">
                <a:latin typeface="Arial" pitchFamily="34" charset="0"/>
                <a:cs typeface="Arial" pitchFamily="34" charset="0"/>
              </a:rPr>
              <a:t>мэт. </a:t>
            </a:r>
            <a:r>
              <a:rPr lang="mn-MN" sz="1800" i="0" dirty="0" smtClean="0">
                <a:latin typeface="Arial" pitchFamily="34" charset="0"/>
                <a:cs typeface="Arial" pitchFamily="34" charset="0"/>
              </a:rPr>
              <a:t>асуултууд</a:t>
            </a:r>
            <a:endParaRPr lang="tr-TR" sz="1800" i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MHA releases Covid-19 safety guidelines for workplaces | India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050" y="2866015"/>
            <a:ext cx="4193950" cy="2331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20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76FF-AC16-4B72-9C8A-C6C7B834E379}" type="slidenum">
              <a:rPr lang="tr-TR" smtClean="0"/>
              <a:pPr/>
              <a:t>22</a:t>
            </a:fld>
            <a:r>
              <a:rPr lang="tr-TR" dirty="0" smtClean="0"/>
              <a:t>/26</a:t>
            </a:r>
            <a:endParaRPr lang="tr-TR" dirty="0"/>
          </a:p>
        </p:txBody>
      </p:sp>
      <p:sp>
        <p:nvSpPr>
          <p:cNvPr id="5" name="Unvan 3"/>
          <p:cNvSpPr>
            <a:spLocks noGrp="1"/>
          </p:cNvSpPr>
          <p:nvPr>
            <p:ph type="title"/>
          </p:nvPr>
        </p:nvSpPr>
        <p:spPr>
          <a:xfrm>
            <a:off x="322333" y="238051"/>
            <a:ext cx="6896475" cy="1238302"/>
          </a:xfrm>
        </p:spPr>
        <p:txBody>
          <a:bodyPr>
            <a:normAutofit/>
          </a:bodyPr>
          <a:lstStyle/>
          <a:p>
            <a:pPr algn="ctr"/>
            <a:r>
              <a:rPr lang="mn-MN" sz="2800" dirty="0" smtClean="0">
                <a:latin typeface="Arial" pitchFamily="34" charset="0"/>
                <a:cs typeface="Arial" pitchFamily="34" charset="0"/>
              </a:rPr>
              <a:t>Хувийн хамгаалах хэрэгслийг </a:t>
            </a:r>
            <a:r>
              <a:rPr lang="mn-MN" sz="2800" dirty="0">
                <a:latin typeface="Arial" pitchFamily="34" charset="0"/>
                <a:cs typeface="Arial" pitchFamily="34" charset="0"/>
              </a:rPr>
              <a:t>цэвэрлэх, хадгалах</a:t>
            </a:r>
            <a:endParaRPr lang="tr-TR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527" y="2444617"/>
            <a:ext cx="2641338" cy="3026423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Metin kutusu 5"/>
          <p:cNvSpPr txBox="1"/>
          <p:nvPr/>
        </p:nvSpPr>
        <p:spPr>
          <a:xfrm>
            <a:off x="270382" y="1894122"/>
            <a:ext cx="587319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i="1"/>
            </a:lvl1pPr>
          </a:lstStyle>
          <a:p>
            <a:pPr algn="l"/>
            <a:r>
              <a:rPr lang="mn-MN" sz="2000" i="0" dirty="0">
                <a:latin typeface="Arial" pitchFamily="34" charset="0"/>
                <a:cs typeface="Arial" pitchFamily="34" charset="0"/>
              </a:rPr>
              <a:t>Барилга угсралтын ажилд гарч буй аюул, </a:t>
            </a:r>
            <a:r>
              <a:rPr lang="mn-MN" sz="2000" i="0" dirty="0" smtClean="0">
                <a:latin typeface="Arial" pitchFamily="34" charset="0"/>
                <a:cs typeface="Arial" pitchFamily="34" charset="0"/>
              </a:rPr>
              <a:t>эрсдэлийн </a:t>
            </a:r>
            <a:r>
              <a:rPr lang="mn-MN" sz="2000" i="0" dirty="0">
                <a:latin typeface="Arial" pitchFamily="34" charset="0"/>
                <a:cs typeface="Arial" pitchFamily="34" charset="0"/>
              </a:rPr>
              <a:t>эсрэг ашигладаг;</a:t>
            </a:r>
          </a:p>
          <a:p>
            <a:pPr algn="l"/>
            <a:endParaRPr lang="mn-MN" sz="2000" i="0" dirty="0">
              <a:latin typeface="Arial" pitchFamily="34" charset="0"/>
              <a:cs typeface="Arial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mn-MN" sz="2000" i="0" dirty="0">
                <a:latin typeface="Arial" pitchFamily="34" charset="0"/>
                <a:cs typeface="Arial" pitchFamily="34" charset="0"/>
              </a:rPr>
              <a:t>Хатуу малгай,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mn-MN" sz="2000" i="0" dirty="0">
                <a:latin typeface="Arial" pitchFamily="34" charset="0"/>
                <a:cs typeface="Arial" pitchFamily="34" charset="0"/>
              </a:rPr>
              <a:t>Аюулгүйн бүс,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mn-MN" sz="2000" i="0" dirty="0">
                <a:latin typeface="Arial" pitchFamily="34" charset="0"/>
                <a:cs typeface="Arial" pitchFamily="34" charset="0"/>
              </a:rPr>
              <a:t>Ажлын бээлий,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mn-MN" sz="2000" i="0" dirty="0" smtClean="0">
                <a:latin typeface="Arial" pitchFamily="34" charset="0"/>
                <a:cs typeface="Arial" pitchFamily="34" charset="0"/>
              </a:rPr>
              <a:t>Нүүрний хаалт,</a:t>
            </a:r>
            <a:endParaRPr lang="mn-MN" sz="2000" i="0" dirty="0">
              <a:latin typeface="Arial" pitchFamily="34" charset="0"/>
              <a:cs typeface="Arial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mn-MN" sz="2000" i="0" dirty="0">
                <a:latin typeface="Arial" pitchFamily="34" charset="0"/>
                <a:cs typeface="Arial" pitchFamily="34" charset="0"/>
              </a:rPr>
              <a:t>Хамгаалалтын гутал гэх </a:t>
            </a:r>
            <a:r>
              <a:rPr lang="mn-MN" sz="2000" i="0" dirty="0" smtClean="0">
                <a:latin typeface="Arial" pitchFamily="34" charset="0"/>
                <a:cs typeface="Arial" pitchFamily="34" charset="0"/>
              </a:rPr>
              <a:t>зэрэг нэг </a:t>
            </a:r>
            <a:r>
              <a:rPr lang="mn-MN" sz="2000" i="0" dirty="0">
                <a:latin typeface="Arial" pitchFamily="34" charset="0"/>
                <a:cs typeface="Arial" pitchFamily="34" charset="0"/>
              </a:rPr>
              <a:t>удаагийн бус хувийн хамгаалах хэрэгсэл </a:t>
            </a:r>
            <a:endParaRPr lang="mn-MN" sz="2000" i="0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mn-MN" sz="2000" i="0" dirty="0" smtClean="0">
                <a:latin typeface="Arial" pitchFamily="34" charset="0"/>
                <a:cs typeface="Arial" pitchFamily="34" charset="0"/>
              </a:rPr>
              <a:t>Ажлын </a:t>
            </a:r>
            <a:r>
              <a:rPr lang="mn-MN" sz="2000" i="0" dirty="0">
                <a:latin typeface="Arial" pitchFamily="34" charset="0"/>
                <a:cs typeface="Arial" pitchFamily="34" charset="0"/>
              </a:rPr>
              <a:t>хувцас</a:t>
            </a:r>
          </a:p>
          <a:p>
            <a:pPr algn="l"/>
            <a:endParaRPr lang="mn-MN" sz="2000" i="0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mn-MN" sz="2000" i="0" dirty="0" smtClean="0">
                <a:latin typeface="Arial" pitchFamily="34" charset="0"/>
                <a:cs typeface="Arial" pitchFamily="34" charset="0"/>
              </a:rPr>
              <a:t>Тус гарын авлагад </a:t>
            </a:r>
            <a:r>
              <a:rPr lang="tr-TR" sz="2000" i="0" dirty="0" smtClean="0">
                <a:latin typeface="Arial" pitchFamily="34" charset="0"/>
                <a:cs typeface="Arial" pitchFamily="34" charset="0"/>
              </a:rPr>
              <a:t>Covid-19 </a:t>
            </a:r>
            <a:r>
              <a:rPr lang="mn-MN" sz="2000" i="0" dirty="0" smtClean="0">
                <a:latin typeface="Arial" pitchFamily="34" charset="0"/>
                <a:cs typeface="Arial" pitchFamily="34" charset="0"/>
              </a:rPr>
              <a:t>эрсдэлийн </a:t>
            </a:r>
            <a:r>
              <a:rPr lang="mn-MN" sz="2000" i="0" dirty="0">
                <a:latin typeface="Arial" pitchFamily="34" charset="0"/>
                <a:cs typeface="Arial" pitchFamily="34" charset="0"/>
              </a:rPr>
              <a:t>эсрэг </a:t>
            </a:r>
            <a:r>
              <a:rPr lang="mn-MN" sz="2000" i="0" dirty="0" smtClean="0">
                <a:latin typeface="Arial" pitchFamily="34" charset="0"/>
                <a:cs typeface="Arial" pitchFamily="34" charset="0"/>
              </a:rPr>
              <a:t>ажлын хувцсаа хэрхэн өмсөх, </a:t>
            </a:r>
            <a:r>
              <a:rPr lang="mn-MN" sz="2000" i="0" dirty="0">
                <a:latin typeface="Arial" pitchFamily="34" charset="0"/>
                <a:cs typeface="Arial" pitchFamily="34" charset="0"/>
              </a:rPr>
              <a:t>хадгалах, цэвэрлэхтэй </a:t>
            </a:r>
            <a:r>
              <a:rPr lang="mn-MN" sz="2000" i="0" dirty="0" smtClean="0">
                <a:latin typeface="Arial" pitchFamily="34" charset="0"/>
                <a:cs typeface="Arial" pitchFamily="34" charset="0"/>
              </a:rPr>
              <a:t>холбоотой сэдвүүд орсон.</a:t>
            </a:r>
            <a:endParaRPr lang="tr-TR" sz="2000" i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19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76FF-AC16-4B72-9C8A-C6C7B834E379}" type="slidenum">
              <a:rPr lang="tr-TR" smtClean="0"/>
              <a:pPr/>
              <a:t>23</a:t>
            </a:fld>
            <a:r>
              <a:rPr lang="tr-TR" dirty="0" smtClean="0"/>
              <a:t>/26</a:t>
            </a:r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183165" y="1476353"/>
            <a:ext cx="73606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i="1"/>
            </a:lvl1pPr>
          </a:lstStyle>
          <a:p>
            <a:pPr algn="l"/>
            <a:r>
              <a:rPr lang="mn-MN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Хувийн хамгаалах хэрэгслийг цэвэрлэх, </a:t>
            </a:r>
            <a:r>
              <a:rPr lang="mn-MN" sz="20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хадгалахад </a:t>
            </a:r>
            <a:r>
              <a:rPr lang="mn-MN" sz="20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дараахь </a:t>
            </a:r>
            <a:r>
              <a:rPr lang="mn-MN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зүйлийг анхаарах хэрэгтэй</a:t>
            </a:r>
            <a:r>
              <a:rPr lang="mn-MN" sz="20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mn-MN" sz="2000" i="0" dirty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mn-MN" sz="2000" i="0" dirty="0" smtClean="0">
                <a:latin typeface="Arial" pitchFamily="34" charset="0"/>
                <a:cs typeface="Arial" pitchFamily="34" charset="0"/>
              </a:rPr>
              <a:t>Ажлын </a:t>
            </a:r>
            <a:r>
              <a:rPr lang="mn-MN" sz="2000" i="0" dirty="0">
                <a:latin typeface="Arial" pitchFamily="34" charset="0"/>
                <a:cs typeface="Arial" pitchFamily="34" charset="0"/>
              </a:rPr>
              <a:t>хувцсаа тайлсны дараа ариутгал хийх</a:t>
            </a:r>
            <a:r>
              <a:rPr lang="mn-MN" sz="2000" i="0" dirty="0" smtClean="0">
                <a:latin typeface="Arial" pitchFamily="34" charset="0"/>
                <a:cs typeface="Arial" pitchFamily="34" charset="0"/>
              </a:rPr>
              <a:t>,</a:t>
            </a:r>
            <a:endParaRPr lang="mn-MN" sz="2000" i="0" dirty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mn-MN" sz="2000" i="0" dirty="0">
                <a:latin typeface="Arial" pitchFamily="34" charset="0"/>
                <a:cs typeface="Arial" pitchFamily="34" charset="0"/>
              </a:rPr>
              <a:t>Бохир, цэвэр </a:t>
            </a:r>
            <a:r>
              <a:rPr lang="mn-MN" sz="2000" i="0" dirty="0" smtClean="0">
                <a:latin typeface="Arial" pitchFamily="34" charset="0"/>
                <a:cs typeface="Arial" pitchFamily="34" charset="0"/>
              </a:rPr>
              <a:t>хувцсанд </a:t>
            </a:r>
            <a:r>
              <a:rPr lang="mn-MN" sz="2000" i="0" dirty="0">
                <a:latin typeface="Arial" pitchFamily="34" charset="0"/>
                <a:cs typeface="Arial" pitchFamily="34" charset="0"/>
              </a:rPr>
              <a:t>зориулж тусдаа шүүгээ ашиглах</a:t>
            </a:r>
            <a:r>
              <a:rPr lang="mn-MN" sz="2000" i="0" dirty="0" smtClean="0">
                <a:latin typeface="Arial" pitchFamily="34" charset="0"/>
                <a:cs typeface="Arial" pitchFamily="34" charset="0"/>
              </a:rPr>
              <a:t>,</a:t>
            </a:r>
            <a:endParaRPr lang="mn-MN" sz="2000" i="0" dirty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mn-MN" sz="2000" i="0" dirty="0" smtClean="0">
                <a:latin typeface="Arial" pitchFamily="34" charset="0"/>
                <a:cs typeface="Arial" pitchFamily="34" charset="0"/>
              </a:rPr>
              <a:t>Шүүгээг тогтмол </a:t>
            </a:r>
            <a:r>
              <a:rPr lang="mn-MN" sz="2000" i="0" dirty="0">
                <a:latin typeface="Arial" pitchFamily="34" charset="0"/>
                <a:cs typeface="Arial" pitchFamily="34" charset="0"/>
              </a:rPr>
              <a:t>ариутгах,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mn-MN" sz="2000" i="0" dirty="0" smtClean="0">
                <a:latin typeface="Arial" pitchFamily="34" charset="0"/>
                <a:cs typeface="Arial" pitchFamily="34" charset="0"/>
              </a:rPr>
              <a:t>Шалгах,</a:t>
            </a:r>
            <a:endParaRPr lang="mn-MN" sz="2000" i="0" dirty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mn-MN" sz="2000" i="0" dirty="0">
                <a:latin typeface="Arial" pitchFamily="34" charset="0"/>
                <a:cs typeface="Arial" pitchFamily="34" charset="0"/>
              </a:rPr>
              <a:t>Ажилчид </a:t>
            </a:r>
            <a:r>
              <a:rPr lang="mn-MN" sz="2000" i="0" dirty="0" smtClean="0">
                <a:latin typeface="Arial" pitchFamily="34" charset="0"/>
                <a:cs typeface="Arial" pitchFamily="34" charset="0"/>
              </a:rPr>
              <a:t>зөвхөн нэг </a:t>
            </a:r>
            <a:r>
              <a:rPr lang="mn-MN" sz="2000" i="0" dirty="0">
                <a:latin typeface="Arial" pitchFamily="34" charset="0"/>
                <a:cs typeface="Arial" pitchFamily="34" charset="0"/>
              </a:rPr>
              <a:t>хувийн хамгаалах хэрэгслийг </a:t>
            </a:r>
            <a:r>
              <a:rPr lang="mn-MN" sz="2000" i="0" dirty="0" smtClean="0">
                <a:latin typeface="Arial" pitchFamily="34" charset="0"/>
                <a:cs typeface="Arial" pitchFamily="34" charset="0"/>
              </a:rPr>
              <a:t>ашиглах.</a:t>
            </a:r>
            <a:endParaRPr lang="mn-MN" sz="2000" i="0" dirty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mn-MN" sz="2000" i="0" dirty="0" smtClean="0">
                <a:latin typeface="Arial" pitchFamily="34" charset="0"/>
                <a:cs typeface="Arial" pitchFamily="34" charset="0"/>
              </a:rPr>
              <a:t>Ажилчид </a:t>
            </a:r>
            <a:r>
              <a:rPr lang="mn-MN" sz="2000" i="0" dirty="0">
                <a:latin typeface="Arial" pitchFamily="34" charset="0"/>
                <a:cs typeface="Arial" pitchFamily="34" charset="0"/>
              </a:rPr>
              <a:t>хувийн хамгаалах хэрэгсэл, ажлын </a:t>
            </a:r>
            <a:r>
              <a:rPr lang="mn-MN" sz="2000" i="0" dirty="0" smtClean="0">
                <a:latin typeface="Arial" pitchFamily="34" charset="0"/>
                <a:cs typeface="Arial" pitchFamily="34" charset="0"/>
              </a:rPr>
              <a:t>хувцсаа зөвхөн </a:t>
            </a:r>
            <a:r>
              <a:rPr lang="mn-MN" sz="2000" i="0" dirty="0">
                <a:latin typeface="Arial" pitchFamily="34" charset="0"/>
                <a:cs typeface="Arial" pitchFamily="34" charset="0"/>
              </a:rPr>
              <a:t>өөрсдийн </a:t>
            </a:r>
            <a:r>
              <a:rPr lang="mn-MN" sz="2000" i="0" dirty="0" smtClean="0">
                <a:latin typeface="Arial" pitchFamily="34" charset="0"/>
                <a:cs typeface="Arial" pitchFamily="34" charset="0"/>
              </a:rPr>
              <a:t>шүүгээнд хадгалах</a:t>
            </a:r>
            <a:r>
              <a:rPr lang="mn-MN" sz="2000" i="0" dirty="0">
                <a:latin typeface="Arial" pitchFamily="34" charset="0"/>
                <a:cs typeface="Arial" pitchFamily="34" charset="0"/>
              </a:rPr>
              <a:t>,</a:t>
            </a:r>
            <a:endParaRPr lang="tr-TR" sz="2000" i="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650" y="3191255"/>
            <a:ext cx="1637857" cy="1928691"/>
          </a:xfrm>
          <a:prstGeom prst="rect">
            <a:avLst/>
          </a:prstGeom>
        </p:spPr>
      </p:pic>
      <p:sp>
        <p:nvSpPr>
          <p:cNvPr id="8" name="Unvan 3"/>
          <p:cNvSpPr>
            <a:spLocks noGrp="1"/>
          </p:cNvSpPr>
          <p:nvPr>
            <p:ph type="title"/>
          </p:nvPr>
        </p:nvSpPr>
        <p:spPr>
          <a:xfrm>
            <a:off x="322333" y="238051"/>
            <a:ext cx="6896475" cy="1238302"/>
          </a:xfrm>
        </p:spPr>
        <p:txBody>
          <a:bodyPr>
            <a:normAutofit/>
          </a:bodyPr>
          <a:lstStyle/>
          <a:p>
            <a:r>
              <a:rPr lang="mn-MN" sz="2800" dirty="0">
                <a:latin typeface="Arial" pitchFamily="34" charset="0"/>
                <a:cs typeface="Arial" pitchFamily="34" charset="0"/>
              </a:rPr>
              <a:t>Хувийн хамгаалах хэрэгслийг цэвэрлэх, хадгалах</a:t>
            </a:r>
            <a:endParaRPr lang="tr-TR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08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76FF-AC16-4B72-9C8A-C6C7B834E379}" type="slidenum">
              <a:rPr lang="tr-TR" smtClean="0"/>
              <a:pPr/>
              <a:t>24</a:t>
            </a:fld>
            <a:r>
              <a:rPr lang="tr-TR" dirty="0" smtClean="0"/>
              <a:t>/26</a:t>
            </a:r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291959" y="1604369"/>
            <a:ext cx="7464490" cy="378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i="1"/>
            </a:lvl1pPr>
          </a:lstStyle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mn-MN" sz="1800" i="0" dirty="0">
                <a:latin typeface="Arial" pitchFamily="34" charset="0"/>
                <a:cs typeface="Arial" pitchFamily="34" charset="0"/>
              </a:rPr>
              <a:t>Ц</a:t>
            </a:r>
            <a:r>
              <a:rPr lang="mn-MN" sz="1800" i="0" dirty="0" smtClean="0">
                <a:latin typeface="Arial" pitchFamily="34" charset="0"/>
                <a:cs typeface="Arial" pitchFamily="34" charset="0"/>
              </a:rPr>
              <a:t>эвэрлэгээний </a:t>
            </a:r>
            <a:r>
              <a:rPr lang="mn-MN" sz="1800" i="0" dirty="0">
                <a:latin typeface="Arial" pitchFamily="34" charset="0"/>
                <a:cs typeface="Arial" pitchFamily="34" charset="0"/>
              </a:rPr>
              <a:t>шаардлагын дагуу ариутгал хийсний дараа хувийн хамгаалах хэрэгсэл, ажлын хувцасаа шүүгээнд байрлуулах</a:t>
            </a:r>
            <a:r>
              <a:rPr lang="mn-MN" sz="1800" i="0" dirty="0" smtClean="0">
                <a:latin typeface="Arial" pitchFamily="34" charset="0"/>
                <a:cs typeface="Arial" pitchFamily="34" charset="0"/>
              </a:rPr>
              <a:t>,</a:t>
            </a:r>
            <a:endParaRPr lang="mn-MN" sz="1800" i="0" dirty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mn-MN" sz="1800" i="0" dirty="0" smtClean="0">
                <a:latin typeface="Arial" pitchFamily="34" charset="0"/>
                <a:cs typeface="Arial" pitchFamily="34" charset="0"/>
              </a:rPr>
              <a:t>Вирус хэрхэн ажлын </a:t>
            </a:r>
            <a:r>
              <a:rPr lang="mn-MN" sz="1800" i="0" dirty="0">
                <a:latin typeface="Arial" pitchFamily="34" charset="0"/>
                <a:cs typeface="Arial" pitchFamily="34" charset="0"/>
              </a:rPr>
              <a:t>хувцас, хамгаалалтын </a:t>
            </a:r>
            <a:r>
              <a:rPr lang="mn-MN" sz="1800" i="0" dirty="0" smtClean="0">
                <a:latin typeface="Arial" pitchFamily="34" charset="0"/>
                <a:cs typeface="Arial" pitchFamily="34" charset="0"/>
              </a:rPr>
              <a:t>хэрэгслээр дамждаг</a:t>
            </a:r>
            <a:r>
              <a:rPr lang="mn-MN" sz="1800" i="0" dirty="0">
                <a:latin typeface="Arial" pitchFamily="34" charset="0"/>
                <a:cs typeface="Arial" pitchFamily="34" charset="0"/>
              </a:rPr>
              <a:t>, хэрхэн </a:t>
            </a:r>
            <a:r>
              <a:rPr lang="mn-MN" sz="1800" i="0" dirty="0" smtClean="0">
                <a:latin typeface="Arial" pitchFamily="34" charset="0"/>
                <a:cs typeface="Arial" pitchFamily="34" charset="0"/>
              </a:rPr>
              <a:t>халдварладаг талаар ажилчдад сургалт </a:t>
            </a:r>
            <a:r>
              <a:rPr lang="mn-MN" sz="1800" i="0" dirty="0">
                <a:latin typeface="Arial" pitchFamily="34" charset="0"/>
                <a:cs typeface="Arial" pitchFamily="34" charset="0"/>
              </a:rPr>
              <a:t>зохион байгуулах</a:t>
            </a:r>
            <a:r>
              <a:rPr lang="mn-MN" sz="1800" i="0" dirty="0" smtClean="0">
                <a:latin typeface="Arial" pitchFamily="34" charset="0"/>
                <a:cs typeface="Arial" pitchFamily="34" charset="0"/>
              </a:rPr>
              <a:t>,</a:t>
            </a:r>
            <a:endParaRPr lang="mn-MN" sz="1800" i="0" dirty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mn-MN" sz="1800" i="0" dirty="0" smtClean="0">
                <a:latin typeface="Arial" pitchFamily="34" charset="0"/>
                <a:cs typeface="Arial" pitchFamily="34" charset="0"/>
              </a:rPr>
              <a:t>Ажлын </a:t>
            </a:r>
            <a:r>
              <a:rPr lang="mn-MN" sz="1800" i="0" dirty="0">
                <a:latin typeface="Arial" pitchFamily="34" charset="0"/>
                <a:cs typeface="Arial" pitchFamily="34" charset="0"/>
              </a:rPr>
              <a:t>хувцас, хамгаалалтын хэрэгслийг ашигласны дараа </a:t>
            </a:r>
            <a:r>
              <a:rPr lang="mn-MN" sz="1800" i="0" dirty="0" smtClean="0">
                <a:latin typeface="Arial" pitchFamily="34" charset="0"/>
                <a:cs typeface="Arial" pitchFamily="34" charset="0"/>
              </a:rPr>
              <a:t>хэрхэн ариутгах талаарх хэрэглэгчийн </a:t>
            </a:r>
            <a:r>
              <a:rPr lang="mn-MN" sz="1800" i="0" dirty="0">
                <a:latin typeface="Arial" pitchFamily="34" charset="0"/>
                <a:cs typeface="Arial" pitchFamily="34" charset="0"/>
              </a:rPr>
              <a:t>гарын авлагыг </a:t>
            </a:r>
            <a:r>
              <a:rPr lang="mn-MN" sz="1800" i="0" dirty="0" smtClean="0">
                <a:latin typeface="Arial" pitchFamily="34" charset="0"/>
                <a:cs typeface="Arial" pitchFamily="34" charset="0"/>
              </a:rPr>
              <a:t>үндэслэн ажилчдад шаардлагатай мэдээлэл өгөх</a:t>
            </a:r>
            <a:endParaRPr lang="tr-TR" sz="1800" i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292" y="4989539"/>
            <a:ext cx="2165316" cy="1765005"/>
          </a:xfrm>
          <a:prstGeom prst="rect">
            <a:avLst/>
          </a:prstGeom>
        </p:spPr>
      </p:pic>
      <p:sp>
        <p:nvSpPr>
          <p:cNvPr id="8" name="Unvan 3"/>
          <p:cNvSpPr>
            <a:spLocks noGrp="1"/>
          </p:cNvSpPr>
          <p:nvPr>
            <p:ph type="title"/>
          </p:nvPr>
        </p:nvSpPr>
        <p:spPr>
          <a:xfrm>
            <a:off x="322333" y="238051"/>
            <a:ext cx="6896475" cy="1238302"/>
          </a:xfrm>
        </p:spPr>
        <p:txBody>
          <a:bodyPr>
            <a:normAutofit/>
          </a:bodyPr>
          <a:lstStyle/>
          <a:p>
            <a:pPr algn="ctr"/>
            <a:r>
              <a:rPr lang="mn-MN" sz="2800" dirty="0">
                <a:latin typeface="Arial" pitchFamily="34" charset="0"/>
                <a:cs typeface="Arial" pitchFamily="34" charset="0"/>
              </a:rPr>
              <a:t>Хувийн хамгаалах хэрэгслийг цэвэрлэх, хадгалах</a:t>
            </a:r>
            <a:endParaRPr lang="tr-TR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45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3"/>
          <p:cNvSpPr>
            <a:spLocks noGrp="1"/>
          </p:cNvSpPr>
          <p:nvPr>
            <p:ph type="title"/>
          </p:nvPr>
        </p:nvSpPr>
        <p:spPr>
          <a:xfrm>
            <a:off x="463550" y="217625"/>
            <a:ext cx="6896475" cy="1238302"/>
          </a:xfrm>
        </p:spPr>
        <p:txBody>
          <a:bodyPr>
            <a:normAutofit/>
          </a:bodyPr>
          <a:lstStyle/>
          <a:p>
            <a:r>
              <a:rPr lang="mn-MN" dirty="0" smtClean="0">
                <a:latin typeface="Arial" pitchFamily="34" charset="0"/>
                <a:cs typeface="Arial" pitchFamily="34" charset="0"/>
              </a:rPr>
              <a:t>Үр дүн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1002300" y="1315441"/>
            <a:ext cx="65456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i="1"/>
            </a:lvl1pPr>
          </a:lstStyle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mn-MN" sz="1800" i="0" dirty="0" smtClean="0">
                <a:latin typeface="Arial" pitchFamily="34" charset="0"/>
                <a:cs typeface="Arial" pitchFamily="34" charset="0"/>
              </a:rPr>
              <a:t>Ажлын төлөвлөгөө, эрсдэлийн </a:t>
            </a:r>
            <a:r>
              <a:rPr lang="mn-MN" sz="1800" i="0" dirty="0">
                <a:latin typeface="Arial" pitchFamily="34" charset="0"/>
                <a:cs typeface="Arial" pitchFamily="34" charset="0"/>
              </a:rPr>
              <a:t>үнэлгээг шинэчлэх,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mn-MN" sz="1800" i="0" dirty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mn-MN" sz="1800" i="0" dirty="0">
                <a:latin typeface="Arial" pitchFamily="34" charset="0"/>
                <a:cs typeface="Arial" pitchFamily="34" charset="0"/>
              </a:rPr>
              <a:t>Дотуур байр, хоолны танхим, угаалтуур гэх мэт барилга байгууламж, нийтийн эзэмшлийн </a:t>
            </a:r>
            <a:r>
              <a:rPr lang="mn-MN" sz="1800" i="0" dirty="0" smtClean="0">
                <a:latin typeface="Arial" pitchFamily="34" charset="0"/>
                <a:cs typeface="Arial" pitchFamily="34" charset="0"/>
              </a:rPr>
              <a:t>талбай зэрэг </a:t>
            </a:r>
            <a:r>
              <a:rPr lang="mn-MN" sz="1800" i="0" dirty="0">
                <a:latin typeface="Arial" pitchFamily="34" charset="0"/>
                <a:cs typeface="Arial" pitchFamily="34" charset="0"/>
              </a:rPr>
              <a:t>хөл хөдөлгөөн ихтэй ажлын хэсэгт авах арга хэмжээ,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mn-MN" sz="1800" i="0" dirty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mn-MN" sz="1800" i="0" dirty="0">
                <a:latin typeface="Arial" pitchFamily="34" charset="0"/>
                <a:cs typeface="Arial" pitchFamily="34" charset="0"/>
              </a:rPr>
              <a:t>Ажилтнууд гаднаас ирэх, гарах тохиолдолд тээврийн хэрэгсэлд авах арга хэмжээ,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mn-MN" sz="1800" i="0" dirty="0"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mn-MN" sz="1800" i="0" dirty="0">
                <a:latin typeface="Arial" pitchFamily="34" charset="0"/>
                <a:cs typeface="Arial" pitchFamily="34" charset="0"/>
              </a:rPr>
              <a:t>Ажилчдын ашиглах ёстой хувийн хамгаалах хэрэгсэл, нэг удаагийн масктай холбоотой </a:t>
            </a:r>
            <a:r>
              <a:rPr lang="mn-MN" sz="1800" i="0" dirty="0" smtClean="0">
                <a:latin typeface="Arial" pitchFamily="34" charset="0"/>
                <a:cs typeface="Arial" pitchFamily="34" charset="0"/>
              </a:rPr>
              <a:t>асуудал зэрэг нь </a:t>
            </a:r>
            <a:r>
              <a:rPr lang="mn-MN" sz="1800" i="0" dirty="0">
                <a:latin typeface="Arial" pitchFamily="34" charset="0"/>
                <a:cs typeface="Arial" pitchFamily="34" charset="0"/>
              </a:rPr>
              <a:t>маш чухал юм.</a:t>
            </a:r>
            <a:endParaRPr lang="tr-TR" sz="1800" i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r="25541"/>
          <a:stretch/>
        </p:blipFill>
        <p:spPr>
          <a:xfrm>
            <a:off x="7850248" y="3811881"/>
            <a:ext cx="1000004" cy="106680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95" y="5947384"/>
            <a:ext cx="352425" cy="40005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376" y="1904228"/>
            <a:ext cx="352425" cy="40005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895" y="2104253"/>
            <a:ext cx="590550" cy="514350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2"/>
          <a:srcRect r="25541"/>
          <a:stretch/>
        </p:blipFill>
        <p:spPr>
          <a:xfrm>
            <a:off x="70319" y="3776966"/>
            <a:ext cx="1000004" cy="1066800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5"/>
          <a:srcRect t="15663" b="7470"/>
          <a:stretch/>
        </p:blipFill>
        <p:spPr>
          <a:xfrm>
            <a:off x="1712699" y="4956301"/>
            <a:ext cx="5602133" cy="1517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6457950" y="6354062"/>
            <a:ext cx="2057400" cy="365125"/>
          </a:xfrm>
        </p:spPr>
        <p:txBody>
          <a:bodyPr/>
          <a:lstStyle/>
          <a:p>
            <a:r>
              <a:rPr lang="tr-TR" dirty="0" smtClean="0"/>
              <a:t>25/26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6157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788920" y="4599432"/>
            <a:ext cx="3502152" cy="54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1450047" y="4461821"/>
            <a:ext cx="6179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n-MN" sz="2400" dirty="0" smtClean="0">
                <a:latin typeface="Arial" pitchFamily="34" charset="0"/>
                <a:cs typeface="Arial" pitchFamily="34" charset="0"/>
              </a:rPr>
              <a:t>АНХААРАЛТАЙ СОНССОНД </a:t>
            </a:r>
            <a:r>
              <a:rPr lang="mn-MN" sz="2400" dirty="0">
                <a:latin typeface="Arial" pitchFamily="34" charset="0"/>
                <a:cs typeface="Arial" pitchFamily="34" charset="0"/>
              </a:rPr>
              <a:t>БАЯРЛАЛАА</a:t>
            </a:r>
            <a:endParaRPr lang="tr-TR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3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etin kutusu 14"/>
          <p:cNvSpPr txBox="1"/>
          <p:nvPr/>
        </p:nvSpPr>
        <p:spPr>
          <a:xfrm>
            <a:off x="3216166" y="1969252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mn-MN" sz="2000" dirty="0">
                <a:latin typeface="Arial" pitchFamily="34" charset="0"/>
                <a:cs typeface="Arial" pitchFamily="34" charset="0"/>
              </a:rPr>
              <a:t>Салбарын </a:t>
            </a:r>
            <a:r>
              <a:rPr lang="mn-MN" sz="2000" dirty="0" smtClean="0">
                <a:latin typeface="Arial" pitchFamily="34" charset="0"/>
                <a:cs typeface="Arial" pitchFamily="34" charset="0"/>
              </a:rPr>
              <a:t>талаарх </a:t>
            </a:r>
            <a:r>
              <a:rPr lang="mn-MN" sz="2000" dirty="0">
                <a:latin typeface="Arial" pitchFamily="34" charset="0"/>
                <a:cs typeface="Arial" pitchFamily="34" charset="0"/>
              </a:rPr>
              <a:t>ерөнхий мэдээлэл</a:t>
            </a:r>
            <a:br>
              <a:rPr lang="mn-MN" sz="2000" dirty="0">
                <a:latin typeface="Arial" pitchFamily="34" charset="0"/>
                <a:cs typeface="Arial" pitchFamily="34" charset="0"/>
              </a:rPr>
            </a:br>
            <a:endParaRPr lang="tr-TR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76FF-AC16-4B72-9C8A-C6C7B834E379}" type="slidenum">
              <a:rPr lang="tr-TR" sz="2000" smtClean="0">
                <a:latin typeface="Arial" pitchFamily="34" charset="0"/>
                <a:cs typeface="Arial" pitchFamily="34" charset="0"/>
              </a:rPr>
              <a:pPr/>
              <a:t>3</a:t>
            </a:fld>
            <a:r>
              <a:rPr lang="tr-TR" sz="2000" dirty="0" smtClean="0">
                <a:latin typeface="Arial" pitchFamily="34" charset="0"/>
                <a:cs typeface="Arial" pitchFamily="34" charset="0"/>
              </a:rPr>
              <a:t>/26</a:t>
            </a:r>
            <a:endParaRPr lang="tr-TR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2602659" y="3252637"/>
            <a:ext cx="6734175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mn-MN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Турк </a:t>
            </a:r>
            <a:r>
              <a:rPr lang="mn-MN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лсын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2018 оны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нийгмийн хамгааллын байгууллагын статистикийн </a:t>
            </a:r>
            <a:r>
              <a:rPr lang="mn-MN" sz="2000" b="1" dirty="0" smtClean="0">
                <a:latin typeface="Arial" pitchFamily="34" charset="0"/>
                <a:cs typeface="Arial" pitchFamily="34" charset="0"/>
              </a:rPr>
              <a:t>мэдээлэл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;</a:t>
            </a:r>
            <a:endParaRPr lang="tr-TR" sz="2000" dirty="0" smtClean="0">
              <a:latin typeface="Arial" pitchFamily="34" charset="0"/>
              <a:cs typeface="Arial" pitchFamily="34" charset="0"/>
            </a:endParaRPr>
          </a:p>
          <a:p>
            <a:pPr marL="895350" indent="-342900">
              <a:lnSpc>
                <a:spcPct val="114000"/>
              </a:lnSpc>
              <a:buClr>
                <a:srgbClr val="FF3300"/>
              </a:buClr>
              <a:buFont typeface="Wingdings" panose="05000000000000000000" pitchFamily="2" charset="2"/>
              <a:buChar char="§"/>
              <a:tabLst>
                <a:tab pos="3852863" algn="l"/>
              </a:tabLst>
              <a:defRPr/>
            </a:pPr>
            <a:r>
              <a:rPr lang="mn-MN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Нийт аж ахуйн нэгжийн тоо </a:t>
            </a:r>
            <a:r>
              <a:rPr lang="tr-TR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tr-TR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1.879.771</a:t>
            </a:r>
            <a:endParaRPr lang="tr-TR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895350" indent="-342900">
              <a:lnSpc>
                <a:spcPct val="114000"/>
              </a:lnSpc>
              <a:buClr>
                <a:srgbClr val="FF3300"/>
              </a:buClr>
              <a:buFont typeface="Wingdings" panose="05000000000000000000" pitchFamily="2" charset="2"/>
              <a:buChar char="§"/>
              <a:tabLst>
                <a:tab pos="3852863" algn="l"/>
              </a:tabLst>
              <a:defRPr/>
            </a:pPr>
            <a:r>
              <a:rPr lang="mn-MN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Барилгын ажлын байрны тоо </a:t>
            </a:r>
            <a:r>
              <a:rPr lang="tr-TR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tr-TR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185.648</a:t>
            </a:r>
            <a:r>
              <a:rPr lang="tr-TR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(% </a:t>
            </a:r>
            <a:r>
              <a:rPr lang="tr-TR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9,9)</a:t>
            </a:r>
            <a:endParaRPr lang="tr-TR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895350" indent="-342900">
              <a:lnSpc>
                <a:spcPct val="114000"/>
              </a:lnSpc>
              <a:buClr>
                <a:srgbClr val="FF3300"/>
              </a:buClr>
              <a:buFont typeface="Wingdings" panose="05000000000000000000" pitchFamily="2" charset="2"/>
              <a:buChar char="§"/>
              <a:defRPr/>
            </a:pPr>
            <a:r>
              <a:rPr lang="mn-MN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4А-тай нийт ажилчдын тоо </a:t>
            </a:r>
            <a:r>
              <a:rPr lang="tr-TR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tr-TR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14.229.170</a:t>
            </a:r>
            <a:endParaRPr lang="tr-TR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895350" indent="-342900">
              <a:lnSpc>
                <a:spcPct val="114000"/>
              </a:lnSpc>
              <a:buClr>
                <a:srgbClr val="FF3300"/>
              </a:buClr>
              <a:buFont typeface="Wingdings" panose="05000000000000000000" pitchFamily="2" charset="2"/>
              <a:buChar char="§"/>
              <a:defRPr/>
            </a:pP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Барилга угсралтын чиглэлээр 4А ажиллагсдын тоо </a:t>
            </a:r>
            <a:r>
              <a:rPr lang="tr-TR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tr-TR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1.601.184</a:t>
            </a:r>
            <a:r>
              <a:rPr lang="tr-TR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(% </a:t>
            </a:r>
            <a:r>
              <a:rPr lang="tr-TR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14,3)</a:t>
            </a:r>
            <a:endParaRPr lang="tr-TR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İlgili resi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988302"/>
            <a:ext cx="3009900" cy="373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ikdörtgen 2"/>
          <p:cNvSpPr>
            <a:spLocks noChangeArrowheads="1"/>
          </p:cNvSpPr>
          <p:nvPr/>
        </p:nvSpPr>
        <p:spPr bwMode="auto">
          <a:xfrm>
            <a:off x="2219093" y="2547761"/>
            <a:ext cx="69249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r>
              <a:rPr lang="mn-MN" altLang="tr-TR" sz="2000" b="1" dirty="0">
                <a:solidFill>
                  <a:srgbClr val="C00000"/>
                </a:solidFill>
                <a:ea typeface="+mj-ea"/>
                <a:cs typeface="Arial" pitchFamily="34" charset="0"/>
              </a:rPr>
              <a:t>Ажил эрхлэлтийн хувьд тэргүүлэгч </a:t>
            </a:r>
            <a:r>
              <a:rPr lang="mn-MN" altLang="tr-TR" sz="2000" b="1" dirty="0" smtClean="0">
                <a:solidFill>
                  <a:srgbClr val="C00000"/>
                </a:solidFill>
                <a:ea typeface="+mj-ea"/>
                <a:cs typeface="Arial" pitchFamily="34" charset="0"/>
              </a:rPr>
              <a:t>салбарын нэг.</a:t>
            </a:r>
            <a:endParaRPr lang="tr-TR" altLang="tr-TR" sz="2000" dirty="0">
              <a:ea typeface="+mj-ea"/>
              <a:cs typeface="Arial" pitchFamily="34" charset="0"/>
            </a:endParaRPr>
          </a:p>
        </p:txBody>
      </p:sp>
      <p:sp>
        <p:nvSpPr>
          <p:cNvPr id="11" name="Dikdörtgen 8"/>
          <p:cNvSpPr>
            <a:spLocks noChangeArrowheads="1"/>
          </p:cNvSpPr>
          <p:nvPr/>
        </p:nvSpPr>
        <p:spPr bwMode="auto">
          <a:xfrm>
            <a:off x="4452845" y="1566010"/>
            <a:ext cx="35760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Clr>
                <a:srgbClr val="C00000"/>
              </a:buClr>
            </a:pPr>
            <a:r>
              <a:rPr lang="mn-MN" altLang="tr-TR" sz="2000" b="1" dirty="0">
                <a:ea typeface="+mj-ea"/>
                <a:cs typeface="Arial" pitchFamily="34" charset="0"/>
              </a:rPr>
              <a:t>Барилгын </a:t>
            </a:r>
            <a:r>
              <a:rPr lang="mn-MN" altLang="tr-TR" sz="2000" b="1" dirty="0" smtClean="0">
                <a:ea typeface="+mj-ea"/>
                <a:cs typeface="Arial" pitchFamily="34" charset="0"/>
              </a:rPr>
              <a:t>салбар</a:t>
            </a:r>
            <a:endParaRPr lang="tr-TR" altLang="tr-TR" sz="2000" b="1" dirty="0">
              <a:ea typeface="+mj-ea"/>
              <a:cs typeface="Arial" pitchFamily="34" charset="0"/>
            </a:endParaRPr>
          </a:p>
        </p:txBody>
      </p:sp>
      <p:cxnSp>
        <p:nvCxnSpPr>
          <p:cNvPr id="12" name="Düz Ok Bağlayıcısı 11"/>
          <p:cNvCxnSpPr/>
          <p:nvPr/>
        </p:nvCxnSpPr>
        <p:spPr>
          <a:xfrm flipH="1">
            <a:off x="5788960" y="2150785"/>
            <a:ext cx="1" cy="423748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688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etin kutusu 14"/>
          <p:cNvSpPr txBox="1"/>
          <p:nvPr/>
        </p:nvSpPr>
        <p:spPr>
          <a:xfrm>
            <a:off x="3216166" y="196925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76FF-AC16-4B72-9C8A-C6C7B834E379}" type="slidenum">
              <a:rPr lang="tr-TR" smtClean="0">
                <a:latin typeface="Arial" pitchFamily="34" charset="0"/>
                <a:cs typeface="Arial" pitchFamily="34" charset="0"/>
              </a:rPr>
              <a:pPr/>
              <a:t>4</a:t>
            </a:fld>
            <a:r>
              <a:rPr lang="tr-TR" dirty="0" smtClean="0">
                <a:latin typeface="Arial" pitchFamily="34" charset="0"/>
                <a:cs typeface="Arial" pitchFamily="34" charset="0"/>
              </a:rPr>
              <a:t>/26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n-MN" altLang="tr-TR" sz="2800" dirty="0">
                <a:latin typeface="Arial" pitchFamily="34" charset="0"/>
                <a:cs typeface="Arial" pitchFamily="34" charset="0"/>
              </a:rPr>
              <a:t>Ажлын </a:t>
            </a:r>
            <a:r>
              <a:rPr lang="mn-MN" altLang="tr-TR" sz="2800" dirty="0" smtClean="0">
                <a:latin typeface="Arial" pitchFamily="34" charset="0"/>
                <a:cs typeface="Arial" pitchFamily="34" charset="0"/>
              </a:rPr>
              <a:t>байран дахь ослын </a:t>
            </a:r>
            <a:r>
              <a:rPr lang="mn-MN" altLang="tr-TR" sz="2800" dirty="0">
                <a:latin typeface="Arial" pitchFamily="34" charset="0"/>
                <a:cs typeface="Arial" pitchFamily="34" charset="0"/>
              </a:rPr>
              <a:t>тоо</a:t>
            </a:r>
            <a:endParaRPr lang="tr-TR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İlgili resi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" t="3757" r="7325"/>
          <a:stretch/>
        </p:blipFill>
        <p:spPr bwMode="auto">
          <a:xfrm>
            <a:off x="-189324" y="1969252"/>
            <a:ext cx="3232260" cy="452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Metin kutusu 8"/>
          <p:cNvSpPr txBox="1"/>
          <p:nvPr/>
        </p:nvSpPr>
        <p:spPr>
          <a:xfrm>
            <a:off x="3088888" y="3785380"/>
            <a:ext cx="6262889" cy="1505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400" b="1" dirty="0">
                <a:solidFill>
                  <a:srgbClr val="6188CD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tr-TR" sz="1400" b="1" dirty="0" smtClean="0">
              <a:solidFill>
                <a:srgbClr val="6188CD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2018 </a:t>
            </a:r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оны SGK статистик </a:t>
            </a:r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мэдээгээр</a:t>
            </a:r>
            <a:r>
              <a:rPr lang="mn-MN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Турк Улсад</a:t>
            </a:r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tr-TR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790575" indent="-342900">
              <a:lnSpc>
                <a:spcPct val="114000"/>
              </a:lnSpc>
              <a:buClr>
                <a:srgbClr val="6188CD"/>
              </a:buClr>
              <a:buFont typeface="Wingdings" panose="05000000000000000000" pitchFamily="2" charset="2"/>
              <a:buChar char="§"/>
              <a:tabLst>
                <a:tab pos="3949700" algn="l"/>
              </a:tabLst>
              <a:defRPr/>
            </a:pPr>
            <a:r>
              <a:rPr lang="mn-MN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Нийт бүртгэгдсэн осол </a:t>
            </a:r>
            <a:r>
              <a:rPr lang="tr-T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tr-TR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431.276</a:t>
            </a:r>
            <a:endParaRPr lang="tr-TR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790575" indent="-342900">
              <a:lnSpc>
                <a:spcPct val="114000"/>
              </a:lnSpc>
              <a:buClr>
                <a:srgbClr val="6188CD"/>
              </a:buClr>
              <a:buFont typeface="Wingdings" panose="05000000000000000000" pitchFamily="2" charset="2"/>
              <a:buChar char="§"/>
              <a:tabLst>
                <a:tab pos="3949700" algn="l"/>
              </a:tabLst>
              <a:defRPr/>
            </a:pPr>
            <a:r>
              <a:rPr lang="mn-MN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Салбар дахь үйлдвэрлэлийн ослын тоо </a:t>
            </a:r>
            <a:r>
              <a:rPr lang="tr-T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tr-TR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77.194 </a:t>
            </a:r>
            <a:r>
              <a:rPr lang="tr-T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(% 17,9) </a:t>
            </a:r>
            <a:endParaRPr lang="tr-TR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790575" indent="-342900">
              <a:lnSpc>
                <a:spcPct val="114000"/>
              </a:lnSpc>
              <a:buClr>
                <a:srgbClr val="6188CD"/>
              </a:buClr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Нийт нас барсан хүний ​​тоо </a:t>
            </a:r>
            <a:r>
              <a:rPr lang="tr-T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tr-TR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1542</a:t>
            </a:r>
            <a:endParaRPr lang="tr-TR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790575" indent="-342900">
              <a:lnSpc>
                <a:spcPct val="114000"/>
              </a:lnSpc>
              <a:buClr>
                <a:srgbClr val="6188CD"/>
              </a:buClr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Энэ салбарт нас барсан хүний ​​тоо </a:t>
            </a:r>
            <a:r>
              <a:rPr lang="tr-T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tr-TR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591</a:t>
            </a:r>
            <a:r>
              <a:rPr lang="tr-T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(% </a:t>
            </a:r>
            <a:r>
              <a:rPr lang="tr-TR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38,3)</a:t>
            </a:r>
            <a:endParaRPr lang="tr-TR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Dikdörtgen 8"/>
          <p:cNvSpPr>
            <a:spLocks noChangeArrowheads="1"/>
          </p:cNvSpPr>
          <p:nvPr/>
        </p:nvSpPr>
        <p:spPr bwMode="auto">
          <a:xfrm>
            <a:off x="2418468" y="3532911"/>
            <a:ext cx="69333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Clr>
                <a:srgbClr val="C00000"/>
              </a:buClr>
            </a:pPr>
            <a:r>
              <a:rPr lang="mn-MN" altLang="tr-TR" sz="1400" dirty="0">
                <a:cs typeface="Arial" pitchFamily="34" charset="0"/>
              </a:rPr>
              <a:t>* Нийт нас баралтын гуравны нэг орчим нь барилга байгууламжид тохиолддог.</a:t>
            </a:r>
            <a:endParaRPr lang="tr-TR" altLang="tr-TR" sz="1400" dirty="0">
              <a:cs typeface="Arial" pitchFamily="34" charset="0"/>
            </a:endParaRPr>
          </a:p>
        </p:txBody>
      </p:sp>
      <p:cxnSp>
        <p:nvCxnSpPr>
          <p:cNvPr id="12" name="Düz Ok Bağlayıcısı 11"/>
          <p:cNvCxnSpPr/>
          <p:nvPr/>
        </p:nvCxnSpPr>
        <p:spPr>
          <a:xfrm flipH="1">
            <a:off x="6122222" y="2054844"/>
            <a:ext cx="438150" cy="510330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Düz Ok Bağlayıcısı 12"/>
          <p:cNvCxnSpPr/>
          <p:nvPr/>
        </p:nvCxnSpPr>
        <p:spPr>
          <a:xfrm>
            <a:off x="7608887" y="2062119"/>
            <a:ext cx="371475" cy="516957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etin kutusu 14"/>
          <p:cNvSpPr txBox="1">
            <a:spLocks noChangeArrowheads="1"/>
          </p:cNvSpPr>
          <p:nvPr/>
        </p:nvSpPr>
        <p:spPr bwMode="auto">
          <a:xfrm>
            <a:off x="4491342" y="2517248"/>
            <a:ext cx="2286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92D050"/>
              </a:buClr>
            </a:pPr>
            <a:r>
              <a:rPr lang="mn-MN" altLang="tr-TR" sz="1400" b="1" dirty="0" smtClean="0">
                <a:solidFill>
                  <a:srgbClr val="C00000"/>
                </a:solidFill>
                <a:cs typeface="Arial" pitchFamily="34" charset="0"/>
              </a:rPr>
              <a:t>Үйлдвэрлэлийн</a:t>
            </a:r>
            <a:r>
              <a:rPr lang="ru-RU" altLang="tr-TR" sz="1400" b="1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ru-RU" altLang="tr-TR" sz="1400" b="1" dirty="0">
                <a:solidFill>
                  <a:srgbClr val="C00000"/>
                </a:solidFill>
                <a:cs typeface="Arial" pitchFamily="34" charset="0"/>
              </a:rPr>
              <a:t>осол </a:t>
            </a:r>
            <a:r>
              <a:rPr lang="ru-RU" altLang="tr-TR" sz="1400" b="1" dirty="0">
                <a:cs typeface="Arial" pitchFamily="34" charset="0"/>
              </a:rPr>
              <a:t>хамгийн их гардаг </a:t>
            </a:r>
            <a:r>
              <a:rPr lang="ru-RU" altLang="tr-TR" sz="1400" b="1" dirty="0" smtClean="0">
                <a:cs typeface="Arial" pitchFamily="34" charset="0"/>
              </a:rPr>
              <a:t>салбар</a:t>
            </a:r>
            <a:r>
              <a:rPr lang="mn-MN" altLang="tr-TR" sz="1400" b="1" dirty="0" smtClean="0">
                <a:cs typeface="Arial" pitchFamily="34" charset="0"/>
              </a:rPr>
              <a:t>уудын</a:t>
            </a:r>
            <a:r>
              <a:rPr lang="ru-RU" altLang="tr-TR" sz="1400" b="1" dirty="0" smtClean="0">
                <a:cs typeface="Arial" pitchFamily="34" charset="0"/>
              </a:rPr>
              <a:t> </a:t>
            </a:r>
            <a:r>
              <a:rPr lang="ru-RU" altLang="tr-TR" sz="1400" b="1" dirty="0">
                <a:cs typeface="Arial" pitchFamily="34" charset="0"/>
              </a:rPr>
              <a:t>нэг</a:t>
            </a:r>
            <a:endParaRPr lang="tr-TR" altLang="tr-TR" sz="1400" dirty="0">
              <a:cs typeface="Arial" pitchFamily="34" charset="0"/>
            </a:endParaRPr>
          </a:p>
        </p:txBody>
      </p:sp>
      <p:sp>
        <p:nvSpPr>
          <p:cNvPr id="17" name="Metin kutusu 15"/>
          <p:cNvSpPr txBox="1">
            <a:spLocks noChangeArrowheads="1"/>
          </p:cNvSpPr>
          <p:nvPr/>
        </p:nvSpPr>
        <p:spPr bwMode="auto">
          <a:xfrm>
            <a:off x="6777342" y="2471387"/>
            <a:ext cx="223024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92D050"/>
              </a:buClr>
            </a:pPr>
            <a:r>
              <a:rPr lang="mn-MN" altLang="tr-TR" sz="1400" b="1" dirty="0" smtClean="0">
                <a:solidFill>
                  <a:srgbClr val="000000"/>
                </a:solidFill>
                <a:cs typeface="Arial" pitchFamily="34" charset="0"/>
              </a:rPr>
              <a:t>Үйлдвэрлэлий</a:t>
            </a:r>
            <a:r>
              <a:rPr lang="ru-RU" altLang="tr-TR" sz="1400" b="1" dirty="0" smtClean="0">
                <a:solidFill>
                  <a:srgbClr val="000000"/>
                </a:solidFill>
                <a:cs typeface="Arial" pitchFamily="34" charset="0"/>
              </a:rPr>
              <a:t>н </a:t>
            </a:r>
            <a:r>
              <a:rPr lang="ru-RU" altLang="tr-TR" sz="1400" b="1" dirty="0">
                <a:solidFill>
                  <a:srgbClr val="000000"/>
                </a:solidFill>
                <a:cs typeface="Arial" pitchFamily="34" charset="0"/>
              </a:rPr>
              <a:t>ослоос болж нас барсан </a:t>
            </a:r>
            <a:r>
              <a:rPr lang="mn-MN" altLang="tr-TR" sz="1400" b="1" dirty="0" smtClean="0">
                <a:solidFill>
                  <a:srgbClr val="000000"/>
                </a:solidFill>
                <a:cs typeface="Arial" pitchFamily="34" charset="0"/>
              </a:rPr>
              <a:t>ажилчдын тоо хамгийн их</a:t>
            </a:r>
            <a:endParaRPr lang="tr-TR" altLang="tr-TR" sz="14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" name="Dikdörtgen 8"/>
          <p:cNvSpPr>
            <a:spLocks noChangeArrowheads="1"/>
          </p:cNvSpPr>
          <p:nvPr/>
        </p:nvSpPr>
        <p:spPr bwMode="auto">
          <a:xfrm>
            <a:off x="5742878" y="1426660"/>
            <a:ext cx="27724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Clr>
                <a:srgbClr val="C00000"/>
              </a:buClr>
            </a:pPr>
            <a:r>
              <a:rPr lang="mn-MN" altLang="tr-TR" sz="1400" b="1" dirty="0" smtClean="0">
                <a:cs typeface="Arial" pitchFamily="34" charset="0"/>
              </a:rPr>
              <a:t>Барилгын салбар</a:t>
            </a:r>
            <a:endParaRPr lang="tr-TR" altLang="tr-TR" sz="14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6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76FF-AC16-4B72-9C8A-C6C7B834E379}" type="slidenum">
              <a:rPr lang="tr-TR" smtClean="0"/>
              <a:pPr/>
              <a:t>5</a:t>
            </a:fld>
            <a:r>
              <a:rPr lang="tr-TR" dirty="0" smtClean="0"/>
              <a:t>/26</a:t>
            </a:r>
            <a:endParaRPr lang="tr-TR" dirty="0"/>
          </a:p>
        </p:txBody>
      </p:sp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mn-MN" sz="2800" dirty="0">
                <a:latin typeface="Arial" pitchFamily="34" charset="0"/>
                <a:cs typeface="Arial" pitchFamily="34" charset="0"/>
              </a:rPr>
              <a:t> Ковид-19 цар тахлын үед салбарын ач холбогдол</a:t>
            </a:r>
            <a:endParaRPr lang="tr-TR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2921620" y="1637334"/>
            <a:ext cx="622238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mn-MN" sz="2000" dirty="0">
                <a:latin typeface="Arial" pitchFamily="34" charset="0"/>
                <a:cs typeface="Arial" pitchFamily="34" charset="0"/>
              </a:rPr>
              <a:t>Барилгын салбар нь хөдөлмөрийн эрүүл ахуй, аюулгүй байдлын </a:t>
            </a:r>
            <a:r>
              <a:rPr lang="mn-MN" sz="2000" dirty="0" smtClean="0">
                <a:latin typeface="Arial" pitchFamily="34" charset="0"/>
                <a:cs typeface="Arial" pitchFamily="34" charset="0"/>
              </a:rPr>
              <a:t>талаасаа 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COVID-19 </a:t>
            </a:r>
            <a:r>
              <a:rPr lang="mn-MN" sz="2000" dirty="0" smtClean="0">
                <a:latin typeface="Arial" pitchFamily="34" charset="0"/>
                <a:cs typeface="Arial" pitchFamily="34" charset="0"/>
              </a:rPr>
              <a:t>цар тахлын үеэр </a:t>
            </a:r>
            <a:r>
              <a:rPr lang="mn-MN" sz="2000" dirty="0">
                <a:latin typeface="Arial" pitchFamily="34" charset="0"/>
                <a:cs typeface="Arial" pitchFamily="34" charset="0"/>
              </a:rPr>
              <a:t>бусад салбараас эрс ялгаатай онцлог шинж чанартай байдаг</a:t>
            </a:r>
            <a:r>
              <a:rPr lang="mn-MN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endParaRPr lang="mn-MN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mn-MN" sz="2000" dirty="0">
                <a:latin typeface="Arial" pitchFamily="34" charset="0"/>
                <a:cs typeface="Arial" pitchFamily="34" charset="0"/>
              </a:rPr>
              <a:t>Ажилчдын </a:t>
            </a:r>
            <a:r>
              <a:rPr lang="mn-MN" sz="2000" dirty="0" smtClean="0">
                <a:latin typeface="Arial" pitchFamily="34" charset="0"/>
                <a:cs typeface="Arial" pitchFamily="34" charset="0"/>
              </a:rPr>
              <a:t>эргэлт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mn-MN" sz="2000" dirty="0">
                <a:latin typeface="Arial" pitchFamily="34" charset="0"/>
                <a:cs typeface="Arial" pitchFamily="34" charset="0"/>
              </a:rPr>
              <a:t>Нэг </a:t>
            </a:r>
            <a:r>
              <a:rPr lang="mn-MN" sz="2000" dirty="0" smtClean="0">
                <a:latin typeface="Arial" pitchFamily="34" charset="0"/>
                <a:cs typeface="Arial" pitchFamily="34" charset="0"/>
              </a:rPr>
              <a:t>газар олон ажилчид зэрэг ажилладаг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mn-MN" sz="2000" dirty="0">
                <a:latin typeface="Arial" pitchFamily="34" charset="0"/>
                <a:cs typeface="Arial" pitchFamily="34" charset="0"/>
              </a:rPr>
              <a:t>Хатуу </a:t>
            </a:r>
            <a:r>
              <a:rPr lang="mn-MN" sz="2000" dirty="0" smtClean="0">
                <a:latin typeface="Arial" pitchFamily="34" charset="0"/>
                <a:cs typeface="Arial" pitchFamily="34" charset="0"/>
              </a:rPr>
              <a:t>хугацаатай ажилладаг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mn-MN" sz="2000" dirty="0">
                <a:latin typeface="Arial" pitchFamily="34" charset="0"/>
                <a:cs typeface="Arial" pitchFamily="34" charset="0"/>
              </a:rPr>
              <a:t>Барилгын талбайн орчинд байрлах орон байр, </a:t>
            </a:r>
            <a:r>
              <a:rPr lang="mn-MN" sz="2000" dirty="0" smtClean="0">
                <a:latin typeface="Arial" pitchFamily="34" charset="0"/>
                <a:cs typeface="Arial" pitchFamily="34" charset="0"/>
              </a:rPr>
              <a:t>цэвэрлэгээний асуудал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mn-MN" sz="2000" dirty="0" smtClean="0">
                <a:latin typeface="Arial" pitchFamily="34" charset="0"/>
                <a:cs typeface="Arial" pitchFamily="34" charset="0"/>
              </a:rPr>
              <a:t>Ажилчдын боловсролын </a:t>
            </a:r>
            <a:r>
              <a:rPr lang="mn-MN" sz="2000" dirty="0">
                <a:latin typeface="Arial" pitchFamily="34" charset="0"/>
                <a:cs typeface="Arial" pitchFamily="34" charset="0"/>
              </a:rPr>
              <a:t>түвшин </a:t>
            </a:r>
            <a:r>
              <a:rPr lang="mn-MN" sz="2000" dirty="0" smtClean="0">
                <a:latin typeface="Arial" pitchFamily="34" charset="0"/>
                <a:cs typeface="Arial" pitchFamily="34" charset="0"/>
              </a:rPr>
              <a:t>доогуур байдаг</a:t>
            </a:r>
          </a:p>
        </p:txBody>
      </p:sp>
      <p:pic>
        <p:nvPicPr>
          <p:cNvPr id="6" name="Picture 4" descr="Turn-over nedir? | İK Blo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73" y="2531327"/>
            <a:ext cx="1358691" cy="8136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orried workers share pictures of crowded construction sites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97" y="4785076"/>
            <a:ext cx="2220149" cy="15319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07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etin kutusu 14"/>
          <p:cNvSpPr txBox="1"/>
          <p:nvPr/>
        </p:nvSpPr>
        <p:spPr>
          <a:xfrm>
            <a:off x="3216166" y="19692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322333" y="209476"/>
            <a:ext cx="6896475" cy="1238302"/>
          </a:xfrm>
        </p:spPr>
        <p:txBody>
          <a:bodyPr>
            <a:normAutofit/>
          </a:bodyPr>
          <a:lstStyle/>
          <a:p>
            <a:r>
              <a:rPr lang="mn-MN" dirty="0" smtClean="0">
                <a:latin typeface="Arial" pitchFamily="34" charset="0"/>
                <a:cs typeface="Arial" pitchFamily="34" charset="0"/>
              </a:rPr>
              <a:t>Цар тахлаас урьдчилан сэргийлэх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үндсэн </a:t>
            </a:r>
            <a:r>
              <a:rPr lang="mn-MN" dirty="0" smtClean="0">
                <a:latin typeface="Arial" pitchFamily="34" charset="0"/>
                <a:cs typeface="Arial" pitchFamily="34" charset="0"/>
              </a:rPr>
              <a:t>арга </a:t>
            </a:r>
            <a:r>
              <a:rPr lang="mn-MN" dirty="0" smtClean="0">
                <a:latin typeface="Arial" pitchFamily="34" charset="0"/>
                <a:cs typeface="Arial" pitchFamily="34" charset="0"/>
              </a:rPr>
              <a:t>хэмжээ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76FF-AC16-4B72-9C8A-C6C7B834E379}" type="slidenum">
              <a:rPr lang="tr-TR" smtClean="0">
                <a:latin typeface="Arial" pitchFamily="34" charset="0"/>
                <a:cs typeface="Arial" pitchFamily="34" charset="0"/>
              </a:rPr>
              <a:pPr/>
              <a:t>6</a:t>
            </a:fld>
            <a:r>
              <a:rPr lang="tr-TR" dirty="0" smtClean="0">
                <a:latin typeface="Arial" pitchFamily="34" charset="0"/>
                <a:cs typeface="Arial" pitchFamily="34" charset="0"/>
              </a:rPr>
              <a:t>/26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3187756" y="1280967"/>
            <a:ext cx="3232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24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Ажлын төлөвлөлт</a:t>
            </a:r>
            <a:endParaRPr lang="tr-TR" sz="24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Düz Ok Bağlayıcısı 9"/>
          <p:cNvCxnSpPr/>
          <p:nvPr/>
        </p:nvCxnSpPr>
        <p:spPr>
          <a:xfrm>
            <a:off x="4524375" y="2517229"/>
            <a:ext cx="1" cy="312618"/>
          </a:xfrm>
          <a:prstGeom prst="straightConnector1">
            <a:avLst/>
          </a:prstGeom>
          <a:ln w="76200">
            <a:solidFill>
              <a:srgbClr val="FFB8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etin kutusu 10"/>
          <p:cNvSpPr txBox="1"/>
          <p:nvPr/>
        </p:nvSpPr>
        <p:spPr>
          <a:xfrm>
            <a:off x="790575" y="1707698"/>
            <a:ext cx="7591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600" dirty="0">
                <a:latin typeface="Arial" pitchFamily="34" charset="0"/>
                <a:cs typeface="Arial" pitchFamily="34" charset="0"/>
              </a:rPr>
              <a:t>Барилгын ажил бүрийг дахин төлөвлөж, </a:t>
            </a:r>
            <a:r>
              <a:rPr lang="mn-MN" sz="1600" dirty="0" smtClean="0">
                <a:latin typeface="Arial" pitchFamily="34" charset="0"/>
                <a:cs typeface="Arial" pitchFamily="34" charset="0"/>
              </a:rPr>
              <a:t>ажилчдад жижиг 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бүлгээр </a:t>
            </a:r>
            <a:r>
              <a:rPr lang="mn-MN" sz="1600" dirty="0" smtClean="0">
                <a:latin typeface="Arial" pitchFamily="34" charset="0"/>
                <a:cs typeface="Arial" pitchFamily="34" charset="0"/>
              </a:rPr>
              <a:t>ажиллах 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боломжийг </a:t>
            </a:r>
            <a:r>
              <a:rPr lang="mn-MN" sz="1600" dirty="0" smtClean="0">
                <a:latin typeface="Arial" pitchFamily="34" charset="0"/>
                <a:cs typeface="Arial" pitchFamily="34" charset="0"/>
              </a:rPr>
              <a:t>олгох. Ажлын зохицуулалтыг хийхдээ ажилчдын хоорондын  зайг их байлгах арга хэмжээг нэн 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тэргүүнд анхаарах хэрэгтэй.</a:t>
            </a:r>
            <a:endParaRPr lang="tr-T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3216166" y="2763057"/>
            <a:ext cx="3361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24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Ажилчдын </a:t>
            </a:r>
            <a:r>
              <a:rPr lang="mn-MN" sz="24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хяналт</a:t>
            </a:r>
            <a:endParaRPr lang="tr-TR" sz="24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Metin kutusu 12"/>
          <p:cNvSpPr txBox="1"/>
          <p:nvPr/>
        </p:nvSpPr>
        <p:spPr>
          <a:xfrm>
            <a:off x="685800" y="3128876"/>
            <a:ext cx="7829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600" dirty="0">
                <a:latin typeface="Arial" pitchFamily="34" charset="0"/>
                <a:cs typeface="Arial" pitchFamily="34" charset="0"/>
              </a:rPr>
              <a:t>Ажилтнууд </a:t>
            </a:r>
            <a:r>
              <a:rPr lang="mn-MN" sz="1600" dirty="0" smtClean="0">
                <a:latin typeface="Arial" pitchFamily="34" charset="0"/>
                <a:cs typeface="Arial" pitchFamily="34" charset="0"/>
              </a:rPr>
              <a:t>коронавирусээс </a:t>
            </a:r>
            <a:r>
              <a:rPr lang="mn-MN" sz="1600" dirty="0" smtClean="0">
                <a:latin typeface="Arial" pitchFamily="34" charset="0"/>
                <a:cs typeface="Arial" pitchFamily="34" charset="0"/>
              </a:rPr>
              <a:t>урьдчилан сэргийлэх арга хэмжээ, зааврыг бүрэн </a:t>
            </a:r>
            <a:r>
              <a:rPr lang="mn-MN" sz="1600" dirty="0">
                <a:latin typeface="Arial" pitchFamily="34" charset="0"/>
                <a:cs typeface="Arial" pitchFamily="34" charset="0"/>
              </a:rPr>
              <a:t>дагаж мөрдөх ёстой. </a:t>
            </a:r>
            <a:r>
              <a:rPr lang="mn-MN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mn-MN" sz="1600" dirty="0" smtClean="0">
                <a:latin typeface="Arial" pitchFamily="34" charset="0"/>
                <a:cs typeface="Arial" pitchFamily="34" charset="0"/>
              </a:rPr>
              <a:t>Ажилтны </a:t>
            </a:r>
            <a:r>
              <a:rPr lang="mn-MN" sz="1600" dirty="0" smtClean="0">
                <a:latin typeface="Arial" pitchFamily="34" charset="0"/>
                <a:cs typeface="Arial" pitchFamily="34" charset="0"/>
              </a:rPr>
              <a:t>биеийн халууныг тогтмол шалгах хэрэгтэй.</a:t>
            </a:r>
            <a:endParaRPr lang="tr-TR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 descr="10 Tips for Operating Construction Sites During the COVID-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510" y="5012750"/>
            <a:ext cx="4401001" cy="14681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Metin kutusu 16"/>
          <p:cNvSpPr txBox="1"/>
          <p:nvPr/>
        </p:nvSpPr>
        <p:spPr>
          <a:xfrm>
            <a:off x="3400897" y="3851946"/>
            <a:ext cx="3295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24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Нийтийн талбай</a:t>
            </a:r>
            <a:endParaRPr lang="tr-TR" sz="24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Metin kutusu 17"/>
          <p:cNvSpPr txBox="1"/>
          <p:nvPr/>
        </p:nvSpPr>
        <p:spPr>
          <a:xfrm>
            <a:off x="191194" y="4266723"/>
            <a:ext cx="8409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i="1"/>
            </a:lvl1pPr>
          </a:lstStyle>
          <a:p>
            <a:r>
              <a:rPr lang="mn-MN" sz="1600" i="0" dirty="0">
                <a:latin typeface="Arial" pitchFamily="34" charset="0"/>
                <a:cs typeface="Arial" pitchFamily="34" charset="0"/>
              </a:rPr>
              <a:t>Ажилчдын </a:t>
            </a:r>
            <a:r>
              <a:rPr lang="mn-MN" sz="1600" i="0" dirty="0" smtClean="0">
                <a:latin typeface="Arial" pitchFamily="34" charset="0"/>
                <a:cs typeface="Arial" pitchFamily="34" charset="0"/>
              </a:rPr>
              <a:t>нийтийн талбай өрөөнүүд тухайлбал</a:t>
            </a:r>
            <a:r>
              <a:rPr lang="mn-MN" sz="1600" i="0" dirty="0">
                <a:latin typeface="Arial" pitchFamily="34" charset="0"/>
                <a:cs typeface="Arial" pitchFamily="34" charset="0"/>
              </a:rPr>
              <a:t>, </a:t>
            </a:r>
            <a:r>
              <a:rPr lang="mn-MN" sz="1600" i="0" dirty="0" smtClean="0">
                <a:latin typeface="Arial" pitchFamily="34" charset="0"/>
                <a:cs typeface="Arial" pitchFamily="34" charset="0"/>
              </a:rPr>
              <a:t>нийтээр хоол идэж уудаг талбай, </a:t>
            </a:r>
            <a:r>
              <a:rPr lang="mn-MN" sz="1600" i="0" dirty="0">
                <a:latin typeface="Arial" pitchFamily="34" charset="0"/>
                <a:cs typeface="Arial" pitchFamily="34" charset="0"/>
              </a:rPr>
              <a:t>бие засах газар, шүршүүр, угаалтуур, </a:t>
            </a:r>
            <a:r>
              <a:rPr lang="mn-MN" sz="1600" i="0" dirty="0" smtClean="0">
                <a:latin typeface="Arial" pitchFamily="34" charset="0"/>
                <a:cs typeface="Arial" pitchFamily="34" charset="0"/>
              </a:rPr>
              <a:t>амрах байр, хувцас солих өрөөний ариун цэврийг тогтмол </a:t>
            </a:r>
            <a:r>
              <a:rPr lang="mn-MN" sz="1600" i="0" dirty="0" smtClean="0">
                <a:latin typeface="Arial" pitchFamily="34" charset="0"/>
                <a:cs typeface="Arial" pitchFamily="34" charset="0"/>
              </a:rPr>
              <a:t>хангаж, хоорондын </a:t>
            </a:r>
            <a:r>
              <a:rPr lang="mn-MN" sz="1600" i="0" dirty="0" smtClean="0">
                <a:latin typeface="Arial" pitchFamily="34" charset="0"/>
                <a:cs typeface="Arial" pitchFamily="34" charset="0"/>
              </a:rPr>
              <a:t>зайн дүрмийг мөрдүүлэх хэрэгтэй.</a:t>
            </a:r>
            <a:endParaRPr lang="tr-TR" sz="1600" i="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Düz Ok Bağlayıcısı 18"/>
          <p:cNvCxnSpPr/>
          <p:nvPr/>
        </p:nvCxnSpPr>
        <p:spPr>
          <a:xfrm>
            <a:off x="4543424" y="3689596"/>
            <a:ext cx="1" cy="312618"/>
          </a:xfrm>
          <a:prstGeom prst="straightConnector1">
            <a:avLst/>
          </a:prstGeom>
          <a:ln w="76200">
            <a:solidFill>
              <a:srgbClr val="FFB8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189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76FF-AC16-4B72-9C8A-C6C7B834E379}" type="slidenum">
              <a:rPr lang="tr-TR" smtClean="0">
                <a:latin typeface="Arial" pitchFamily="34" charset="0"/>
                <a:cs typeface="Arial" pitchFamily="34" charset="0"/>
              </a:rPr>
              <a:pPr/>
              <a:t>7</a:t>
            </a:fld>
            <a:r>
              <a:rPr lang="tr-TR" dirty="0" smtClean="0">
                <a:latin typeface="Arial" pitchFamily="34" charset="0"/>
                <a:cs typeface="Arial" pitchFamily="34" charset="0"/>
              </a:rPr>
              <a:t>/26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322333" y="209476"/>
            <a:ext cx="6896475" cy="1238302"/>
          </a:xfrm>
        </p:spPr>
        <p:txBody>
          <a:bodyPr/>
          <a:lstStyle/>
          <a:p>
            <a:r>
              <a:rPr lang="mn-MN" dirty="0">
                <a:latin typeface="Arial" pitchFamily="34" charset="0"/>
                <a:cs typeface="Arial" pitchFamily="34" charset="0"/>
              </a:rPr>
              <a:t>Цар тахлаас урьдчилан сэргийлэх </a:t>
            </a:r>
            <a:r>
              <a:rPr lang="ru-RU" dirty="0">
                <a:latin typeface="Arial" pitchFamily="34" charset="0"/>
                <a:cs typeface="Arial" pitchFamily="34" charset="0"/>
              </a:rPr>
              <a:t>үндсэн </a:t>
            </a:r>
            <a:r>
              <a:rPr lang="mn-MN" dirty="0" smtClean="0">
                <a:latin typeface="Arial" pitchFamily="34" charset="0"/>
                <a:cs typeface="Arial" pitchFamily="34" charset="0"/>
              </a:rPr>
              <a:t>арга </a:t>
            </a:r>
            <a:r>
              <a:rPr lang="mn-MN" dirty="0">
                <a:latin typeface="Arial" pitchFamily="34" charset="0"/>
                <a:cs typeface="Arial" pitchFamily="34" charset="0"/>
              </a:rPr>
              <a:t>хэмжээ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3543300" y="1476353"/>
            <a:ext cx="2066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24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Мэдээлэх</a:t>
            </a:r>
            <a:endParaRPr lang="tr-TR" sz="24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1235046" y="1886750"/>
            <a:ext cx="6683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i="1"/>
            </a:lvl1pPr>
          </a:lstStyle>
          <a:p>
            <a:r>
              <a:rPr lang="mn-MN" sz="1600" i="0" dirty="0" smtClean="0">
                <a:latin typeface="Arial" pitchFamily="34" charset="0"/>
                <a:cs typeface="Arial" pitchFamily="34" charset="0"/>
              </a:rPr>
              <a:t>Ажилчдыг коронавирустэй холбоотой шинэ мэдээлэл, авч хэрэгжүүлж </a:t>
            </a:r>
            <a:r>
              <a:rPr lang="mn-MN" sz="1600" i="0" dirty="0">
                <a:latin typeface="Arial" pitchFamily="34" charset="0"/>
                <a:cs typeface="Arial" pitchFamily="34" charset="0"/>
              </a:rPr>
              <a:t>буй арга хэмжээний талаар тогтмол мэдээлж байх </a:t>
            </a:r>
            <a:r>
              <a:rPr lang="mn-MN" sz="1600" i="0" dirty="0" smtClean="0">
                <a:latin typeface="Arial" pitchFamily="34" charset="0"/>
                <a:cs typeface="Arial" pitchFamily="34" charset="0"/>
              </a:rPr>
              <a:t>ёстой.</a:t>
            </a:r>
            <a:endParaRPr lang="mn-MN" sz="1600" i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Android Q dreaming: Imagine the notification inbox | Computerworl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3" b="14933"/>
          <a:stretch/>
        </p:blipFill>
        <p:spPr bwMode="auto">
          <a:xfrm>
            <a:off x="2525673" y="5075038"/>
            <a:ext cx="4299030" cy="14258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etin kutusu 7"/>
          <p:cNvSpPr txBox="1"/>
          <p:nvPr/>
        </p:nvSpPr>
        <p:spPr>
          <a:xfrm>
            <a:off x="3227873" y="2738739"/>
            <a:ext cx="252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24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Онцгой байдал</a:t>
            </a:r>
            <a:endParaRPr lang="tr-TR" sz="24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628472" y="3080488"/>
            <a:ext cx="7725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i="1"/>
            </a:lvl1pPr>
          </a:lstStyle>
          <a:p>
            <a:r>
              <a:rPr lang="mn-MN" sz="1600" i="0" dirty="0">
                <a:latin typeface="Arial" pitchFamily="34" charset="0"/>
                <a:cs typeface="Arial" pitchFamily="34" charset="0"/>
              </a:rPr>
              <a:t>Одоогийн </a:t>
            </a:r>
            <a:r>
              <a:rPr lang="mn-MN" sz="1600" i="0" dirty="0" smtClean="0">
                <a:latin typeface="Arial" pitchFamily="34" charset="0"/>
                <a:cs typeface="Arial" pitchFamily="34" charset="0"/>
              </a:rPr>
              <a:t>онцгой байдлын төлөвлөгөөг </a:t>
            </a:r>
            <a:r>
              <a:rPr lang="mn-MN" sz="1600" i="0" dirty="0">
                <a:latin typeface="Arial" pitchFamily="34" charset="0"/>
                <a:cs typeface="Arial" pitchFamily="34" charset="0"/>
              </a:rPr>
              <a:t>шинэчилж, тахлын эсрэг авах арга хэмжээний </a:t>
            </a:r>
            <a:r>
              <a:rPr lang="mn-MN" sz="1600" i="0" dirty="0" smtClean="0">
                <a:latin typeface="Arial" pitchFamily="34" charset="0"/>
                <a:cs typeface="Arial" pitchFamily="34" charset="0"/>
              </a:rPr>
              <a:t>төлөвлөгөөг </a:t>
            </a:r>
            <a:r>
              <a:rPr lang="mn-MN" sz="1600" i="0" dirty="0">
                <a:latin typeface="Arial" pitchFamily="34" charset="0"/>
                <a:cs typeface="Arial" pitchFamily="34" charset="0"/>
              </a:rPr>
              <a:t>боловсруулах хэрэгтэй.</a:t>
            </a:r>
            <a:endParaRPr lang="tr-TR" sz="1600" i="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Düz Ok Bağlayıcısı 9"/>
          <p:cNvCxnSpPr/>
          <p:nvPr/>
        </p:nvCxnSpPr>
        <p:spPr>
          <a:xfrm>
            <a:off x="4491035" y="2471525"/>
            <a:ext cx="1" cy="312618"/>
          </a:xfrm>
          <a:prstGeom prst="straightConnector1">
            <a:avLst/>
          </a:prstGeom>
          <a:ln w="76200">
            <a:solidFill>
              <a:srgbClr val="FFB8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etin kutusu 10"/>
          <p:cNvSpPr txBox="1"/>
          <p:nvPr/>
        </p:nvSpPr>
        <p:spPr>
          <a:xfrm>
            <a:off x="2231205" y="3940404"/>
            <a:ext cx="5255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24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Хамтын ажиллагаа, зохицуулалт</a:t>
            </a:r>
            <a:endParaRPr lang="tr-TR" sz="24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946148" y="4364591"/>
            <a:ext cx="7458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i="1"/>
            </a:lvl1pPr>
          </a:lstStyle>
          <a:p>
            <a:r>
              <a:rPr lang="mn-MN" sz="1600" i="0" dirty="0" smtClean="0">
                <a:latin typeface="Arial" pitchFamily="34" charset="0"/>
                <a:cs typeface="Arial" pitchFamily="34" charset="0"/>
              </a:rPr>
              <a:t>Захиалагч, гүйцэтгэгч, туслан гүйцэтгэгчийн хооронд цар тахлаас үүдэн ямар </a:t>
            </a:r>
            <a:r>
              <a:rPr lang="mn-MN" sz="1600" i="0" dirty="0">
                <a:latin typeface="Arial" pitchFamily="34" charset="0"/>
                <a:cs typeface="Arial" pitchFamily="34" charset="0"/>
              </a:rPr>
              <a:t>нэгэн асуудал гарахаас </a:t>
            </a:r>
            <a:r>
              <a:rPr lang="mn-MN" sz="1600" i="0" dirty="0" smtClean="0">
                <a:latin typeface="Arial" pitchFamily="34" charset="0"/>
                <a:cs typeface="Arial" pitchFamily="34" charset="0"/>
              </a:rPr>
              <a:t>зайлсхийх, </a:t>
            </a:r>
            <a:r>
              <a:rPr lang="mn-MN" sz="1600" i="0" dirty="0" smtClean="0">
                <a:latin typeface="Arial" pitchFamily="34" charset="0"/>
                <a:cs typeface="Arial" pitchFamily="34" charset="0"/>
              </a:rPr>
              <a:t>хоорондоо мэдээлэл хангалттай солилцож байх хэрэгтэй.</a:t>
            </a:r>
            <a:endParaRPr lang="tr-TR" sz="1600" i="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Düz Ok Bağlayıcısı 12"/>
          <p:cNvCxnSpPr/>
          <p:nvPr/>
        </p:nvCxnSpPr>
        <p:spPr>
          <a:xfrm>
            <a:off x="4491033" y="3665263"/>
            <a:ext cx="1" cy="312618"/>
          </a:xfrm>
          <a:prstGeom prst="straightConnector1">
            <a:avLst/>
          </a:prstGeom>
          <a:ln w="76200">
            <a:solidFill>
              <a:srgbClr val="FFB8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062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76FF-AC16-4B72-9C8A-C6C7B834E379}" type="slidenum">
              <a:rPr lang="tr-TR" sz="1600" smtClean="0">
                <a:latin typeface="Arial" pitchFamily="34" charset="0"/>
                <a:cs typeface="Arial" pitchFamily="34" charset="0"/>
              </a:rPr>
              <a:pPr/>
              <a:t>8</a:t>
            </a:fld>
            <a:r>
              <a:rPr lang="tr-TR" sz="1600" dirty="0" smtClean="0">
                <a:latin typeface="Arial" pitchFamily="34" charset="0"/>
                <a:cs typeface="Arial" pitchFamily="34" charset="0"/>
              </a:rPr>
              <a:t>/26</a:t>
            </a:r>
            <a:endParaRPr lang="tr-T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2686050" y="2899011"/>
            <a:ext cx="3676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Цэвэрлэгээ ба ариутгал</a:t>
            </a:r>
            <a:endParaRPr lang="tr-TR" sz="1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838200" y="3245890"/>
            <a:ext cx="7343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i="1"/>
            </a:lvl1pPr>
          </a:lstStyle>
          <a:p>
            <a:r>
              <a:rPr lang="mn-MN" sz="1600" i="0" dirty="0" smtClean="0">
                <a:latin typeface="Arial" pitchFamily="34" charset="0"/>
                <a:cs typeface="Arial" pitchFamily="34" charset="0"/>
              </a:rPr>
              <a:t>Ажилтнуудын хүрдэг гадаргуу, нэн ялангуяа </a:t>
            </a:r>
            <a:r>
              <a:rPr lang="mn-MN" sz="1600" i="0" dirty="0">
                <a:latin typeface="Arial" pitchFamily="34" charset="0"/>
                <a:cs typeface="Arial" pitchFamily="34" charset="0"/>
              </a:rPr>
              <a:t>нийтийн эзэмшлийн </a:t>
            </a:r>
            <a:r>
              <a:rPr lang="mn-MN" sz="1600" i="0" dirty="0" smtClean="0">
                <a:latin typeface="Arial" pitchFamily="34" charset="0"/>
                <a:cs typeface="Arial" pitchFamily="34" charset="0"/>
              </a:rPr>
              <a:t>талбайг </a:t>
            </a:r>
            <a:r>
              <a:rPr lang="mn-MN" sz="1600" i="0" dirty="0">
                <a:latin typeface="Arial" pitchFamily="34" charset="0"/>
                <a:cs typeface="Arial" pitchFamily="34" charset="0"/>
              </a:rPr>
              <a:t>байнга цэвэрлэж, ариутгаж байх ёстой.</a:t>
            </a:r>
            <a:endParaRPr lang="tr-TR" sz="1600" i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3381373" y="1478849"/>
            <a:ext cx="2981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Хувийн ариун цэвэр</a:t>
            </a:r>
            <a:endParaRPr lang="tr-TR" sz="1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704850" y="1847094"/>
            <a:ext cx="7477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i="1"/>
            </a:lvl1pPr>
          </a:lstStyle>
          <a:p>
            <a:r>
              <a:rPr lang="mn-MN" sz="1600" i="0" dirty="0">
                <a:latin typeface="Arial" pitchFamily="34" charset="0"/>
                <a:cs typeface="Arial" pitchFamily="34" charset="0"/>
              </a:rPr>
              <a:t>Хувийн эрүүл ахуйн ач холбогдлыг </a:t>
            </a:r>
            <a:r>
              <a:rPr lang="mn-MN" sz="1600" i="0" dirty="0" smtClean="0">
                <a:latin typeface="Arial" pitchFamily="34" charset="0"/>
                <a:cs typeface="Arial" pitchFamily="34" charset="0"/>
              </a:rPr>
              <a:t>байнга зааж сургаж, ажилтнуудыг </a:t>
            </a:r>
            <a:r>
              <a:rPr lang="mn-MN" sz="1600" i="0" dirty="0">
                <a:latin typeface="Arial" pitchFamily="34" charset="0"/>
                <a:cs typeface="Arial" pitchFamily="34" charset="0"/>
              </a:rPr>
              <a:t>гараа байнга савантай усаар угааж </a:t>
            </a:r>
            <a:r>
              <a:rPr lang="mn-MN" sz="1600" i="0" dirty="0" smtClean="0">
                <a:latin typeface="Arial" pitchFamily="34" charset="0"/>
                <a:cs typeface="Arial" pitchFamily="34" charset="0"/>
              </a:rPr>
              <a:t>байхыг шаардах ёстой. Шаардлагатай </a:t>
            </a:r>
            <a:r>
              <a:rPr lang="mn-MN" sz="1600" i="0" dirty="0">
                <a:latin typeface="Arial" pitchFamily="34" charset="0"/>
                <a:cs typeface="Arial" pitchFamily="34" charset="0"/>
              </a:rPr>
              <a:t>газруудад </a:t>
            </a:r>
            <a:r>
              <a:rPr lang="mn-MN" sz="1600" i="0" dirty="0" smtClean="0">
                <a:latin typeface="Arial" pitchFamily="34" charset="0"/>
                <a:cs typeface="Arial" pitchFamily="34" charset="0"/>
              </a:rPr>
              <a:t>гараа угаахын сануулсан зураг заавар өлгөх ёстой.</a:t>
            </a:r>
            <a:endParaRPr lang="tr-TR" sz="1600" i="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Düz Ok Bağlayıcısı 8"/>
          <p:cNvCxnSpPr/>
          <p:nvPr/>
        </p:nvCxnSpPr>
        <p:spPr>
          <a:xfrm>
            <a:off x="4386258" y="2678091"/>
            <a:ext cx="1" cy="312618"/>
          </a:xfrm>
          <a:prstGeom prst="straightConnector1">
            <a:avLst/>
          </a:prstGeom>
          <a:ln w="76200">
            <a:solidFill>
              <a:srgbClr val="FFB8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etin kutusu 9"/>
          <p:cNvSpPr txBox="1"/>
          <p:nvPr/>
        </p:nvSpPr>
        <p:spPr>
          <a:xfrm>
            <a:off x="3333750" y="4100517"/>
            <a:ext cx="312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Маск </a:t>
            </a:r>
            <a:r>
              <a:rPr lang="mn-MN" sz="16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зүүх</a:t>
            </a:r>
            <a:endParaRPr lang="tr-TR" sz="1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1190625" y="4507588"/>
            <a:ext cx="6638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i="1"/>
            </a:lvl1pPr>
          </a:lstStyle>
          <a:p>
            <a:r>
              <a:rPr lang="mn-MN" sz="1600" i="0" dirty="0">
                <a:latin typeface="Arial" pitchFamily="34" charset="0"/>
                <a:cs typeface="Arial" pitchFamily="34" charset="0"/>
              </a:rPr>
              <a:t>Ажилтнууд хамгаалалтын маскыг зөв, аюулгүй </a:t>
            </a:r>
            <a:r>
              <a:rPr lang="mn-MN" sz="1600" i="0" dirty="0" smtClean="0">
                <a:latin typeface="Arial" pitchFamily="34" charset="0"/>
                <a:cs typeface="Arial" pitchFamily="34" charset="0"/>
              </a:rPr>
              <a:t>зүүж хэвших, маскаа ажлын </a:t>
            </a:r>
            <a:r>
              <a:rPr lang="mn-MN" sz="1600" i="0" dirty="0">
                <a:latin typeface="Arial" pitchFamily="34" charset="0"/>
                <a:cs typeface="Arial" pitchFamily="34" charset="0"/>
              </a:rPr>
              <a:t>орчноос </a:t>
            </a:r>
            <a:r>
              <a:rPr lang="mn-MN" sz="1600" i="0" dirty="0" smtClean="0">
                <a:latin typeface="Arial" pitchFamily="34" charset="0"/>
                <a:cs typeface="Arial" pitchFamily="34" charset="0"/>
              </a:rPr>
              <a:t>зохих хогийн саванд хийж </a:t>
            </a:r>
            <a:r>
              <a:rPr lang="mn-MN" sz="1600" i="0" dirty="0">
                <a:latin typeface="Arial" pitchFamily="34" charset="0"/>
                <a:cs typeface="Arial" pitchFamily="34" charset="0"/>
              </a:rPr>
              <a:t>зайлуулах ёстой.</a:t>
            </a:r>
            <a:endParaRPr lang="tr-TR" sz="1600" i="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Düz Ok Bağlayıcısı 11"/>
          <p:cNvCxnSpPr/>
          <p:nvPr/>
        </p:nvCxnSpPr>
        <p:spPr>
          <a:xfrm>
            <a:off x="4386259" y="3824170"/>
            <a:ext cx="1" cy="312618"/>
          </a:xfrm>
          <a:prstGeom prst="straightConnector1">
            <a:avLst/>
          </a:prstGeom>
          <a:ln w="76200">
            <a:solidFill>
              <a:srgbClr val="FFB8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When and How to Wash Your Hands | Handwashing | CD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5125157"/>
            <a:ext cx="3871906" cy="1479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Unvan 3"/>
          <p:cNvSpPr>
            <a:spLocks noGrp="1"/>
          </p:cNvSpPr>
          <p:nvPr>
            <p:ph type="title"/>
          </p:nvPr>
        </p:nvSpPr>
        <p:spPr>
          <a:xfrm>
            <a:off x="322333" y="209476"/>
            <a:ext cx="6896475" cy="1238302"/>
          </a:xfrm>
        </p:spPr>
        <p:txBody>
          <a:bodyPr>
            <a:normAutofit/>
          </a:bodyPr>
          <a:lstStyle/>
          <a:p>
            <a:pPr algn="ctr"/>
            <a:r>
              <a:rPr lang="mn-MN" sz="2400" dirty="0" smtClean="0">
                <a:latin typeface="Arial" pitchFamily="34" charset="0"/>
                <a:cs typeface="Arial" pitchFamily="34" charset="0"/>
              </a:rPr>
              <a:t>Цар тахлын үеэр авч хэрэгжүүлэх үндсэн арга </a:t>
            </a:r>
            <a:r>
              <a:rPr lang="mn-MN" sz="2400" dirty="0" smtClean="0">
                <a:latin typeface="Arial" pitchFamily="34" charset="0"/>
                <a:cs typeface="Arial" pitchFamily="34" charset="0"/>
              </a:rPr>
              <a:t>хэмжээ</a:t>
            </a:r>
            <a:endParaRPr lang="tr-TR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50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76FF-AC16-4B72-9C8A-C6C7B834E379}" type="slidenum">
              <a:rPr lang="tr-TR" smtClean="0"/>
              <a:pPr/>
              <a:t>9</a:t>
            </a:fld>
            <a:r>
              <a:rPr lang="tr-TR" dirty="0" smtClean="0"/>
              <a:t>/26</a:t>
            </a:r>
            <a:endParaRPr lang="tr-TR" dirty="0"/>
          </a:p>
        </p:txBody>
      </p:sp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rgbClr val="9D1D1D"/>
              </a:buClr>
              <a:buFont typeface="Wingdings" panose="05000000000000000000" pitchFamily="2" charset="2"/>
              <a:buChar char="v"/>
            </a:pPr>
            <a:r>
              <a:rPr lang="mn-MN" sz="2800" dirty="0">
                <a:latin typeface="Arial" pitchFamily="34" charset="0"/>
                <a:cs typeface="Arial" pitchFamily="34" charset="0"/>
              </a:rPr>
              <a:t>Турк Улсад хийгдэж байгаа </a:t>
            </a:r>
            <a:r>
              <a:rPr lang="mn-MN" sz="2800" dirty="0" smtClean="0">
                <a:latin typeface="Arial" pitchFamily="34" charset="0"/>
                <a:cs typeface="Arial" pitchFamily="34" charset="0"/>
              </a:rPr>
              <a:t>ажлууд</a:t>
            </a:r>
            <a:endParaRPr lang="mn-MN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812800" y="2115249"/>
            <a:ext cx="333545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Яамны зүгээс эхний </a:t>
            </a:r>
            <a:r>
              <a:rPr lang="mn-MN" sz="2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ээлжинд </a:t>
            </a:r>
            <a:r>
              <a:rPr lang="mn-MN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хийсэн ажлууд</a:t>
            </a:r>
            <a:endParaRPr lang="tr-TR" sz="22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Мэдээллийн карт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Видео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Товхимол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Хяналтын жагсаалт</a:t>
            </a:r>
            <a:endParaRPr lang="tr-TR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4777843" y="2115249"/>
            <a:ext cx="36998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İNTES-</a:t>
            </a:r>
            <a:r>
              <a:rPr lang="mn-MN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тэй хамтран ажиллах хүрээнд хийсэн </a:t>
            </a:r>
            <a:r>
              <a:rPr lang="mn-MN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ажлууд</a:t>
            </a:r>
            <a:endParaRPr lang="tr-TR" sz="24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mn-MN" sz="2400" dirty="0" smtClean="0">
                <a:latin typeface="Arial" pitchFamily="34" charset="0"/>
                <a:cs typeface="Arial" pitchFamily="34" charset="0"/>
              </a:rPr>
              <a:t>Сургалтууд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mn-MN" sz="2400" dirty="0" smtClean="0">
                <a:latin typeface="Arial" pitchFamily="34" charset="0"/>
                <a:cs typeface="Arial" pitchFamily="34" charset="0"/>
              </a:rPr>
              <a:t>Хяналтын </a:t>
            </a:r>
            <a:r>
              <a:rPr lang="mn-MN" sz="2400" dirty="0">
                <a:latin typeface="Arial" pitchFamily="34" charset="0"/>
                <a:cs typeface="Arial" pitchFamily="34" charset="0"/>
              </a:rPr>
              <a:t>жагсаалт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mn-MN" sz="2400" dirty="0">
                <a:latin typeface="Arial" pitchFamily="34" charset="0"/>
                <a:cs typeface="Arial" pitchFamily="34" charset="0"/>
              </a:rPr>
              <a:t>Түгээмэл асуултууд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mn-MN" sz="2400" dirty="0">
                <a:latin typeface="Arial" pitchFamily="34" charset="0"/>
                <a:cs typeface="Arial" pitchFamily="34" charset="0"/>
              </a:rPr>
              <a:t>Маск ашиглах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mn-MN" sz="2400" dirty="0" smtClean="0">
                <a:latin typeface="Arial" pitchFamily="34" charset="0"/>
                <a:cs typeface="Arial" pitchFamily="34" charset="0"/>
              </a:rPr>
              <a:t>Хувийн хамгаалах хэрэгслийг цэвэрлэх</a:t>
            </a:r>
            <a:r>
              <a:rPr lang="mn-MN" sz="2400" dirty="0">
                <a:latin typeface="Arial" pitchFamily="34" charset="0"/>
                <a:cs typeface="Arial" pitchFamily="34" charset="0"/>
              </a:rPr>
              <a:t>, хадгалах</a:t>
            </a:r>
            <a:endParaRPr lang="tr-TR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Image result for circle blu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92" y="2115249"/>
            <a:ext cx="699809" cy="69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8361" y="2115249"/>
            <a:ext cx="710247" cy="71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3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Özel Tasarı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Özel Tasarı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Özel Tasarı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Özel Tasarı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1457</TotalTime>
  <Words>2319</Words>
  <Application>Microsoft Office PowerPoint</Application>
  <PresentationFormat>On-screen Show (4:3)</PresentationFormat>
  <Paragraphs>315</Paragraphs>
  <Slides>26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Office Teması</vt:lpstr>
      <vt:lpstr>Özel Tasarım</vt:lpstr>
      <vt:lpstr>1_Özel Tasarım</vt:lpstr>
      <vt:lpstr>2_Özel Tasarım</vt:lpstr>
      <vt:lpstr>3_Özel Tasarım</vt:lpstr>
      <vt:lpstr>  COVID-19 Барилгын салбарын ажлын байранд урьдчилан сэргийлэх үндсэн арга хэмжээнүүд</vt:lpstr>
      <vt:lpstr>Илтгэлийн бүтэц</vt:lpstr>
      <vt:lpstr>Салбарын талаарх ерөнхий мэдээлэл </vt:lpstr>
      <vt:lpstr>Ажлын байран дахь ослын тоо</vt:lpstr>
      <vt:lpstr> Ковид-19 цар тахлын үед салбарын ач холбогдол</vt:lpstr>
      <vt:lpstr>Цар тахлаас урьдчилан сэргийлэх үндсэн арга хэмжээ</vt:lpstr>
      <vt:lpstr>Цар тахлаас урьдчилан сэргийлэх үндсэн арга хэмжээ</vt:lpstr>
      <vt:lpstr>Цар тахлын үеэр авч хэрэгжүүлэх үндсэн арга хэмжээ</vt:lpstr>
      <vt:lpstr>Турк Улсад хийгдэж байгаа ажлууд</vt:lpstr>
      <vt:lpstr>Яамны зүгээс хийж байгаа ажлууд</vt:lpstr>
      <vt:lpstr>Яамны зүгээс хийж байгаа ажлууд</vt:lpstr>
      <vt:lpstr>Яамны зүгээс хийж байгаа ажлууд</vt:lpstr>
      <vt:lpstr>Яамны зүгээс хийж байгаа ажлууд</vt:lpstr>
      <vt:lpstr>AÇSHB - INTES хамтын ажиллагаа</vt:lpstr>
      <vt:lpstr>PowerPoint Presentation</vt:lpstr>
      <vt:lpstr>Барилгын талбайн сургалтын хөтөлбөрүүд</vt:lpstr>
      <vt:lpstr>Барилгын талбайн сургалтын хөтөлбөрүүд</vt:lpstr>
      <vt:lpstr>Хяналтын жагсаалт</vt:lpstr>
      <vt:lpstr>Хяналтын жагсаалт</vt:lpstr>
      <vt:lpstr>Түгээмэл асуултууд</vt:lpstr>
      <vt:lpstr>Түгээмэл асуултууд</vt:lpstr>
      <vt:lpstr>Хувийн хамгаалах хэрэгслийг цэвэрлэх, хадгалах</vt:lpstr>
      <vt:lpstr>Хувийн хамгаалах хэрэгслийг цэвэрлэх, хадгалах</vt:lpstr>
      <vt:lpstr>Хувийн хамгаалах хэрэгслийг цэвэрлэх, хадгалах</vt:lpstr>
      <vt:lpstr>Үр дүн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SUNUM BAŞLIĞI</dc:title>
  <dc:creator>HP</dc:creator>
  <cp:lastModifiedBy>USER</cp:lastModifiedBy>
  <cp:revision>322</cp:revision>
  <dcterms:created xsi:type="dcterms:W3CDTF">2019-04-01T08:33:12Z</dcterms:created>
  <dcterms:modified xsi:type="dcterms:W3CDTF">2020-09-07T03:15:34Z</dcterms:modified>
</cp:coreProperties>
</file>