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41"/>
  </p:notesMasterIdLst>
  <p:handoutMasterIdLst>
    <p:handoutMasterId r:id="rId42"/>
  </p:handoutMasterIdLst>
  <p:sldIdLst>
    <p:sldId id="352" r:id="rId6"/>
    <p:sldId id="304" r:id="rId7"/>
    <p:sldId id="302" r:id="rId8"/>
    <p:sldId id="358" r:id="rId9"/>
    <p:sldId id="355" r:id="rId10"/>
    <p:sldId id="356" r:id="rId11"/>
    <p:sldId id="357" r:id="rId12"/>
    <p:sldId id="354" r:id="rId13"/>
    <p:sldId id="359" r:id="rId14"/>
    <p:sldId id="362" r:id="rId15"/>
    <p:sldId id="363" r:id="rId16"/>
    <p:sldId id="364" r:id="rId17"/>
    <p:sldId id="365" r:id="rId18"/>
    <p:sldId id="361" r:id="rId19"/>
    <p:sldId id="360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7" r:id="rId30"/>
    <p:sldId id="378" r:id="rId31"/>
    <p:sldId id="375" r:id="rId32"/>
    <p:sldId id="376" r:id="rId33"/>
    <p:sldId id="379" r:id="rId34"/>
    <p:sldId id="380" r:id="rId35"/>
    <p:sldId id="381" r:id="rId36"/>
    <p:sldId id="382" r:id="rId37"/>
    <p:sldId id="383" r:id="rId38"/>
    <p:sldId id="315" r:id="rId39"/>
    <p:sldId id="353" r:id="rId40"/>
  </p:sldIdLst>
  <p:sldSz cx="9144000" cy="6858000" type="screen4x3"/>
  <p:notesSz cx="7010400" cy="929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89985544-BC55-4476-8A9D-38AAD342E118}">
          <p14:sldIdLst>
            <p14:sldId id="304"/>
            <p14:sldId id="302"/>
            <p14:sldId id="358"/>
            <p14:sldId id="355"/>
            <p14:sldId id="356"/>
            <p14:sldId id="357"/>
            <p14:sldId id="354"/>
            <p14:sldId id="359"/>
            <p14:sldId id="362"/>
            <p14:sldId id="363"/>
            <p14:sldId id="364"/>
            <p14:sldId id="365"/>
            <p14:sldId id="361"/>
            <p14:sldId id="360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7"/>
            <p14:sldId id="378"/>
            <p14:sldId id="375"/>
            <p14:sldId id="376"/>
            <p14:sldId id="379"/>
            <p14:sldId id="380"/>
            <p14:sldId id="381"/>
            <p14:sldId id="382"/>
            <p14:sldId id="383"/>
            <p14:sldId id="315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4"/>
    <a:srgbClr val="DC0B15"/>
    <a:srgbClr val="D8111B"/>
    <a:srgbClr val="9D1D1D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3979" autoAdjust="0"/>
  </p:normalViewPr>
  <p:slideViewPr>
    <p:cSldViewPr snapToGrid="0">
      <p:cViewPr>
        <p:scale>
          <a:sx n="100" d="100"/>
          <a:sy n="100" d="100"/>
        </p:scale>
        <p:origin x="-64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A9FF2-0E34-4390-9188-B5EAC6AE9B2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A63C7A7-BED0-4074-BAEB-8DC51316C1C3}">
      <dgm:prSet phldrT="[Metin]" custT="1"/>
      <dgm:spPr/>
      <dgm:t>
        <a:bodyPr/>
        <a:lstStyle/>
        <a:p>
          <a:r>
            <a:rPr lang="mn-MN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Төмөр, гангийн үндсэн бүтээгдэхүүн, ферро хайлш үйлдвэрлэх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14AF52-3D4A-4E47-9DCF-FFBDA1AC2B93}" type="parTrans" cxnId="{4922FAF4-03C4-46D0-BEB0-5EEC164AB83B}">
      <dgm:prSet/>
      <dgm:spPr/>
      <dgm:t>
        <a:bodyPr/>
        <a:lstStyle/>
        <a:p>
          <a:endParaRPr lang="tr-TR"/>
        </a:p>
      </dgm:t>
    </dgm:pt>
    <dgm:pt modelId="{04686866-0A9B-4E7B-B526-F9CB749C596E}" type="sibTrans" cxnId="{4922FAF4-03C4-46D0-BEB0-5EEC164AB83B}">
      <dgm:prSet custT="1"/>
      <dgm:spPr/>
      <dgm:t>
        <a:bodyPr/>
        <a:lstStyle/>
        <a:p>
          <a:endParaRPr lang="tr-TR" sz="2800"/>
        </a:p>
      </dgm:t>
    </dgm:pt>
    <dgm:pt modelId="{63494275-99FA-4042-AAE4-9413065788D2}">
      <dgm:prSet phldrT="[Metin]" custT="1"/>
      <dgm:spPr/>
      <dgm:t>
        <a:bodyPr/>
        <a:lstStyle/>
        <a:p>
          <a:r>
            <a:rPr lang="mn-MN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Ган хоолой, хоолой, хөндий профиль ба үүнтэй төстэй холбох хэрэгсэл үйлдвэрлэх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02B144-1CBC-4223-9A48-112CE3A967D4}" type="parTrans" cxnId="{48588DE0-AA8E-446E-B2D3-28AFF9D09E57}">
      <dgm:prSet/>
      <dgm:spPr/>
      <dgm:t>
        <a:bodyPr/>
        <a:lstStyle/>
        <a:p>
          <a:endParaRPr lang="tr-TR"/>
        </a:p>
      </dgm:t>
    </dgm:pt>
    <dgm:pt modelId="{E4888860-C6A3-4B38-AF05-1C91ECC5DC9E}" type="sibTrans" cxnId="{48588DE0-AA8E-446E-B2D3-28AFF9D09E57}">
      <dgm:prSet custT="1"/>
      <dgm:spPr/>
      <dgm:t>
        <a:bodyPr/>
        <a:lstStyle/>
        <a:p>
          <a:endParaRPr lang="tr-TR" sz="2800"/>
        </a:p>
      </dgm:t>
    </dgm:pt>
    <dgm:pt modelId="{17459B6D-CC89-4289-A423-5F133F323767}">
      <dgm:prSet phldrT="[Metin]" custT="1"/>
      <dgm:spPr/>
      <dgm:t>
        <a:bodyPr/>
        <a:lstStyle/>
        <a:p>
          <a:r>
            <a:rPr lang="mn-MN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Гангийн анхны боловсруулалтаар олж авсан бусад бүтээгдэхүүнийг үйлдвэрлэх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72FFDC-E5E9-4F40-BFEB-470042257A2D}" type="parTrans" cxnId="{C0165BDE-42F1-4337-A828-A06FFE0B6A37}">
      <dgm:prSet/>
      <dgm:spPr/>
      <dgm:t>
        <a:bodyPr/>
        <a:lstStyle/>
        <a:p>
          <a:endParaRPr lang="tr-TR"/>
        </a:p>
      </dgm:t>
    </dgm:pt>
    <dgm:pt modelId="{8DCBE52E-179B-4D5F-B71C-C4CC35A6796B}" type="sibTrans" cxnId="{C0165BDE-42F1-4337-A828-A06FFE0B6A37}">
      <dgm:prSet custT="1"/>
      <dgm:spPr/>
      <dgm:t>
        <a:bodyPr/>
        <a:lstStyle/>
        <a:p>
          <a:endParaRPr lang="tr-TR" sz="2800"/>
        </a:p>
      </dgm:t>
    </dgm:pt>
    <dgm:pt modelId="{55D2AC5E-AB84-4686-AD5A-1F75C7945516}">
      <dgm:prSet phldrT="[Metin]" custT="1"/>
      <dgm:spPr/>
      <dgm:t>
        <a:bodyPr/>
        <a:lstStyle/>
        <a:p>
          <a:r>
            <a:rPr lang="mn-MN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Үнэт метал, төмрөөс бусад металлын үйлдвэрлэл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AB2D9A-AE3B-4BDF-89F9-0EC4EA0C931A}" type="parTrans" cxnId="{66303074-0EC2-40F8-97E4-8B28ED3E2050}">
      <dgm:prSet/>
      <dgm:spPr/>
      <dgm:t>
        <a:bodyPr/>
        <a:lstStyle/>
        <a:p>
          <a:endParaRPr lang="tr-TR"/>
        </a:p>
      </dgm:t>
    </dgm:pt>
    <dgm:pt modelId="{105BBA3B-C9C5-43A2-8C25-25BBF670A0B8}" type="sibTrans" cxnId="{66303074-0EC2-40F8-97E4-8B28ED3E2050}">
      <dgm:prSet custT="1"/>
      <dgm:spPr/>
      <dgm:t>
        <a:bodyPr/>
        <a:lstStyle/>
        <a:p>
          <a:endParaRPr lang="tr-TR" sz="2800"/>
        </a:p>
      </dgm:t>
    </dgm:pt>
    <dgm:pt modelId="{CC1A43D6-9C2C-4985-BFD0-E53EB88E7C4A}">
      <dgm:prSet phldrT="[Metin]" custT="1"/>
      <dgm:spPr/>
      <dgm:t>
        <a:bodyPr/>
        <a:lstStyle/>
        <a:p>
          <a:r>
            <a:rPr lang="mn-MN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Метал </a:t>
          </a:r>
          <a:r>
            <a:rPr lang="mn-MN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цутгах үйлдвэрийн дэд салбарууд</a:t>
          </a:r>
          <a:endParaRPr lang="tr-T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68DCD9-CE02-4263-B20D-A047A7832F78}" type="parTrans" cxnId="{8AB3375E-96E0-4615-973F-8D5BD54B04C6}">
      <dgm:prSet/>
      <dgm:spPr/>
      <dgm:t>
        <a:bodyPr/>
        <a:lstStyle/>
        <a:p>
          <a:endParaRPr lang="tr-TR"/>
        </a:p>
      </dgm:t>
    </dgm:pt>
    <dgm:pt modelId="{2C1CE905-0AC1-4DA5-8DD1-3D7B5AC29456}" type="sibTrans" cxnId="{8AB3375E-96E0-4615-973F-8D5BD54B04C6}">
      <dgm:prSet/>
      <dgm:spPr/>
      <dgm:t>
        <a:bodyPr/>
        <a:lstStyle/>
        <a:p>
          <a:endParaRPr lang="tr-TR"/>
        </a:p>
      </dgm:t>
    </dgm:pt>
    <dgm:pt modelId="{19041777-7650-4891-9DEC-B086E9E0DCE4}" type="pres">
      <dgm:prSet presAssocID="{7E6A9FF2-0E34-4390-9188-B5EAC6AE9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468EBB7-C90C-44B0-B98B-87E0CBD86F42}" type="pres">
      <dgm:prSet presAssocID="{7E6A9FF2-0E34-4390-9188-B5EAC6AE9B23}" presName="dummyMaxCanvas" presStyleCnt="0">
        <dgm:presLayoutVars/>
      </dgm:prSet>
      <dgm:spPr/>
    </dgm:pt>
    <dgm:pt modelId="{06AA0825-BA1F-41C6-BB53-971CC49550ED}" type="pres">
      <dgm:prSet presAssocID="{7E6A9FF2-0E34-4390-9188-B5EAC6AE9B23}" presName="FiveNodes_1" presStyleLbl="node1" presStyleIdx="0" presStyleCnt="5" custLinFactNeighborX="-7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B04823-177B-463D-A417-2674EFBC5E5F}" type="pres">
      <dgm:prSet presAssocID="{7E6A9FF2-0E34-4390-9188-B5EAC6AE9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7EB218-8312-436E-95B7-A0FC2D47CE13}" type="pres">
      <dgm:prSet presAssocID="{7E6A9FF2-0E34-4390-9188-B5EAC6AE9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772C02-4566-4945-8782-E459EB019864}" type="pres">
      <dgm:prSet presAssocID="{7E6A9FF2-0E34-4390-9188-B5EAC6AE9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7E87C4-9E7D-43F1-9886-366863826C38}" type="pres">
      <dgm:prSet presAssocID="{7E6A9FF2-0E34-4390-9188-B5EAC6AE9B2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079F68-9F6A-4B31-A829-91CB118CD661}" type="pres">
      <dgm:prSet presAssocID="{7E6A9FF2-0E34-4390-9188-B5EAC6AE9B2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A1A697-D17C-4690-8588-AB00E6136DBF}" type="pres">
      <dgm:prSet presAssocID="{7E6A9FF2-0E34-4390-9188-B5EAC6AE9B2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A30C98-3E02-4536-88F9-DE09AC125C8A}" type="pres">
      <dgm:prSet presAssocID="{7E6A9FF2-0E34-4390-9188-B5EAC6AE9B2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2DFCDD-EF43-406C-8E57-E95C65D5E505}" type="pres">
      <dgm:prSet presAssocID="{7E6A9FF2-0E34-4390-9188-B5EAC6AE9B2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CBAA5A-A4DD-429B-95C5-538966D0CFD9}" type="pres">
      <dgm:prSet presAssocID="{7E6A9FF2-0E34-4390-9188-B5EAC6AE9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14E35F-5150-4CAF-A781-F7E7EB9B4D6D}" type="pres">
      <dgm:prSet presAssocID="{7E6A9FF2-0E34-4390-9188-B5EAC6AE9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ABDCA8-C470-49A4-AF5E-E6D1D0518119}" type="pres">
      <dgm:prSet presAssocID="{7E6A9FF2-0E34-4390-9188-B5EAC6AE9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F6F395-4E82-40AB-B230-7B2352264C41}" type="pres">
      <dgm:prSet presAssocID="{7E6A9FF2-0E34-4390-9188-B5EAC6AE9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9CFF91-915F-4407-8D4C-2E8F05FAA894}" type="pres">
      <dgm:prSet presAssocID="{7E6A9FF2-0E34-4390-9188-B5EAC6AE9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E020A4-4CDF-4402-B345-665D4E637515}" type="presOf" srcId="{55D2AC5E-AB84-4686-AD5A-1F75C7945516}" destId="{9AF6F395-4E82-40AB-B230-7B2352264C41}" srcOrd="1" destOrd="0" presId="urn:microsoft.com/office/officeart/2005/8/layout/vProcess5"/>
    <dgm:cxn modelId="{E68DF80B-6A49-45A5-9A65-29AC61CC5113}" type="presOf" srcId="{EA63C7A7-BED0-4074-BAEB-8DC51316C1C3}" destId="{06AA0825-BA1F-41C6-BB53-971CC49550ED}" srcOrd="0" destOrd="0" presId="urn:microsoft.com/office/officeart/2005/8/layout/vProcess5"/>
    <dgm:cxn modelId="{7CBCFB6A-6FF0-4A59-AF93-7655C2D680E3}" type="presOf" srcId="{63494275-99FA-4042-AAE4-9413065788D2}" destId="{ACB04823-177B-463D-A417-2674EFBC5E5F}" srcOrd="0" destOrd="0" presId="urn:microsoft.com/office/officeart/2005/8/layout/vProcess5"/>
    <dgm:cxn modelId="{C0165BDE-42F1-4337-A828-A06FFE0B6A37}" srcId="{7E6A9FF2-0E34-4390-9188-B5EAC6AE9B23}" destId="{17459B6D-CC89-4289-A423-5F133F323767}" srcOrd="2" destOrd="0" parTransId="{7972FFDC-E5E9-4F40-BFEB-470042257A2D}" sibTransId="{8DCBE52E-179B-4D5F-B71C-C4CC35A6796B}"/>
    <dgm:cxn modelId="{7E4A54CD-3F21-4C16-9754-A9FF8C4FA648}" type="presOf" srcId="{17459B6D-CC89-4289-A423-5F133F323767}" destId="{617EB218-8312-436E-95B7-A0FC2D47CE13}" srcOrd="0" destOrd="0" presId="urn:microsoft.com/office/officeart/2005/8/layout/vProcess5"/>
    <dgm:cxn modelId="{CE6BE2BA-939B-44F0-9782-B7A869B0AC4F}" type="presOf" srcId="{04686866-0A9B-4E7B-B526-F9CB749C596E}" destId="{DF079F68-9F6A-4B31-A829-91CB118CD661}" srcOrd="0" destOrd="0" presId="urn:microsoft.com/office/officeart/2005/8/layout/vProcess5"/>
    <dgm:cxn modelId="{48588DE0-AA8E-446E-B2D3-28AFF9D09E57}" srcId="{7E6A9FF2-0E34-4390-9188-B5EAC6AE9B23}" destId="{63494275-99FA-4042-AAE4-9413065788D2}" srcOrd="1" destOrd="0" parTransId="{CF02B144-1CBC-4223-9A48-112CE3A967D4}" sibTransId="{E4888860-C6A3-4B38-AF05-1C91ECC5DC9E}"/>
    <dgm:cxn modelId="{2E49F9A6-DA9C-48A3-89DD-8371C95242AD}" type="presOf" srcId="{17459B6D-CC89-4289-A423-5F133F323767}" destId="{D9ABDCA8-C470-49A4-AF5E-E6D1D0518119}" srcOrd="1" destOrd="0" presId="urn:microsoft.com/office/officeart/2005/8/layout/vProcess5"/>
    <dgm:cxn modelId="{8AB3375E-96E0-4615-973F-8D5BD54B04C6}" srcId="{7E6A9FF2-0E34-4390-9188-B5EAC6AE9B23}" destId="{CC1A43D6-9C2C-4985-BFD0-E53EB88E7C4A}" srcOrd="4" destOrd="0" parTransId="{DF68DCD9-CE02-4263-B20D-A047A7832F78}" sibTransId="{2C1CE905-0AC1-4DA5-8DD1-3D7B5AC29456}"/>
    <dgm:cxn modelId="{4922FAF4-03C4-46D0-BEB0-5EEC164AB83B}" srcId="{7E6A9FF2-0E34-4390-9188-B5EAC6AE9B23}" destId="{EA63C7A7-BED0-4074-BAEB-8DC51316C1C3}" srcOrd="0" destOrd="0" parTransId="{7C14AF52-3D4A-4E47-9DCF-FFBDA1AC2B93}" sibTransId="{04686866-0A9B-4E7B-B526-F9CB749C596E}"/>
    <dgm:cxn modelId="{20D0227E-E273-4045-93FD-E9F0CAACB684}" type="presOf" srcId="{8DCBE52E-179B-4D5F-B71C-C4CC35A6796B}" destId="{36A30C98-3E02-4536-88F9-DE09AC125C8A}" srcOrd="0" destOrd="0" presId="urn:microsoft.com/office/officeart/2005/8/layout/vProcess5"/>
    <dgm:cxn modelId="{6BEC653C-94E4-438C-9530-1E7E97CD0032}" type="presOf" srcId="{EA63C7A7-BED0-4074-BAEB-8DC51316C1C3}" destId="{3BCBAA5A-A4DD-429B-95C5-538966D0CFD9}" srcOrd="1" destOrd="0" presId="urn:microsoft.com/office/officeart/2005/8/layout/vProcess5"/>
    <dgm:cxn modelId="{464ECFB3-0236-439B-877F-43D6E7CAEF26}" type="presOf" srcId="{105BBA3B-C9C5-43A2-8C25-25BBF670A0B8}" destId="{E02DFCDD-EF43-406C-8E57-E95C65D5E505}" srcOrd="0" destOrd="0" presId="urn:microsoft.com/office/officeart/2005/8/layout/vProcess5"/>
    <dgm:cxn modelId="{AD868473-FF29-4AA2-9D82-ABC4DF6CD523}" type="presOf" srcId="{CC1A43D6-9C2C-4985-BFD0-E53EB88E7C4A}" destId="{D97E87C4-9E7D-43F1-9886-366863826C38}" srcOrd="0" destOrd="0" presId="urn:microsoft.com/office/officeart/2005/8/layout/vProcess5"/>
    <dgm:cxn modelId="{4DED52D3-FCF3-4A33-B1E5-03419EB8493E}" type="presOf" srcId="{CC1A43D6-9C2C-4985-BFD0-E53EB88E7C4A}" destId="{599CFF91-915F-4407-8D4C-2E8F05FAA894}" srcOrd="1" destOrd="0" presId="urn:microsoft.com/office/officeart/2005/8/layout/vProcess5"/>
    <dgm:cxn modelId="{8C1E308F-7057-48D4-ADC9-BB884CBCD2B0}" type="presOf" srcId="{E4888860-C6A3-4B38-AF05-1C91ECC5DC9E}" destId="{FCA1A697-D17C-4690-8588-AB00E6136DBF}" srcOrd="0" destOrd="0" presId="urn:microsoft.com/office/officeart/2005/8/layout/vProcess5"/>
    <dgm:cxn modelId="{0BA9CB45-7E49-4017-82A3-898C44DA1CF2}" type="presOf" srcId="{63494275-99FA-4042-AAE4-9413065788D2}" destId="{7214E35F-5150-4CAF-A781-F7E7EB9B4D6D}" srcOrd="1" destOrd="0" presId="urn:microsoft.com/office/officeart/2005/8/layout/vProcess5"/>
    <dgm:cxn modelId="{C1620C8A-20F4-4D1D-B947-99D49ADF5B47}" type="presOf" srcId="{55D2AC5E-AB84-4686-AD5A-1F75C7945516}" destId="{26772C02-4566-4945-8782-E459EB019864}" srcOrd="0" destOrd="0" presId="urn:microsoft.com/office/officeart/2005/8/layout/vProcess5"/>
    <dgm:cxn modelId="{CC5493FC-8FED-422F-A8B8-A701FD0E3AAB}" type="presOf" srcId="{7E6A9FF2-0E34-4390-9188-B5EAC6AE9B23}" destId="{19041777-7650-4891-9DEC-B086E9E0DCE4}" srcOrd="0" destOrd="0" presId="urn:microsoft.com/office/officeart/2005/8/layout/vProcess5"/>
    <dgm:cxn modelId="{66303074-0EC2-40F8-97E4-8B28ED3E2050}" srcId="{7E6A9FF2-0E34-4390-9188-B5EAC6AE9B23}" destId="{55D2AC5E-AB84-4686-AD5A-1F75C7945516}" srcOrd="3" destOrd="0" parTransId="{CDAB2D9A-AE3B-4BDF-89F9-0EC4EA0C931A}" sibTransId="{105BBA3B-C9C5-43A2-8C25-25BBF670A0B8}"/>
    <dgm:cxn modelId="{41FF7979-C7D7-4990-83C4-D754AE134E10}" type="presParOf" srcId="{19041777-7650-4891-9DEC-B086E9E0DCE4}" destId="{C468EBB7-C90C-44B0-B98B-87E0CBD86F42}" srcOrd="0" destOrd="0" presId="urn:microsoft.com/office/officeart/2005/8/layout/vProcess5"/>
    <dgm:cxn modelId="{ED7B5924-1CAB-4605-A12F-05AC18B850C7}" type="presParOf" srcId="{19041777-7650-4891-9DEC-B086E9E0DCE4}" destId="{06AA0825-BA1F-41C6-BB53-971CC49550ED}" srcOrd="1" destOrd="0" presId="urn:microsoft.com/office/officeart/2005/8/layout/vProcess5"/>
    <dgm:cxn modelId="{9C29DC72-C1FA-4BC6-87F2-A1A6CB1BE194}" type="presParOf" srcId="{19041777-7650-4891-9DEC-B086E9E0DCE4}" destId="{ACB04823-177B-463D-A417-2674EFBC5E5F}" srcOrd="2" destOrd="0" presId="urn:microsoft.com/office/officeart/2005/8/layout/vProcess5"/>
    <dgm:cxn modelId="{B5392243-4578-4D36-9DEC-66EA3730E33E}" type="presParOf" srcId="{19041777-7650-4891-9DEC-B086E9E0DCE4}" destId="{617EB218-8312-436E-95B7-A0FC2D47CE13}" srcOrd="3" destOrd="0" presId="urn:microsoft.com/office/officeart/2005/8/layout/vProcess5"/>
    <dgm:cxn modelId="{48C844CA-0151-476B-8760-51E51DE43BBF}" type="presParOf" srcId="{19041777-7650-4891-9DEC-B086E9E0DCE4}" destId="{26772C02-4566-4945-8782-E459EB019864}" srcOrd="4" destOrd="0" presId="urn:microsoft.com/office/officeart/2005/8/layout/vProcess5"/>
    <dgm:cxn modelId="{340C05D8-B399-4381-ABE1-0C1A8B86DD04}" type="presParOf" srcId="{19041777-7650-4891-9DEC-B086E9E0DCE4}" destId="{D97E87C4-9E7D-43F1-9886-366863826C38}" srcOrd="5" destOrd="0" presId="urn:microsoft.com/office/officeart/2005/8/layout/vProcess5"/>
    <dgm:cxn modelId="{CDA36430-D58F-4328-A0B6-10238561EF7E}" type="presParOf" srcId="{19041777-7650-4891-9DEC-B086E9E0DCE4}" destId="{DF079F68-9F6A-4B31-A829-91CB118CD661}" srcOrd="6" destOrd="0" presId="urn:microsoft.com/office/officeart/2005/8/layout/vProcess5"/>
    <dgm:cxn modelId="{87F0970F-7778-460C-BF74-B5B8418D7F03}" type="presParOf" srcId="{19041777-7650-4891-9DEC-B086E9E0DCE4}" destId="{FCA1A697-D17C-4690-8588-AB00E6136DBF}" srcOrd="7" destOrd="0" presId="urn:microsoft.com/office/officeart/2005/8/layout/vProcess5"/>
    <dgm:cxn modelId="{3C849A05-CD20-44A3-8111-F2225DB2FEF1}" type="presParOf" srcId="{19041777-7650-4891-9DEC-B086E9E0DCE4}" destId="{36A30C98-3E02-4536-88F9-DE09AC125C8A}" srcOrd="8" destOrd="0" presId="urn:microsoft.com/office/officeart/2005/8/layout/vProcess5"/>
    <dgm:cxn modelId="{72D68BD4-BB43-4450-8CE1-934B1DC99566}" type="presParOf" srcId="{19041777-7650-4891-9DEC-B086E9E0DCE4}" destId="{E02DFCDD-EF43-406C-8E57-E95C65D5E505}" srcOrd="9" destOrd="0" presId="urn:microsoft.com/office/officeart/2005/8/layout/vProcess5"/>
    <dgm:cxn modelId="{E42488CF-23C9-4EC1-91C8-39FBC7755CCF}" type="presParOf" srcId="{19041777-7650-4891-9DEC-B086E9E0DCE4}" destId="{3BCBAA5A-A4DD-429B-95C5-538966D0CFD9}" srcOrd="10" destOrd="0" presId="urn:microsoft.com/office/officeart/2005/8/layout/vProcess5"/>
    <dgm:cxn modelId="{36AA3169-09AC-494A-98BA-D4B3095491FD}" type="presParOf" srcId="{19041777-7650-4891-9DEC-B086E9E0DCE4}" destId="{7214E35F-5150-4CAF-A781-F7E7EB9B4D6D}" srcOrd="11" destOrd="0" presId="urn:microsoft.com/office/officeart/2005/8/layout/vProcess5"/>
    <dgm:cxn modelId="{B0ACBFB0-1F44-46E8-B851-9D1C93562514}" type="presParOf" srcId="{19041777-7650-4891-9DEC-B086E9E0DCE4}" destId="{D9ABDCA8-C470-49A4-AF5E-E6D1D0518119}" srcOrd="12" destOrd="0" presId="urn:microsoft.com/office/officeart/2005/8/layout/vProcess5"/>
    <dgm:cxn modelId="{A0D177C0-6E51-4818-B6D0-777CE5FDF77F}" type="presParOf" srcId="{19041777-7650-4891-9DEC-B086E9E0DCE4}" destId="{9AF6F395-4E82-40AB-B230-7B2352264C41}" srcOrd="13" destOrd="0" presId="urn:microsoft.com/office/officeart/2005/8/layout/vProcess5"/>
    <dgm:cxn modelId="{B1980E51-96E9-41AD-901D-1766D5F55E81}" type="presParOf" srcId="{19041777-7650-4891-9DEC-B086E9E0DCE4}" destId="{599CFF91-915F-4407-8D4C-2E8F05FAA8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B0F8C-343B-4CE3-9601-9B1003531E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3376838-6975-4127-9670-B14F9857E9BA}">
      <dgm:prSet phldrT="[Metin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Импорт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E67A459D-5638-49FD-AEDB-4174B256AE26}" type="parTrans" cxnId="{73DB987A-B407-43AF-84EB-64224BF6E7A8}">
      <dgm:prSet/>
      <dgm:spPr/>
      <dgm:t>
        <a:bodyPr/>
        <a:lstStyle/>
        <a:p>
          <a:endParaRPr lang="tr-TR"/>
        </a:p>
      </dgm:t>
    </dgm:pt>
    <dgm:pt modelId="{D131F8B2-C7E2-43E2-B2AB-8075320EE007}" type="sibTrans" cxnId="{73DB987A-B407-43AF-84EB-64224BF6E7A8}">
      <dgm:prSet/>
      <dgm:spPr/>
      <dgm:t>
        <a:bodyPr/>
        <a:lstStyle/>
        <a:p>
          <a:endParaRPr lang="tr-TR"/>
        </a:p>
      </dgm:t>
    </dgm:pt>
    <dgm:pt modelId="{7EA383AF-A6EE-4B92-883B-2B2FCAE083D8}">
      <dgm:prSet phldrT="[Metin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Төмрийн хүдрийн импорт: 10.963 мянган тонн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001BA4AC-155B-4D7C-80FC-23E3A54F6FE0}" type="parTrans" cxnId="{F9DC7A24-DDC3-409A-A34B-C3B66CA38654}">
      <dgm:prSet/>
      <dgm:spPr/>
      <dgm:t>
        <a:bodyPr/>
        <a:lstStyle/>
        <a:p>
          <a:endParaRPr lang="tr-TR"/>
        </a:p>
      </dgm:t>
    </dgm:pt>
    <dgm:pt modelId="{C54C9B1D-600B-4969-94A4-DC9F6C69929D}" type="sibTrans" cxnId="{F9DC7A24-DDC3-409A-A34B-C3B66CA38654}">
      <dgm:prSet/>
      <dgm:spPr/>
      <dgm:t>
        <a:bodyPr/>
        <a:lstStyle/>
        <a:p>
          <a:endParaRPr lang="tr-TR"/>
        </a:p>
      </dgm:t>
    </dgm:pt>
    <dgm:pt modelId="{911281F8-07AF-441B-A585-1FEFFCAFB7DE}">
      <dgm:prSet phldrT="[Metin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Үйлдвэрлэл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D75D3FDA-24EA-4A05-B388-2B39AC8B251D}" type="parTrans" cxnId="{0942CFA7-1B03-4081-B058-258AFA2A1ED7}">
      <dgm:prSet/>
      <dgm:spPr/>
      <dgm:t>
        <a:bodyPr/>
        <a:lstStyle/>
        <a:p>
          <a:endParaRPr lang="tr-TR"/>
        </a:p>
      </dgm:t>
    </dgm:pt>
    <dgm:pt modelId="{5AFACCB4-1B7D-4615-9413-3F29A8193EA8}" type="sibTrans" cxnId="{0942CFA7-1B03-4081-B058-258AFA2A1ED7}">
      <dgm:prSet/>
      <dgm:spPr/>
      <dgm:t>
        <a:bodyPr/>
        <a:lstStyle/>
        <a:p>
          <a:endParaRPr lang="tr-TR"/>
        </a:p>
      </dgm:t>
    </dgm:pt>
    <dgm:pt modelId="{98F787EC-2FAA-46FE-BD74-B8BF0E222A7A}">
      <dgm:prSet phldrT="[Metin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Түүхий ган үйлдвэрлэл: 37.524 мянган тонн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11E5C06D-D871-4D7A-B4DE-FA9E544151B7}" type="parTrans" cxnId="{DAB7BC3B-B779-478A-89BE-DDC852A467D4}">
      <dgm:prSet/>
      <dgm:spPr/>
      <dgm:t>
        <a:bodyPr/>
        <a:lstStyle/>
        <a:p>
          <a:endParaRPr lang="tr-TR"/>
        </a:p>
      </dgm:t>
    </dgm:pt>
    <dgm:pt modelId="{33D93E87-EC69-4483-A7BB-8A18C8E8A129}" type="sibTrans" cxnId="{DAB7BC3B-B779-478A-89BE-DDC852A467D4}">
      <dgm:prSet/>
      <dgm:spPr/>
      <dgm:t>
        <a:bodyPr/>
        <a:lstStyle/>
        <a:p>
          <a:endParaRPr lang="tr-TR"/>
        </a:p>
      </dgm:t>
    </dgm:pt>
    <dgm:pt modelId="{D4FA6D63-4B99-4D52-BFD2-8FC0BE0E35B3}">
      <dgm:prSet phldrT="[Metin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Өсөлт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14AC4939-AAE3-4B7C-B64E-CA41E4940447}" type="parTrans" cxnId="{D2C47E87-E0FE-4AA3-9261-5ED3F96EEB19}">
      <dgm:prSet/>
      <dgm:spPr/>
      <dgm:t>
        <a:bodyPr/>
        <a:lstStyle/>
        <a:p>
          <a:endParaRPr lang="tr-TR"/>
        </a:p>
      </dgm:t>
    </dgm:pt>
    <dgm:pt modelId="{AAC9D9E4-96BF-4C6F-99A6-1561CA894960}" type="sibTrans" cxnId="{D2C47E87-E0FE-4AA3-9261-5ED3F96EEB19}">
      <dgm:prSet/>
      <dgm:spPr/>
      <dgm:t>
        <a:bodyPr/>
        <a:lstStyle/>
        <a:p>
          <a:endParaRPr lang="tr-TR"/>
        </a:p>
      </dgm:t>
    </dgm:pt>
    <dgm:pt modelId="{D3699FAC-0E68-4B7D-AB7E-38FE9C04DABE}">
      <dgm:prSet phldrT="[Metin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Үйлдвэрлэлийн өсөлт: 6.19%</a:t>
          </a:r>
          <a:endParaRPr lang="tr-TR" b="1" dirty="0">
            <a:latin typeface="Arial" pitchFamily="34" charset="0"/>
            <a:cs typeface="Arial" pitchFamily="34" charset="0"/>
          </a:endParaRPr>
        </a:p>
      </dgm:t>
    </dgm:pt>
    <dgm:pt modelId="{D8C62592-2F17-438E-B830-6DE96E97BB2A}" type="parTrans" cxnId="{CA6D4D8D-6301-4FDA-951A-0AB1E3D4149F}">
      <dgm:prSet/>
      <dgm:spPr/>
      <dgm:t>
        <a:bodyPr/>
        <a:lstStyle/>
        <a:p>
          <a:endParaRPr lang="tr-TR"/>
        </a:p>
      </dgm:t>
    </dgm:pt>
    <dgm:pt modelId="{757848C5-1004-46A5-B96D-4D3874432ABD}" type="sibTrans" cxnId="{CA6D4D8D-6301-4FDA-951A-0AB1E3D4149F}">
      <dgm:prSet/>
      <dgm:spPr/>
      <dgm:t>
        <a:bodyPr/>
        <a:lstStyle/>
        <a:p>
          <a:endParaRPr lang="tr-TR"/>
        </a:p>
      </dgm:t>
    </dgm:pt>
    <dgm:pt modelId="{BCD55983-2B12-4426-9925-743D8C755CB6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Хаягдал </a:t>
          </a:r>
          <a:r>
            <a:rPr lang="mn-MN" dirty="0" smtClean="0">
              <a:latin typeface="Arial" pitchFamily="34" charset="0"/>
              <a:cs typeface="Arial" pitchFamily="34" charset="0"/>
            </a:rPr>
            <a:t>металын </a:t>
          </a:r>
          <a:r>
            <a:rPr lang="ru-RU" dirty="0" smtClean="0">
              <a:latin typeface="Arial" pitchFamily="34" charset="0"/>
              <a:cs typeface="Arial" pitchFamily="34" charset="0"/>
            </a:rPr>
            <a:t>импортын хэмжээ: 20.981 мянган тонн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BB841A07-7337-4E57-8FB4-AF4590EB6C87}" type="parTrans" cxnId="{C009034F-ED31-4F82-A44F-74060E59659B}">
      <dgm:prSet/>
      <dgm:spPr/>
      <dgm:t>
        <a:bodyPr/>
        <a:lstStyle/>
        <a:p>
          <a:endParaRPr lang="en-US"/>
        </a:p>
      </dgm:t>
    </dgm:pt>
    <dgm:pt modelId="{69E147E1-66A0-4663-9F75-ABEA16738C69}" type="sibTrans" cxnId="{C009034F-ED31-4F82-A44F-74060E59659B}">
      <dgm:prSet/>
      <dgm:spPr/>
      <dgm:t>
        <a:bodyPr/>
        <a:lstStyle/>
        <a:p>
          <a:endParaRPr lang="en-US"/>
        </a:p>
      </dgm:t>
    </dgm:pt>
    <dgm:pt modelId="{1778891E-3C11-44B3-86E5-A1D3D57A6F7D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Хагас бүтээгдэхүүний импортын хэмжээ: 4.835 мянган тонн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51F10FF8-E818-44E7-9F8B-4962AE290C1C}" type="parTrans" cxnId="{92E4BA5F-6F87-47B8-92A3-C6B4542600EC}">
      <dgm:prSet/>
      <dgm:spPr/>
      <dgm:t>
        <a:bodyPr/>
        <a:lstStyle/>
        <a:p>
          <a:endParaRPr lang="en-US"/>
        </a:p>
      </dgm:t>
    </dgm:pt>
    <dgm:pt modelId="{E07C4487-B1E5-490D-8A27-36730FD03B15}" type="sibTrans" cxnId="{92E4BA5F-6F87-47B8-92A3-C6B4542600EC}">
      <dgm:prSet/>
      <dgm:spPr/>
      <dgm:t>
        <a:bodyPr/>
        <a:lstStyle/>
        <a:p>
          <a:endParaRPr lang="en-US"/>
        </a:p>
      </dgm:t>
    </dgm:pt>
    <dgm:pt modelId="{863BA147-ABAE-4CD7-8EC6-A9A5AFD7A05F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Ган импорт: 16.339 мянган тонн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093C4B91-441C-436F-8F04-F7466BF7DFDD}" type="parTrans" cxnId="{FA5B204F-FADD-4762-88F8-4A2BBE9D61C6}">
      <dgm:prSet/>
      <dgm:spPr/>
      <dgm:t>
        <a:bodyPr/>
        <a:lstStyle/>
        <a:p>
          <a:endParaRPr lang="en-US"/>
        </a:p>
      </dgm:t>
    </dgm:pt>
    <dgm:pt modelId="{AEFDF61A-E7DA-454E-8D7A-5F64522BC97C}" type="sibTrans" cxnId="{FA5B204F-FADD-4762-88F8-4A2BBE9D61C6}">
      <dgm:prSet/>
      <dgm:spPr/>
      <dgm:t>
        <a:bodyPr/>
        <a:lstStyle/>
        <a:p>
          <a:endParaRPr lang="en-US"/>
        </a:p>
      </dgm:t>
    </dgm:pt>
    <dgm:pt modelId="{81FCDAF9-1634-4BB9-A772-281A75128857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Эцсийн бүтээгдэхүүний үйлдвэрлэл: 39.193 мянган тонн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E58292B1-6FE2-42DC-B47D-054DD83EA108}" type="parTrans" cxnId="{82A993FF-4B34-4E8B-BA70-A361A22C38A8}">
      <dgm:prSet/>
      <dgm:spPr/>
      <dgm:t>
        <a:bodyPr/>
        <a:lstStyle/>
        <a:p>
          <a:endParaRPr lang="en-US"/>
        </a:p>
      </dgm:t>
    </dgm:pt>
    <dgm:pt modelId="{477B9A02-AA64-425E-A14D-D794C7106AC7}" type="sibTrans" cxnId="{82A993FF-4B34-4E8B-BA70-A361A22C38A8}">
      <dgm:prSet/>
      <dgm:spPr/>
      <dgm:t>
        <a:bodyPr/>
        <a:lstStyle/>
        <a:p>
          <a:endParaRPr lang="en-US"/>
        </a:p>
      </dgm:t>
    </dgm:pt>
    <dgm:pt modelId="{9510CE65-3761-427B-8B9C-2F19F913CCA1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Түүхий ган үйлдвэрлэх хүчин чадал: 51,506 тонн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A07B52A9-4B7E-4913-B54E-DC0784D0D1E7}" type="parTrans" cxnId="{10D7B4DF-F773-4649-B218-1E48A93E54CD}">
      <dgm:prSet/>
      <dgm:spPr/>
      <dgm:t>
        <a:bodyPr/>
        <a:lstStyle/>
        <a:p>
          <a:endParaRPr lang="en-US"/>
        </a:p>
      </dgm:t>
    </dgm:pt>
    <dgm:pt modelId="{2E4849E7-87E5-4D5D-ACDD-0705FE7E8CF7}" type="sibTrans" cxnId="{10D7B4DF-F773-4649-B218-1E48A93E54CD}">
      <dgm:prSet/>
      <dgm:spPr/>
      <dgm:t>
        <a:bodyPr/>
        <a:lstStyle/>
        <a:p>
          <a:endParaRPr lang="en-US"/>
        </a:p>
      </dgm:t>
    </dgm:pt>
    <dgm:pt modelId="{EC8FE0EF-08BE-4E41-BBA6-29969A23F643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Нийт экспортын эзлэх хувь: 8.53%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E488E8AE-3B4E-44FA-9287-2FCF73C9D0CE}" type="parTrans" cxnId="{273B4369-8377-4253-B145-853DCF3F6F7E}">
      <dgm:prSet/>
      <dgm:spPr/>
      <dgm:t>
        <a:bodyPr/>
        <a:lstStyle/>
        <a:p>
          <a:endParaRPr lang="en-US"/>
        </a:p>
      </dgm:t>
    </dgm:pt>
    <dgm:pt modelId="{AFD02CA1-6F19-4ABD-8451-F4C776987CE5}" type="sibTrans" cxnId="{273B4369-8377-4253-B145-853DCF3F6F7E}">
      <dgm:prSet/>
      <dgm:spPr/>
      <dgm:t>
        <a:bodyPr/>
        <a:lstStyle/>
        <a:p>
          <a:endParaRPr lang="en-US"/>
        </a:p>
      </dgm:t>
    </dgm:pt>
    <dgm:pt modelId="{92BAE5E5-8770-4890-B0B3-19A74585D27C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Үйлдвэрлэлийн үнэлгээ: 41.1 тэрбум ам.доллар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8077F358-5594-4A71-AAF8-B79AA76F2EC7}" type="parTrans" cxnId="{562337EA-B983-46DA-94AD-88B33F248828}">
      <dgm:prSet/>
      <dgm:spPr/>
      <dgm:t>
        <a:bodyPr/>
        <a:lstStyle/>
        <a:p>
          <a:endParaRPr lang="en-US"/>
        </a:p>
      </dgm:t>
    </dgm:pt>
    <dgm:pt modelId="{3D2ACF73-3388-4C8D-B4BF-34BA85E07133}" type="sibTrans" cxnId="{562337EA-B983-46DA-94AD-88B33F248828}">
      <dgm:prSet/>
      <dgm:spPr/>
      <dgm:t>
        <a:bodyPr/>
        <a:lstStyle/>
        <a:p>
          <a:endParaRPr lang="en-US"/>
        </a:p>
      </dgm:t>
    </dgm:pt>
    <dgm:pt modelId="{20783CE4-D800-47D6-B71F-66AEA3A3B997}">
      <dgm:prSet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Нэмүү өртөг: 6.7 тэрбум ам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5ABC4146-6E16-4FA4-BA21-9FA737FDF298}" type="parTrans" cxnId="{9EF09921-D327-481F-B704-6C3B0F328016}">
      <dgm:prSet/>
      <dgm:spPr/>
      <dgm:t>
        <a:bodyPr/>
        <a:lstStyle/>
        <a:p>
          <a:endParaRPr lang="en-US"/>
        </a:p>
      </dgm:t>
    </dgm:pt>
    <dgm:pt modelId="{B91E7647-A16E-400E-897E-725025486939}" type="sibTrans" cxnId="{9EF09921-D327-481F-B704-6C3B0F328016}">
      <dgm:prSet/>
      <dgm:spPr/>
      <dgm:t>
        <a:bodyPr/>
        <a:lstStyle/>
        <a:p>
          <a:endParaRPr lang="en-US"/>
        </a:p>
      </dgm:t>
    </dgm:pt>
    <dgm:pt modelId="{1D7A54CD-0D8A-4957-95A8-D34C58523381}" type="pres">
      <dgm:prSet presAssocID="{904B0F8C-343B-4CE3-9601-9B1003531E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765BE3-8E71-4249-AFA5-C334E1E0FE63}" type="pres">
      <dgm:prSet presAssocID="{03376838-6975-4127-9670-B14F9857E9BA}" presName="composite" presStyleCnt="0"/>
      <dgm:spPr/>
    </dgm:pt>
    <dgm:pt modelId="{387096DA-033C-4305-8449-A58B27D6033C}" type="pres">
      <dgm:prSet presAssocID="{03376838-6975-4127-9670-B14F9857E9B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CD1A7B-2D49-4D2C-98E0-3E6D08BA9974}" type="pres">
      <dgm:prSet presAssocID="{03376838-6975-4127-9670-B14F9857E9B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C65DF7-22A5-46C5-9238-7C5F464BE7B7}" type="pres">
      <dgm:prSet presAssocID="{D131F8B2-C7E2-43E2-B2AB-8075320EE007}" presName="space" presStyleCnt="0"/>
      <dgm:spPr/>
    </dgm:pt>
    <dgm:pt modelId="{F1956492-FD7D-4A44-A6D8-B28AE97C429F}" type="pres">
      <dgm:prSet presAssocID="{911281F8-07AF-441B-A585-1FEFFCAFB7DE}" presName="composite" presStyleCnt="0"/>
      <dgm:spPr/>
    </dgm:pt>
    <dgm:pt modelId="{60D2B1C6-A035-4679-A917-F66404B20F7E}" type="pres">
      <dgm:prSet presAssocID="{911281F8-07AF-441B-A585-1FEFFCAFB7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67D9E6-6D64-4EEB-83C4-DD157AA5931A}" type="pres">
      <dgm:prSet presAssocID="{911281F8-07AF-441B-A585-1FEFFCAFB7DE}" presName="desTx" presStyleLbl="alignAccFollowNode1" presStyleIdx="1" presStyleCnt="3" custLinFactNeighborX="-411" custLinFactNeighborY="-5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538CA9-0C33-4D61-A387-9D6B0261791E}" type="pres">
      <dgm:prSet presAssocID="{5AFACCB4-1B7D-4615-9413-3F29A8193EA8}" presName="space" presStyleCnt="0"/>
      <dgm:spPr/>
    </dgm:pt>
    <dgm:pt modelId="{5F916AFC-2939-4342-80CF-5AC8B58D042E}" type="pres">
      <dgm:prSet presAssocID="{D4FA6D63-4B99-4D52-BFD2-8FC0BE0E35B3}" presName="composite" presStyleCnt="0"/>
      <dgm:spPr/>
    </dgm:pt>
    <dgm:pt modelId="{C2326A10-7E80-4B9B-BA6D-A3FB270D66B8}" type="pres">
      <dgm:prSet presAssocID="{D4FA6D63-4B99-4D52-BFD2-8FC0BE0E35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72810E-6E7C-4EA3-B3EF-F13AA1894D24}" type="pres">
      <dgm:prSet presAssocID="{D4FA6D63-4B99-4D52-BFD2-8FC0BE0E35B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BA3956-4E09-49D1-BFB6-8666F0C3F325}" type="presOf" srcId="{863BA147-ABAE-4CD7-8EC6-A9A5AFD7A05F}" destId="{5ACD1A7B-2D49-4D2C-98E0-3E6D08BA9974}" srcOrd="0" destOrd="3" presId="urn:microsoft.com/office/officeart/2005/8/layout/hList1"/>
    <dgm:cxn modelId="{DAB7BC3B-B779-478A-89BE-DDC852A467D4}" srcId="{911281F8-07AF-441B-A585-1FEFFCAFB7DE}" destId="{98F787EC-2FAA-46FE-BD74-B8BF0E222A7A}" srcOrd="0" destOrd="0" parTransId="{11E5C06D-D871-4D7A-B4DE-FA9E544151B7}" sibTransId="{33D93E87-EC69-4483-A7BB-8A18C8E8A129}"/>
    <dgm:cxn modelId="{562337EA-B983-46DA-94AD-88B33F248828}" srcId="{D4FA6D63-4B99-4D52-BFD2-8FC0BE0E35B3}" destId="{92BAE5E5-8770-4890-B0B3-19A74585D27C}" srcOrd="2" destOrd="0" parTransId="{8077F358-5594-4A71-AAF8-B79AA76F2EC7}" sibTransId="{3D2ACF73-3388-4C8D-B4BF-34BA85E07133}"/>
    <dgm:cxn modelId="{0F30B2A3-9A2A-4EFD-B8E4-FD9AB8D7CED2}" type="presOf" srcId="{BCD55983-2B12-4426-9925-743D8C755CB6}" destId="{5ACD1A7B-2D49-4D2C-98E0-3E6D08BA9974}" srcOrd="0" destOrd="1" presId="urn:microsoft.com/office/officeart/2005/8/layout/hList1"/>
    <dgm:cxn modelId="{542C4906-E99B-4B79-ACD6-0252197968EA}" type="presOf" srcId="{904B0F8C-343B-4CE3-9601-9B1003531E80}" destId="{1D7A54CD-0D8A-4957-95A8-D34C58523381}" srcOrd="0" destOrd="0" presId="urn:microsoft.com/office/officeart/2005/8/layout/hList1"/>
    <dgm:cxn modelId="{E4D6691B-2282-42D0-8009-EF17A684F554}" type="presOf" srcId="{92BAE5E5-8770-4890-B0B3-19A74585D27C}" destId="{6F72810E-6E7C-4EA3-B3EF-F13AA1894D24}" srcOrd="0" destOrd="2" presId="urn:microsoft.com/office/officeart/2005/8/layout/hList1"/>
    <dgm:cxn modelId="{CA6D4D8D-6301-4FDA-951A-0AB1E3D4149F}" srcId="{D4FA6D63-4B99-4D52-BFD2-8FC0BE0E35B3}" destId="{D3699FAC-0E68-4B7D-AB7E-38FE9C04DABE}" srcOrd="0" destOrd="0" parTransId="{D8C62592-2F17-438E-B830-6DE96E97BB2A}" sibTransId="{757848C5-1004-46A5-B96D-4D3874432ABD}"/>
    <dgm:cxn modelId="{FA5B204F-FADD-4762-88F8-4A2BBE9D61C6}" srcId="{03376838-6975-4127-9670-B14F9857E9BA}" destId="{863BA147-ABAE-4CD7-8EC6-A9A5AFD7A05F}" srcOrd="3" destOrd="0" parTransId="{093C4B91-441C-436F-8F04-F7466BF7DFDD}" sibTransId="{AEFDF61A-E7DA-454E-8D7A-5F64522BC97C}"/>
    <dgm:cxn modelId="{F9DC7A24-DDC3-409A-A34B-C3B66CA38654}" srcId="{03376838-6975-4127-9670-B14F9857E9BA}" destId="{7EA383AF-A6EE-4B92-883B-2B2FCAE083D8}" srcOrd="0" destOrd="0" parTransId="{001BA4AC-155B-4D7C-80FC-23E3A54F6FE0}" sibTransId="{C54C9B1D-600B-4969-94A4-DC9F6C69929D}"/>
    <dgm:cxn modelId="{001826A6-7AB4-454B-9041-844102BA49B1}" type="presOf" srcId="{03376838-6975-4127-9670-B14F9857E9BA}" destId="{387096DA-033C-4305-8449-A58B27D6033C}" srcOrd="0" destOrd="0" presId="urn:microsoft.com/office/officeart/2005/8/layout/hList1"/>
    <dgm:cxn modelId="{D28CBA82-33FC-4599-B78D-1469501C7E4E}" type="presOf" srcId="{9510CE65-3761-427B-8B9C-2F19F913CCA1}" destId="{9867D9E6-6D64-4EEB-83C4-DD157AA5931A}" srcOrd="0" destOrd="2" presId="urn:microsoft.com/office/officeart/2005/8/layout/hList1"/>
    <dgm:cxn modelId="{D2C47E87-E0FE-4AA3-9261-5ED3F96EEB19}" srcId="{904B0F8C-343B-4CE3-9601-9B1003531E80}" destId="{D4FA6D63-4B99-4D52-BFD2-8FC0BE0E35B3}" srcOrd="2" destOrd="0" parTransId="{14AC4939-AAE3-4B7C-B64E-CA41E4940447}" sibTransId="{AAC9D9E4-96BF-4C6F-99A6-1561CA894960}"/>
    <dgm:cxn modelId="{8D11853B-8691-46AC-A84E-E5BD85C18A71}" type="presOf" srcId="{20783CE4-D800-47D6-B71F-66AEA3A3B997}" destId="{6F72810E-6E7C-4EA3-B3EF-F13AA1894D24}" srcOrd="0" destOrd="3" presId="urn:microsoft.com/office/officeart/2005/8/layout/hList1"/>
    <dgm:cxn modelId="{273B4369-8377-4253-B145-853DCF3F6F7E}" srcId="{D4FA6D63-4B99-4D52-BFD2-8FC0BE0E35B3}" destId="{EC8FE0EF-08BE-4E41-BBA6-29969A23F643}" srcOrd="1" destOrd="0" parTransId="{E488E8AE-3B4E-44FA-9287-2FCF73C9D0CE}" sibTransId="{AFD02CA1-6F19-4ABD-8451-F4C776987CE5}"/>
    <dgm:cxn modelId="{25EEBAAB-C813-462E-B3D4-31E053528E59}" type="presOf" srcId="{D4FA6D63-4B99-4D52-BFD2-8FC0BE0E35B3}" destId="{C2326A10-7E80-4B9B-BA6D-A3FB270D66B8}" srcOrd="0" destOrd="0" presId="urn:microsoft.com/office/officeart/2005/8/layout/hList1"/>
    <dgm:cxn modelId="{9EF09921-D327-481F-B704-6C3B0F328016}" srcId="{D4FA6D63-4B99-4D52-BFD2-8FC0BE0E35B3}" destId="{20783CE4-D800-47D6-B71F-66AEA3A3B997}" srcOrd="3" destOrd="0" parTransId="{5ABC4146-6E16-4FA4-BA21-9FA737FDF298}" sibTransId="{B91E7647-A16E-400E-897E-725025486939}"/>
    <dgm:cxn modelId="{92E4BA5F-6F87-47B8-92A3-C6B4542600EC}" srcId="{03376838-6975-4127-9670-B14F9857E9BA}" destId="{1778891E-3C11-44B3-86E5-A1D3D57A6F7D}" srcOrd="2" destOrd="0" parTransId="{51F10FF8-E818-44E7-9F8B-4962AE290C1C}" sibTransId="{E07C4487-B1E5-490D-8A27-36730FD03B15}"/>
    <dgm:cxn modelId="{82A993FF-4B34-4E8B-BA70-A361A22C38A8}" srcId="{911281F8-07AF-441B-A585-1FEFFCAFB7DE}" destId="{81FCDAF9-1634-4BB9-A772-281A75128857}" srcOrd="1" destOrd="0" parTransId="{E58292B1-6FE2-42DC-B47D-054DD83EA108}" sibTransId="{477B9A02-AA64-425E-A14D-D794C7106AC7}"/>
    <dgm:cxn modelId="{1741D21C-4641-41EF-8E57-0AD55F272D45}" type="presOf" srcId="{911281F8-07AF-441B-A585-1FEFFCAFB7DE}" destId="{60D2B1C6-A035-4679-A917-F66404B20F7E}" srcOrd="0" destOrd="0" presId="urn:microsoft.com/office/officeart/2005/8/layout/hList1"/>
    <dgm:cxn modelId="{B67CBA9F-6ADA-41B0-9FA5-C770493F059E}" type="presOf" srcId="{81FCDAF9-1634-4BB9-A772-281A75128857}" destId="{9867D9E6-6D64-4EEB-83C4-DD157AA5931A}" srcOrd="0" destOrd="1" presId="urn:microsoft.com/office/officeart/2005/8/layout/hList1"/>
    <dgm:cxn modelId="{0942CFA7-1B03-4081-B058-258AFA2A1ED7}" srcId="{904B0F8C-343B-4CE3-9601-9B1003531E80}" destId="{911281F8-07AF-441B-A585-1FEFFCAFB7DE}" srcOrd="1" destOrd="0" parTransId="{D75D3FDA-24EA-4A05-B388-2B39AC8B251D}" sibTransId="{5AFACCB4-1B7D-4615-9413-3F29A8193EA8}"/>
    <dgm:cxn modelId="{73DB987A-B407-43AF-84EB-64224BF6E7A8}" srcId="{904B0F8C-343B-4CE3-9601-9B1003531E80}" destId="{03376838-6975-4127-9670-B14F9857E9BA}" srcOrd="0" destOrd="0" parTransId="{E67A459D-5638-49FD-AEDB-4174B256AE26}" sibTransId="{D131F8B2-C7E2-43E2-B2AB-8075320EE007}"/>
    <dgm:cxn modelId="{C009034F-ED31-4F82-A44F-74060E59659B}" srcId="{03376838-6975-4127-9670-B14F9857E9BA}" destId="{BCD55983-2B12-4426-9925-743D8C755CB6}" srcOrd="1" destOrd="0" parTransId="{BB841A07-7337-4E57-8FB4-AF4590EB6C87}" sibTransId="{69E147E1-66A0-4663-9F75-ABEA16738C69}"/>
    <dgm:cxn modelId="{8E5167C1-0E4D-4928-8FF2-BD6BC095FDEF}" type="presOf" srcId="{1778891E-3C11-44B3-86E5-A1D3D57A6F7D}" destId="{5ACD1A7B-2D49-4D2C-98E0-3E6D08BA9974}" srcOrd="0" destOrd="2" presId="urn:microsoft.com/office/officeart/2005/8/layout/hList1"/>
    <dgm:cxn modelId="{24110028-B557-471E-9587-A8337E2B7609}" type="presOf" srcId="{7EA383AF-A6EE-4B92-883B-2B2FCAE083D8}" destId="{5ACD1A7B-2D49-4D2C-98E0-3E6D08BA9974}" srcOrd="0" destOrd="0" presId="urn:microsoft.com/office/officeart/2005/8/layout/hList1"/>
    <dgm:cxn modelId="{10D7B4DF-F773-4649-B218-1E48A93E54CD}" srcId="{911281F8-07AF-441B-A585-1FEFFCAFB7DE}" destId="{9510CE65-3761-427B-8B9C-2F19F913CCA1}" srcOrd="2" destOrd="0" parTransId="{A07B52A9-4B7E-4913-B54E-DC0784D0D1E7}" sibTransId="{2E4849E7-87E5-4D5D-ACDD-0705FE7E8CF7}"/>
    <dgm:cxn modelId="{32FFB6FF-43B6-46E4-944D-29103408B238}" type="presOf" srcId="{98F787EC-2FAA-46FE-BD74-B8BF0E222A7A}" destId="{9867D9E6-6D64-4EEB-83C4-DD157AA5931A}" srcOrd="0" destOrd="0" presId="urn:microsoft.com/office/officeart/2005/8/layout/hList1"/>
    <dgm:cxn modelId="{80BDBBD0-01C0-45FF-A4A8-8D4657E0F098}" type="presOf" srcId="{EC8FE0EF-08BE-4E41-BBA6-29969A23F643}" destId="{6F72810E-6E7C-4EA3-B3EF-F13AA1894D24}" srcOrd="0" destOrd="1" presId="urn:microsoft.com/office/officeart/2005/8/layout/hList1"/>
    <dgm:cxn modelId="{378FBD1E-4B88-42D9-BA3F-31C0688F3CFA}" type="presOf" srcId="{D3699FAC-0E68-4B7D-AB7E-38FE9C04DABE}" destId="{6F72810E-6E7C-4EA3-B3EF-F13AA1894D24}" srcOrd="0" destOrd="0" presId="urn:microsoft.com/office/officeart/2005/8/layout/hList1"/>
    <dgm:cxn modelId="{3DE05EDE-9530-4287-9A84-209491CE5A58}" type="presParOf" srcId="{1D7A54CD-0D8A-4957-95A8-D34C58523381}" destId="{80765BE3-8E71-4249-AFA5-C334E1E0FE63}" srcOrd="0" destOrd="0" presId="urn:microsoft.com/office/officeart/2005/8/layout/hList1"/>
    <dgm:cxn modelId="{5B74D6A6-D363-4F9B-A5F4-1477A0C94507}" type="presParOf" srcId="{80765BE3-8E71-4249-AFA5-C334E1E0FE63}" destId="{387096DA-033C-4305-8449-A58B27D6033C}" srcOrd="0" destOrd="0" presId="urn:microsoft.com/office/officeart/2005/8/layout/hList1"/>
    <dgm:cxn modelId="{C18799A3-FDFE-4CD7-988E-9114280F53A4}" type="presParOf" srcId="{80765BE3-8E71-4249-AFA5-C334E1E0FE63}" destId="{5ACD1A7B-2D49-4D2C-98E0-3E6D08BA9974}" srcOrd="1" destOrd="0" presId="urn:microsoft.com/office/officeart/2005/8/layout/hList1"/>
    <dgm:cxn modelId="{0D893FA4-0018-45E6-8D2F-920A2BACA560}" type="presParOf" srcId="{1D7A54CD-0D8A-4957-95A8-D34C58523381}" destId="{F4C65DF7-22A5-46C5-9238-7C5F464BE7B7}" srcOrd="1" destOrd="0" presId="urn:microsoft.com/office/officeart/2005/8/layout/hList1"/>
    <dgm:cxn modelId="{259961E8-22FC-4FD3-A020-73C5552EA1F4}" type="presParOf" srcId="{1D7A54CD-0D8A-4957-95A8-D34C58523381}" destId="{F1956492-FD7D-4A44-A6D8-B28AE97C429F}" srcOrd="2" destOrd="0" presId="urn:microsoft.com/office/officeart/2005/8/layout/hList1"/>
    <dgm:cxn modelId="{65D8CA9A-1763-4CBE-BE61-18115C563366}" type="presParOf" srcId="{F1956492-FD7D-4A44-A6D8-B28AE97C429F}" destId="{60D2B1C6-A035-4679-A917-F66404B20F7E}" srcOrd="0" destOrd="0" presId="urn:microsoft.com/office/officeart/2005/8/layout/hList1"/>
    <dgm:cxn modelId="{44601755-20DD-4416-9E11-58C33A3B78B8}" type="presParOf" srcId="{F1956492-FD7D-4A44-A6D8-B28AE97C429F}" destId="{9867D9E6-6D64-4EEB-83C4-DD157AA5931A}" srcOrd="1" destOrd="0" presId="urn:microsoft.com/office/officeart/2005/8/layout/hList1"/>
    <dgm:cxn modelId="{2A2A3D04-D22D-4ECD-89D4-950D55AFABF8}" type="presParOf" srcId="{1D7A54CD-0D8A-4957-95A8-D34C58523381}" destId="{E2538CA9-0C33-4D61-A387-9D6B0261791E}" srcOrd="3" destOrd="0" presId="urn:microsoft.com/office/officeart/2005/8/layout/hList1"/>
    <dgm:cxn modelId="{8783FC60-6C9E-4D04-B6E0-488F1A29168A}" type="presParOf" srcId="{1D7A54CD-0D8A-4957-95A8-D34C58523381}" destId="{5F916AFC-2939-4342-80CF-5AC8B58D042E}" srcOrd="4" destOrd="0" presId="urn:microsoft.com/office/officeart/2005/8/layout/hList1"/>
    <dgm:cxn modelId="{836CB568-15BA-4B51-B5CB-F53C98186870}" type="presParOf" srcId="{5F916AFC-2939-4342-80CF-5AC8B58D042E}" destId="{C2326A10-7E80-4B9B-BA6D-A3FB270D66B8}" srcOrd="0" destOrd="0" presId="urn:microsoft.com/office/officeart/2005/8/layout/hList1"/>
    <dgm:cxn modelId="{30FD4924-8294-407C-A26E-FCC7016E5987}" type="presParOf" srcId="{5F916AFC-2939-4342-80CF-5AC8B58D042E}" destId="{6F72810E-6E7C-4EA3-B3EF-F13AA1894D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A22BD-F0BB-4FEF-BA6D-EA145C16BD1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A83DD2C7-306B-44DA-9C62-C89823AF8819}">
      <dgm:prSet phldrT="[Metin]" custT="1"/>
      <dgm:spPr/>
      <dgm:t>
        <a:bodyPr/>
        <a:lstStyle/>
        <a:p>
          <a:r>
            <a:rPr lang="mn-MN" sz="1800" dirty="0" smtClean="0">
              <a:latin typeface="Arial" pitchFamily="34" charset="0"/>
              <a:cs typeface="Arial" pitchFamily="34" charset="0"/>
            </a:rPr>
            <a:t>Халдвар авч болзошгүй ажилчдын тоог аль болох бага байлгах хэрэгтэй.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0DCE40C2-F37C-4D86-A98B-743E0BAFE405}" type="parTrans" cxnId="{C66AEB68-C3AB-4239-AF33-83FFBA48D9FD}">
      <dgm:prSet/>
      <dgm:spPr/>
      <dgm:t>
        <a:bodyPr/>
        <a:lstStyle/>
        <a:p>
          <a:endParaRPr lang="tr-TR"/>
        </a:p>
      </dgm:t>
    </dgm:pt>
    <dgm:pt modelId="{2E3F2294-0963-42D1-A9D2-A1ABD8598D59}" type="sibTrans" cxnId="{C66AEB68-C3AB-4239-AF33-83FFBA48D9FD}">
      <dgm:prSet/>
      <dgm:spPr/>
      <dgm:t>
        <a:bodyPr/>
        <a:lstStyle/>
        <a:p>
          <a:endParaRPr lang="tr-TR"/>
        </a:p>
      </dgm:t>
    </dgm:pt>
    <dgm:pt modelId="{217BF0FD-6F0B-4629-AB96-B4FF43243317}">
      <dgm:prSet phldrT="[Metin]" custT="1"/>
      <dgm:spPr/>
      <dgm:t>
        <a:bodyPr/>
        <a:lstStyle/>
        <a:p>
          <a:pPr rtl="0"/>
          <a:r>
            <a:rPr lang="mn-MN" sz="1800" b="0" i="0" dirty="0" smtClean="0">
              <a:latin typeface="Arial" pitchFamily="34" charset="0"/>
              <a:cs typeface="Arial" pitchFamily="34" charset="0"/>
            </a:rPr>
            <a:t>Ажлын явц ба техникийн хяналтын арга хэмжээ нь хүрээлэн буй орчинд биологийн хүчин зүйлүүдийг анхаарч / </a:t>
          </a:r>
          <a:r>
            <a:rPr lang="tr-TR" sz="1800" b="0" i="0" dirty="0" smtClean="0">
              <a:latin typeface="Arial" pitchFamily="34" charset="0"/>
              <a:cs typeface="Arial" pitchFamily="34" charset="0"/>
            </a:rPr>
            <a:t>COVID-19 / </a:t>
          </a:r>
          <a:r>
            <a:rPr lang="mn-MN" sz="1800" b="0" i="0" dirty="0" smtClean="0">
              <a:latin typeface="Arial" pitchFamily="34" charset="0"/>
              <a:cs typeface="Arial" pitchFamily="34" charset="0"/>
            </a:rPr>
            <a:t>тархахаас урьдчилан сэргийлэх, багасгах арга замаар зохион байгуулагдах ёстой.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60C9461D-CAFC-4084-BC53-947E7D26C6CF}" type="parTrans" cxnId="{BEC54FAC-56AB-47C8-8D60-B49CE2C4B44A}">
      <dgm:prSet/>
      <dgm:spPr/>
      <dgm:t>
        <a:bodyPr/>
        <a:lstStyle/>
        <a:p>
          <a:endParaRPr lang="tr-TR"/>
        </a:p>
      </dgm:t>
    </dgm:pt>
    <dgm:pt modelId="{238B50F0-5D0F-48F5-90AF-8AB62F8FBB70}" type="sibTrans" cxnId="{BEC54FAC-56AB-47C8-8D60-B49CE2C4B44A}">
      <dgm:prSet/>
      <dgm:spPr/>
      <dgm:t>
        <a:bodyPr/>
        <a:lstStyle/>
        <a:p>
          <a:endParaRPr lang="tr-TR"/>
        </a:p>
      </dgm:t>
    </dgm:pt>
    <dgm:pt modelId="{1E6BB7AE-FF57-43FE-B18F-98139B4F245F}">
      <dgm:prSet phldrT="[Metin]" custT="1"/>
      <dgm:spPr/>
      <dgm:t>
        <a:bodyPr/>
        <a:lstStyle/>
        <a:p>
          <a:pPr rtl="0"/>
          <a:r>
            <a:rPr lang="mn-MN" sz="1800" b="0" i="0" dirty="0" smtClean="0">
              <a:latin typeface="Arial" pitchFamily="34" charset="0"/>
              <a:cs typeface="Arial" pitchFamily="34" charset="0"/>
            </a:rPr>
            <a:t>Эхлээд нийт ажилчдыг хамгаалах, урьдчилан сэргийлэх арга хэмжээ авах </a:t>
          </a:r>
          <a:r>
            <a:rPr lang="mn-MN" sz="1800" b="0" i="0" dirty="0" smtClean="0">
              <a:latin typeface="Arial" pitchFamily="34" charset="0"/>
              <a:cs typeface="Arial" pitchFamily="34" charset="0"/>
            </a:rPr>
            <a:t>ёстой. Боломжгүй </a:t>
          </a:r>
          <a:r>
            <a:rPr lang="mn-MN" sz="1800" b="0" i="0" dirty="0" smtClean="0">
              <a:latin typeface="Arial" pitchFamily="34" charset="0"/>
              <a:cs typeface="Arial" pitchFamily="34" charset="0"/>
            </a:rPr>
            <a:t>тохиолдолд хувь хүнийг  хамгаалах аргыг хэрэглэх ёстой.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E4CAC352-A507-444C-9CFE-131955958D18}" type="parTrans" cxnId="{BCFC7909-9E78-431B-9021-12DC7CA33881}">
      <dgm:prSet/>
      <dgm:spPr/>
      <dgm:t>
        <a:bodyPr/>
        <a:lstStyle/>
        <a:p>
          <a:endParaRPr lang="tr-TR"/>
        </a:p>
      </dgm:t>
    </dgm:pt>
    <dgm:pt modelId="{00186BE9-A638-4F98-84A2-0FEE31CF7159}" type="sibTrans" cxnId="{BCFC7909-9E78-431B-9021-12DC7CA33881}">
      <dgm:prSet/>
      <dgm:spPr/>
      <dgm:t>
        <a:bodyPr/>
        <a:lstStyle/>
        <a:p>
          <a:endParaRPr lang="tr-TR"/>
        </a:p>
      </dgm:t>
    </dgm:pt>
    <dgm:pt modelId="{AD272277-5582-4945-AC2E-AF0AC5C62091}" type="pres">
      <dgm:prSet presAssocID="{A3BA22BD-F0BB-4FEF-BA6D-EA145C16BD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894B23-C3DE-462A-B98A-E526A204174A}" type="pres">
      <dgm:prSet presAssocID="{A83DD2C7-306B-44DA-9C62-C89823AF8819}" presName="parentLin" presStyleCnt="0"/>
      <dgm:spPr/>
    </dgm:pt>
    <dgm:pt modelId="{E71976F9-84B9-4AD6-A4DA-AA2CA83483AF}" type="pres">
      <dgm:prSet presAssocID="{A83DD2C7-306B-44DA-9C62-C89823AF881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CFC5FD16-0774-48F3-A88B-31E514B13DAD}" type="pres">
      <dgm:prSet presAssocID="{A83DD2C7-306B-44DA-9C62-C89823AF8819}" presName="parentText" presStyleLbl="node1" presStyleIdx="0" presStyleCnt="3" custScaleX="120129" custScaleY="4439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C2B91C-7CF0-499A-B1FB-7237D624675B}" type="pres">
      <dgm:prSet presAssocID="{A83DD2C7-306B-44DA-9C62-C89823AF8819}" presName="negativeSpace" presStyleCnt="0"/>
      <dgm:spPr/>
    </dgm:pt>
    <dgm:pt modelId="{7A0EEF5B-7885-4FF4-BE89-E1DA8E6B6E38}" type="pres">
      <dgm:prSet presAssocID="{A83DD2C7-306B-44DA-9C62-C89823AF8819}" presName="childText" presStyleLbl="conFgAcc1" presStyleIdx="0" presStyleCnt="3" custScaleY="70131">
        <dgm:presLayoutVars>
          <dgm:bulletEnabled val="1"/>
        </dgm:presLayoutVars>
      </dgm:prSet>
      <dgm:spPr/>
    </dgm:pt>
    <dgm:pt modelId="{6ADB5A1F-7CA1-42BA-AE89-B5391A619772}" type="pres">
      <dgm:prSet presAssocID="{2E3F2294-0963-42D1-A9D2-A1ABD8598D59}" presName="spaceBetweenRectangles" presStyleCnt="0"/>
      <dgm:spPr/>
    </dgm:pt>
    <dgm:pt modelId="{4F46C091-7F8D-4DE9-9277-8C9FEE07AEE3}" type="pres">
      <dgm:prSet presAssocID="{217BF0FD-6F0B-4629-AB96-B4FF43243317}" presName="parentLin" presStyleCnt="0"/>
      <dgm:spPr/>
    </dgm:pt>
    <dgm:pt modelId="{4FB3D8B8-A19F-407C-9D04-2C379F9BF419}" type="pres">
      <dgm:prSet presAssocID="{217BF0FD-6F0B-4629-AB96-B4FF43243317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2A338281-134D-4840-8633-853F0113A2E5}" type="pres">
      <dgm:prSet presAssocID="{217BF0FD-6F0B-4629-AB96-B4FF43243317}" presName="parentText" presStyleLbl="node1" presStyleIdx="1" presStyleCnt="3" custScaleX="120129" custScaleY="4365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B98A40-1F0E-4597-8D93-CE20B6A0D068}" type="pres">
      <dgm:prSet presAssocID="{217BF0FD-6F0B-4629-AB96-B4FF43243317}" presName="negativeSpace" presStyleCnt="0"/>
      <dgm:spPr/>
    </dgm:pt>
    <dgm:pt modelId="{F2180B61-29A5-4375-AE58-3597323A3B1B}" type="pres">
      <dgm:prSet presAssocID="{217BF0FD-6F0B-4629-AB96-B4FF43243317}" presName="childText" presStyleLbl="conFgAcc1" presStyleIdx="1" presStyleCnt="3" custScaleY="70131">
        <dgm:presLayoutVars>
          <dgm:bulletEnabled val="1"/>
        </dgm:presLayoutVars>
      </dgm:prSet>
      <dgm:spPr/>
    </dgm:pt>
    <dgm:pt modelId="{FBA21413-6318-455F-8294-61BA1DF2CF70}" type="pres">
      <dgm:prSet presAssocID="{238B50F0-5D0F-48F5-90AF-8AB62F8FBB70}" presName="spaceBetweenRectangles" presStyleCnt="0"/>
      <dgm:spPr/>
    </dgm:pt>
    <dgm:pt modelId="{CA2628DC-76DA-40F9-A6EC-5AC76AF0866E}" type="pres">
      <dgm:prSet presAssocID="{1E6BB7AE-FF57-43FE-B18F-98139B4F245F}" presName="parentLin" presStyleCnt="0"/>
      <dgm:spPr/>
    </dgm:pt>
    <dgm:pt modelId="{E535BDFD-E33B-4935-8EBF-484F419B8869}" type="pres">
      <dgm:prSet presAssocID="{1E6BB7AE-FF57-43FE-B18F-98139B4F245F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E3E0DDE8-4447-4409-A9E5-ADD80216756C}" type="pres">
      <dgm:prSet presAssocID="{1E6BB7AE-FF57-43FE-B18F-98139B4F245F}" presName="parentText" presStyleLbl="node1" presStyleIdx="2" presStyleCnt="3" custScaleX="118770" custScaleY="70131" custLinFactNeighborX="-254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0014B-D3EF-4515-9277-BC0348B3DEC9}" type="pres">
      <dgm:prSet presAssocID="{1E6BB7AE-FF57-43FE-B18F-98139B4F245F}" presName="negativeSpace" presStyleCnt="0"/>
      <dgm:spPr/>
    </dgm:pt>
    <dgm:pt modelId="{77F691BF-CB70-4C31-82D7-2A7C8DE50D69}" type="pres">
      <dgm:prSet presAssocID="{1E6BB7AE-FF57-43FE-B18F-98139B4F245F}" presName="childText" presStyleLbl="conFgAcc1" presStyleIdx="2" presStyleCnt="3" custScaleY="70131">
        <dgm:presLayoutVars>
          <dgm:bulletEnabled val="1"/>
        </dgm:presLayoutVars>
      </dgm:prSet>
      <dgm:spPr/>
    </dgm:pt>
  </dgm:ptLst>
  <dgm:cxnLst>
    <dgm:cxn modelId="{BCFC7909-9E78-431B-9021-12DC7CA33881}" srcId="{A3BA22BD-F0BB-4FEF-BA6D-EA145C16BD18}" destId="{1E6BB7AE-FF57-43FE-B18F-98139B4F245F}" srcOrd="2" destOrd="0" parTransId="{E4CAC352-A507-444C-9CFE-131955958D18}" sibTransId="{00186BE9-A638-4F98-84A2-0FEE31CF7159}"/>
    <dgm:cxn modelId="{78F43D97-0600-4457-87F3-81DE4E21F01D}" type="presOf" srcId="{A83DD2C7-306B-44DA-9C62-C89823AF8819}" destId="{CFC5FD16-0774-48F3-A88B-31E514B13DAD}" srcOrd="1" destOrd="0" presId="urn:microsoft.com/office/officeart/2005/8/layout/list1"/>
    <dgm:cxn modelId="{48D145E2-D2BA-4083-9752-449B3D2072DB}" type="presOf" srcId="{1E6BB7AE-FF57-43FE-B18F-98139B4F245F}" destId="{E535BDFD-E33B-4935-8EBF-484F419B8869}" srcOrd="0" destOrd="0" presId="urn:microsoft.com/office/officeart/2005/8/layout/list1"/>
    <dgm:cxn modelId="{BEC54FAC-56AB-47C8-8D60-B49CE2C4B44A}" srcId="{A3BA22BD-F0BB-4FEF-BA6D-EA145C16BD18}" destId="{217BF0FD-6F0B-4629-AB96-B4FF43243317}" srcOrd="1" destOrd="0" parTransId="{60C9461D-CAFC-4084-BC53-947E7D26C6CF}" sibTransId="{238B50F0-5D0F-48F5-90AF-8AB62F8FBB70}"/>
    <dgm:cxn modelId="{CA65809B-769D-46AD-ABBC-36AA3082A332}" type="presOf" srcId="{A3BA22BD-F0BB-4FEF-BA6D-EA145C16BD18}" destId="{AD272277-5582-4945-AC2E-AF0AC5C62091}" srcOrd="0" destOrd="0" presId="urn:microsoft.com/office/officeart/2005/8/layout/list1"/>
    <dgm:cxn modelId="{C66AEB68-C3AB-4239-AF33-83FFBA48D9FD}" srcId="{A3BA22BD-F0BB-4FEF-BA6D-EA145C16BD18}" destId="{A83DD2C7-306B-44DA-9C62-C89823AF8819}" srcOrd="0" destOrd="0" parTransId="{0DCE40C2-F37C-4D86-A98B-743E0BAFE405}" sibTransId="{2E3F2294-0963-42D1-A9D2-A1ABD8598D59}"/>
    <dgm:cxn modelId="{85537D3A-248E-499B-9A72-F90087F7324F}" type="presOf" srcId="{A83DD2C7-306B-44DA-9C62-C89823AF8819}" destId="{E71976F9-84B9-4AD6-A4DA-AA2CA83483AF}" srcOrd="0" destOrd="0" presId="urn:microsoft.com/office/officeart/2005/8/layout/list1"/>
    <dgm:cxn modelId="{7B30CB3B-C754-4B2B-850F-275628ADC47D}" type="presOf" srcId="{217BF0FD-6F0B-4629-AB96-B4FF43243317}" destId="{4FB3D8B8-A19F-407C-9D04-2C379F9BF419}" srcOrd="0" destOrd="0" presId="urn:microsoft.com/office/officeart/2005/8/layout/list1"/>
    <dgm:cxn modelId="{BA761489-1E8C-4D10-A39C-963C867D2ABF}" type="presOf" srcId="{217BF0FD-6F0B-4629-AB96-B4FF43243317}" destId="{2A338281-134D-4840-8633-853F0113A2E5}" srcOrd="1" destOrd="0" presId="urn:microsoft.com/office/officeart/2005/8/layout/list1"/>
    <dgm:cxn modelId="{386ADEA6-1552-4401-8D64-25D7237DB37B}" type="presOf" srcId="{1E6BB7AE-FF57-43FE-B18F-98139B4F245F}" destId="{E3E0DDE8-4447-4409-A9E5-ADD80216756C}" srcOrd="1" destOrd="0" presId="urn:microsoft.com/office/officeart/2005/8/layout/list1"/>
    <dgm:cxn modelId="{7511489D-B482-4F98-BFE1-AD4F73A03F26}" type="presParOf" srcId="{AD272277-5582-4945-AC2E-AF0AC5C62091}" destId="{85894B23-C3DE-462A-B98A-E526A204174A}" srcOrd="0" destOrd="0" presId="urn:microsoft.com/office/officeart/2005/8/layout/list1"/>
    <dgm:cxn modelId="{862EDA5C-9BE8-466B-9F2E-CE5E2B641098}" type="presParOf" srcId="{85894B23-C3DE-462A-B98A-E526A204174A}" destId="{E71976F9-84B9-4AD6-A4DA-AA2CA83483AF}" srcOrd="0" destOrd="0" presId="urn:microsoft.com/office/officeart/2005/8/layout/list1"/>
    <dgm:cxn modelId="{CCB444BA-AF40-4E4A-8874-8B16735BFBDE}" type="presParOf" srcId="{85894B23-C3DE-462A-B98A-E526A204174A}" destId="{CFC5FD16-0774-48F3-A88B-31E514B13DAD}" srcOrd="1" destOrd="0" presId="urn:microsoft.com/office/officeart/2005/8/layout/list1"/>
    <dgm:cxn modelId="{D32149D5-D90C-4030-9D45-9B3DBFD386F7}" type="presParOf" srcId="{AD272277-5582-4945-AC2E-AF0AC5C62091}" destId="{26C2B91C-7CF0-499A-B1FB-7237D624675B}" srcOrd="1" destOrd="0" presId="urn:microsoft.com/office/officeart/2005/8/layout/list1"/>
    <dgm:cxn modelId="{EF81BD78-C8BC-4749-896C-D9BEA68FC78D}" type="presParOf" srcId="{AD272277-5582-4945-AC2E-AF0AC5C62091}" destId="{7A0EEF5B-7885-4FF4-BE89-E1DA8E6B6E38}" srcOrd="2" destOrd="0" presId="urn:microsoft.com/office/officeart/2005/8/layout/list1"/>
    <dgm:cxn modelId="{20D45C37-411D-4310-9541-CBBED0BD9210}" type="presParOf" srcId="{AD272277-5582-4945-AC2E-AF0AC5C62091}" destId="{6ADB5A1F-7CA1-42BA-AE89-B5391A619772}" srcOrd="3" destOrd="0" presId="urn:microsoft.com/office/officeart/2005/8/layout/list1"/>
    <dgm:cxn modelId="{A07ABDD6-FF69-4B71-9E9C-9AFB7BEC328C}" type="presParOf" srcId="{AD272277-5582-4945-AC2E-AF0AC5C62091}" destId="{4F46C091-7F8D-4DE9-9277-8C9FEE07AEE3}" srcOrd="4" destOrd="0" presId="urn:microsoft.com/office/officeart/2005/8/layout/list1"/>
    <dgm:cxn modelId="{56225C7E-5010-402B-A4FE-91DA46AEA114}" type="presParOf" srcId="{4F46C091-7F8D-4DE9-9277-8C9FEE07AEE3}" destId="{4FB3D8B8-A19F-407C-9D04-2C379F9BF419}" srcOrd="0" destOrd="0" presId="urn:microsoft.com/office/officeart/2005/8/layout/list1"/>
    <dgm:cxn modelId="{80D54FE0-E1A4-411D-961E-E2BAB80A8373}" type="presParOf" srcId="{4F46C091-7F8D-4DE9-9277-8C9FEE07AEE3}" destId="{2A338281-134D-4840-8633-853F0113A2E5}" srcOrd="1" destOrd="0" presId="urn:microsoft.com/office/officeart/2005/8/layout/list1"/>
    <dgm:cxn modelId="{947EAD2E-CD32-4814-9A47-7EFF9787A381}" type="presParOf" srcId="{AD272277-5582-4945-AC2E-AF0AC5C62091}" destId="{6BB98A40-1F0E-4597-8D93-CE20B6A0D068}" srcOrd="5" destOrd="0" presId="urn:microsoft.com/office/officeart/2005/8/layout/list1"/>
    <dgm:cxn modelId="{703A8FE6-E804-4A76-BA13-4124BA6BC812}" type="presParOf" srcId="{AD272277-5582-4945-AC2E-AF0AC5C62091}" destId="{F2180B61-29A5-4375-AE58-3597323A3B1B}" srcOrd="6" destOrd="0" presId="urn:microsoft.com/office/officeart/2005/8/layout/list1"/>
    <dgm:cxn modelId="{6C0BF2CB-1A20-4A2B-B9D8-29AD51B8D7EC}" type="presParOf" srcId="{AD272277-5582-4945-AC2E-AF0AC5C62091}" destId="{FBA21413-6318-455F-8294-61BA1DF2CF70}" srcOrd="7" destOrd="0" presId="urn:microsoft.com/office/officeart/2005/8/layout/list1"/>
    <dgm:cxn modelId="{95C51E32-38F7-4165-9412-2C10419F6E9B}" type="presParOf" srcId="{AD272277-5582-4945-AC2E-AF0AC5C62091}" destId="{CA2628DC-76DA-40F9-A6EC-5AC76AF0866E}" srcOrd="8" destOrd="0" presId="urn:microsoft.com/office/officeart/2005/8/layout/list1"/>
    <dgm:cxn modelId="{E9F015C5-E777-42C8-A493-B84DC39ABF78}" type="presParOf" srcId="{CA2628DC-76DA-40F9-A6EC-5AC76AF0866E}" destId="{E535BDFD-E33B-4935-8EBF-484F419B8869}" srcOrd="0" destOrd="0" presId="urn:microsoft.com/office/officeart/2005/8/layout/list1"/>
    <dgm:cxn modelId="{BBBA5664-ED4C-4ABE-8F71-9FF137DC8B91}" type="presParOf" srcId="{CA2628DC-76DA-40F9-A6EC-5AC76AF0866E}" destId="{E3E0DDE8-4447-4409-A9E5-ADD80216756C}" srcOrd="1" destOrd="0" presId="urn:microsoft.com/office/officeart/2005/8/layout/list1"/>
    <dgm:cxn modelId="{0411DB6D-DF50-4446-BC66-B9CBFDCD9F7E}" type="presParOf" srcId="{AD272277-5582-4945-AC2E-AF0AC5C62091}" destId="{2EF0014B-D3EF-4515-9277-BC0348B3DEC9}" srcOrd="9" destOrd="0" presId="urn:microsoft.com/office/officeart/2005/8/layout/list1"/>
    <dgm:cxn modelId="{9D308E6E-1727-4FCC-A149-08A042DD6AC2}" type="presParOf" srcId="{AD272277-5582-4945-AC2E-AF0AC5C62091}" destId="{77F691BF-CB70-4C31-82D7-2A7C8DE50D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A22BD-F0BB-4FEF-BA6D-EA145C16BD1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A83DD2C7-306B-44DA-9C62-C89823AF8819}">
      <dgm:prSet phldrT="[Metin]" custT="1"/>
      <dgm:spPr/>
      <dgm:t>
        <a:bodyPr/>
        <a:lstStyle/>
        <a:p>
          <a:r>
            <a:rPr lang="mn-MN" sz="1600" dirty="0" smtClean="0">
              <a:latin typeface="Arial" pitchFamily="34" charset="0"/>
              <a:cs typeface="Arial" pitchFamily="34" charset="0"/>
            </a:rPr>
            <a:t>Юуны өмнө эрүүл ахуйн арга хэмжээг авахдаа биологийн бодисоор дамжин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COVID-19 </a:t>
          </a:r>
          <a:r>
            <a:rPr lang="mn-MN" sz="1600" dirty="0" smtClean="0">
              <a:latin typeface="Arial" pitchFamily="34" charset="0"/>
              <a:cs typeface="Arial" pitchFamily="34" charset="0"/>
            </a:rPr>
            <a:t>нь ажлын байрнаас гарах, асгарахаас урьдчилан сэргийлэх ёстой.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0DCE40C2-F37C-4D86-A98B-743E0BAFE405}" type="parTrans" cxnId="{C66AEB68-C3AB-4239-AF33-83FFBA48D9FD}">
      <dgm:prSet/>
      <dgm:spPr/>
      <dgm:t>
        <a:bodyPr/>
        <a:lstStyle/>
        <a:p>
          <a:endParaRPr lang="tr-TR"/>
        </a:p>
      </dgm:t>
    </dgm:pt>
    <dgm:pt modelId="{2E3F2294-0963-42D1-A9D2-A1ABD8598D59}" type="sibTrans" cxnId="{C66AEB68-C3AB-4239-AF33-83FFBA48D9FD}">
      <dgm:prSet/>
      <dgm:spPr/>
      <dgm:t>
        <a:bodyPr/>
        <a:lstStyle/>
        <a:p>
          <a:endParaRPr lang="tr-TR"/>
        </a:p>
      </dgm:t>
    </dgm:pt>
    <dgm:pt modelId="{217BF0FD-6F0B-4629-AB96-B4FF43243317}">
      <dgm:prSet phldrT="[Metin]" custT="1"/>
      <dgm:spPr/>
      <dgm:t>
        <a:bodyPr/>
        <a:lstStyle/>
        <a:p>
          <a:r>
            <a:rPr lang="mn-MN" sz="1600" dirty="0" smtClean="0">
              <a:latin typeface="Arial" pitchFamily="34" charset="0"/>
              <a:cs typeface="Arial" pitchFamily="34" charset="0"/>
            </a:rPr>
            <a:t>Биологийн эрсдлийн тэмдгийн зэрэгцээ бусад анхааруулах тэмдгүүдийг ашиглах ёстой бөгөөд ажилтнууд эрүүл мэндийн үзлэгт тогтмол хамрагдах ёстой.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60C9461D-CAFC-4084-BC53-947E7D26C6CF}" type="parTrans" cxnId="{BEC54FAC-56AB-47C8-8D60-B49CE2C4B44A}">
      <dgm:prSet/>
      <dgm:spPr/>
      <dgm:t>
        <a:bodyPr/>
        <a:lstStyle/>
        <a:p>
          <a:endParaRPr lang="tr-TR"/>
        </a:p>
      </dgm:t>
    </dgm:pt>
    <dgm:pt modelId="{238B50F0-5D0F-48F5-90AF-8AB62F8FBB70}" type="sibTrans" cxnId="{BEC54FAC-56AB-47C8-8D60-B49CE2C4B44A}">
      <dgm:prSet/>
      <dgm:spPr/>
      <dgm:t>
        <a:bodyPr/>
        <a:lstStyle/>
        <a:p>
          <a:endParaRPr lang="tr-TR"/>
        </a:p>
      </dgm:t>
    </dgm:pt>
    <dgm:pt modelId="{1E6BB7AE-FF57-43FE-B18F-98139B4F245F}">
      <dgm:prSet phldrT="[Metin]" custT="1"/>
      <dgm:spPr/>
      <dgm:t>
        <a:bodyPr/>
        <a:lstStyle/>
        <a:p>
          <a:r>
            <a:rPr lang="mn-MN" sz="1600" dirty="0" smtClean="0">
              <a:latin typeface="Arial" pitchFamily="34" charset="0"/>
              <a:cs typeface="Arial" pitchFamily="34" charset="0"/>
            </a:rPr>
            <a:t> Зохих арга хэмжээ авагдсаны дараа хог хаягдлыг ажилтнууд аюулгүйгээр цуглуулж, хадгалаж байгаад, ажлын байран дээрээс аюулгүй, тусгай сав ашиглах  холдуулах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E4CAC352-A507-444C-9CFE-131955958D18}" type="parTrans" cxnId="{BCFC7909-9E78-431B-9021-12DC7CA33881}">
      <dgm:prSet/>
      <dgm:spPr/>
      <dgm:t>
        <a:bodyPr/>
        <a:lstStyle/>
        <a:p>
          <a:endParaRPr lang="tr-TR"/>
        </a:p>
      </dgm:t>
    </dgm:pt>
    <dgm:pt modelId="{00186BE9-A638-4F98-84A2-0FEE31CF7159}" type="sibTrans" cxnId="{BCFC7909-9E78-431B-9021-12DC7CA33881}">
      <dgm:prSet/>
      <dgm:spPr/>
      <dgm:t>
        <a:bodyPr/>
        <a:lstStyle/>
        <a:p>
          <a:endParaRPr lang="tr-TR"/>
        </a:p>
      </dgm:t>
    </dgm:pt>
    <dgm:pt modelId="{EA98C03D-5347-4471-8EDB-006600EBD065}">
      <dgm:prSet phldrT="[Metin]" custT="1"/>
      <dgm:spPr/>
      <dgm:t>
        <a:bodyPr/>
        <a:lstStyle/>
        <a:p>
          <a:r>
            <a:rPr lang="mn-MN" sz="1600" dirty="0" smtClean="0">
              <a:latin typeface="Arial" pitchFamily="34" charset="0"/>
              <a:cs typeface="Arial" pitchFamily="34" charset="0"/>
            </a:rPr>
            <a:t>Ажилчдыг биологийн эрсдлийн талаар болон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COVID-19-</a:t>
          </a:r>
          <a:r>
            <a:rPr lang="mn-MN" sz="1600" dirty="0" smtClean="0">
              <a:latin typeface="Arial" pitchFamily="34" charset="0"/>
              <a:cs typeface="Arial" pitchFamily="34" charset="0"/>
            </a:rPr>
            <a:t>ийн талаар мэдээлж, шаардлагатай мэдээллийг ажлын байран дахь бүх ажилчдад хүргэх ёстой.</a:t>
          </a:r>
          <a:endParaRPr lang="tr-TR" sz="1600" dirty="0">
            <a:latin typeface="Arial" pitchFamily="34" charset="0"/>
            <a:cs typeface="Arial" pitchFamily="34" charset="0"/>
          </a:endParaRPr>
        </a:p>
      </dgm:t>
    </dgm:pt>
    <dgm:pt modelId="{719F288A-F097-437E-902D-80A220752791}" type="sibTrans" cxnId="{550D0720-D6B6-4211-8CC2-98A028DF5B2D}">
      <dgm:prSet/>
      <dgm:spPr/>
      <dgm:t>
        <a:bodyPr/>
        <a:lstStyle/>
        <a:p>
          <a:endParaRPr lang="tr-TR"/>
        </a:p>
      </dgm:t>
    </dgm:pt>
    <dgm:pt modelId="{E80D7C5D-ACAA-48D3-B979-8B1CACF6E5BF}" type="parTrans" cxnId="{550D0720-D6B6-4211-8CC2-98A028DF5B2D}">
      <dgm:prSet/>
      <dgm:spPr/>
      <dgm:t>
        <a:bodyPr/>
        <a:lstStyle/>
        <a:p>
          <a:endParaRPr lang="tr-TR"/>
        </a:p>
      </dgm:t>
    </dgm:pt>
    <dgm:pt modelId="{AD272277-5582-4945-AC2E-AF0AC5C62091}" type="pres">
      <dgm:prSet presAssocID="{A3BA22BD-F0BB-4FEF-BA6D-EA145C16BD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894B23-C3DE-462A-B98A-E526A204174A}" type="pres">
      <dgm:prSet presAssocID="{A83DD2C7-306B-44DA-9C62-C89823AF8819}" presName="parentLin" presStyleCnt="0"/>
      <dgm:spPr/>
    </dgm:pt>
    <dgm:pt modelId="{E71976F9-84B9-4AD6-A4DA-AA2CA83483AF}" type="pres">
      <dgm:prSet presAssocID="{A83DD2C7-306B-44DA-9C62-C89823AF8819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CFC5FD16-0774-48F3-A88B-31E514B13DAD}" type="pres">
      <dgm:prSet presAssocID="{A83DD2C7-306B-44DA-9C62-C89823AF8819}" presName="parentText" presStyleLbl="node1" presStyleIdx="0" presStyleCnt="4" custScaleX="120129" custScaleY="70131" custLinFactNeighborX="7624" custLinFactNeighborY="188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C2B91C-7CF0-499A-B1FB-7237D624675B}" type="pres">
      <dgm:prSet presAssocID="{A83DD2C7-306B-44DA-9C62-C89823AF8819}" presName="negativeSpace" presStyleCnt="0"/>
      <dgm:spPr/>
    </dgm:pt>
    <dgm:pt modelId="{7A0EEF5B-7885-4FF4-BE89-E1DA8E6B6E38}" type="pres">
      <dgm:prSet presAssocID="{A83DD2C7-306B-44DA-9C62-C89823AF8819}" presName="childText" presStyleLbl="conFgAcc1" presStyleIdx="0" presStyleCnt="4" custScaleY="70131">
        <dgm:presLayoutVars>
          <dgm:bulletEnabled val="1"/>
        </dgm:presLayoutVars>
      </dgm:prSet>
      <dgm:spPr/>
    </dgm:pt>
    <dgm:pt modelId="{6ADB5A1F-7CA1-42BA-AE89-B5391A619772}" type="pres">
      <dgm:prSet presAssocID="{2E3F2294-0963-42D1-A9D2-A1ABD8598D59}" presName="spaceBetweenRectangles" presStyleCnt="0"/>
      <dgm:spPr/>
    </dgm:pt>
    <dgm:pt modelId="{4F46C091-7F8D-4DE9-9277-8C9FEE07AEE3}" type="pres">
      <dgm:prSet presAssocID="{217BF0FD-6F0B-4629-AB96-B4FF43243317}" presName="parentLin" presStyleCnt="0"/>
      <dgm:spPr/>
    </dgm:pt>
    <dgm:pt modelId="{4FB3D8B8-A19F-407C-9D04-2C379F9BF419}" type="pres">
      <dgm:prSet presAssocID="{217BF0FD-6F0B-4629-AB96-B4FF43243317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2A338281-134D-4840-8633-853F0113A2E5}" type="pres">
      <dgm:prSet presAssocID="{217BF0FD-6F0B-4629-AB96-B4FF43243317}" presName="parentText" presStyleLbl="node1" presStyleIdx="1" presStyleCnt="4" custScaleX="120129" custScaleY="9433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B98A40-1F0E-4597-8D93-CE20B6A0D068}" type="pres">
      <dgm:prSet presAssocID="{217BF0FD-6F0B-4629-AB96-B4FF43243317}" presName="negativeSpace" presStyleCnt="0"/>
      <dgm:spPr/>
    </dgm:pt>
    <dgm:pt modelId="{F2180B61-29A5-4375-AE58-3597323A3B1B}" type="pres">
      <dgm:prSet presAssocID="{217BF0FD-6F0B-4629-AB96-B4FF43243317}" presName="childText" presStyleLbl="conFgAcc1" presStyleIdx="1" presStyleCnt="4" custScaleY="70131">
        <dgm:presLayoutVars>
          <dgm:bulletEnabled val="1"/>
        </dgm:presLayoutVars>
      </dgm:prSet>
      <dgm:spPr/>
    </dgm:pt>
    <dgm:pt modelId="{FBA21413-6318-455F-8294-61BA1DF2CF70}" type="pres">
      <dgm:prSet presAssocID="{238B50F0-5D0F-48F5-90AF-8AB62F8FBB70}" presName="spaceBetweenRectangles" presStyleCnt="0"/>
      <dgm:spPr/>
    </dgm:pt>
    <dgm:pt modelId="{CA2628DC-76DA-40F9-A6EC-5AC76AF0866E}" type="pres">
      <dgm:prSet presAssocID="{1E6BB7AE-FF57-43FE-B18F-98139B4F245F}" presName="parentLin" presStyleCnt="0"/>
      <dgm:spPr/>
    </dgm:pt>
    <dgm:pt modelId="{E535BDFD-E33B-4935-8EBF-484F419B8869}" type="pres">
      <dgm:prSet presAssocID="{1E6BB7AE-FF57-43FE-B18F-98139B4F245F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E3E0DDE8-4447-4409-A9E5-ADD80216756C}" type="pres">
      <dgm:prSet presAssocID="{1E6BB7AE-FF57-43FE-B18F-98139B4F245F}" presName="parentText" presStyleLbl="node1" presStyleIdx="2" presStyleCnt="4" custScaleX="118770" custScaleY="9241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0014B-D3EF-4515-9277-BC0348B3DEC9}" type="pres">
      <dgm:prSet presAssocID="{1E6BB7AE-FF57-43FE-B18F-98139B4F245F}" presName="negativeSpace" presStyleCnt="0"/>
      <dgm:spPr/>
    </dgm:pt>
    <dgm:pt modelId="{77F691BF-CB70-4C31-82D7-2A7C8DE50D69}" type="pres">
      <dgm:prSet presAssocID="{1E6BB7AE-FF57-43FE-B18F-98139B4F245F}" presName="childText" presStyleLbl="conFgAcc1" presStyleIdx="2" presStyleCnt="4" custScaleY="70131">
        <dgm:presLayoutVars>
          <dgm:bulletEnabled val="1"/>
        </dgm:presLayoutVars>
      </dgm:prSet>
      <dgm:spPr/>
    </dgm:pt>
    <dgm:pt modelId="{F6389AF7-C951-4382-AB1B-27A25BF74E84}" type="pres">
      <dgm:prSet presAssocID="{00186BE9-A638-4F98-84A2-0FEE31CF7159}" presName="spaceBetweenRectangles" presStyleCnt="0"/>
      <dgm:spPr/>
    </dgm:pt>
    <dgm:pt modelId="{EEFC7EEB-0072-4BF9-87CA-B859E1C70831}" type="pres">
      <dgm:prSet presAssocID="{EA98C03D-5347-4471-8EDB-006600EBD065}" presName="parentLin" presStyleCnt="0"/>
      <dgm:spPr/>
    </dgm:pt>
    <dgm:pt modelId="{32D93739-8C16-4627-BAEA-F6D94114E474}" type="pres">
      <dgm:prSet presAssocID="{EA98C03D-5347-4471-8EDB-006600EBD065}" presName="parentLeftMargin" presStyleLbl="node1" presStyleIdx="2" presStyleCnt="4" custScaleX="120129" custScaleY="70131"/>
      <dgm:spPr/>
      <dgm:t>
        <a:bodyPr/>
        <a:lstStyle/>
        <a:p>
          <a:endParaRPr lang="tr-TR"/>
        </a:p>
      </dgm:t>
    </dgm:pt>
    <dgm:pt modelId="{C100C6F7-E70B-40DE-9E0D-13552F6E07E3}" type="pres">
      <dgm:prSet presAssocID="{EA98C03D-5347-4471-8EDB-006600EBD065}" presName="parentText" presStyleLbl="node1" presStyleIdx="3" presStyleCnt="4" custScaleX="11700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D31D68-D179-4867-AE89-DD36794F9B53}" type="pres">
      <dgm:prSet presAssocID="{EA98C03D-5347-4471-8EDB-006600EBD065}" presName="negativeSpace" presStyleCnt="0"/>
      <dgm:spPr/>
    </dgm:pt>
    <dgm:pt modelId="{C7D05EDA-5A6A-4D81-B8D5-3E014E0AE202}" type="pres">
      <dgm:prSet presAssocID="{EA98C03D-5347-4471-8EDB-006600EBD06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CFC7909-9E78-431B-9021-12DC7CA33881}" srcId="{A3BA22BD-F0BB-4FEF-BA6D-EA145C16BD18}" destId="{1E6BB7AE-FF57-43FE-B18F-98139B4F245F}" srcOrd="2" destOrd="0" parTransId="{E4CAC352-A507-444C-9CFE-131955958D18}" sibTransId="{00186BE9-A638-4F98-84A2-0FEE31CF7159}"/>
    <dgm:cxn modelId="{78F43D97-0600-4457-87F3-81DE4E21F01D}" type="presOf" srcId="{A83DD2C7-306B-44DA-9C62-C89823AF8819}" destId="{CFC5FD16-0774-48F3-A88B-31E514B13DAD}" srcOrd="1" destOrd="0" presId="urn:microsoft.com/office/officeart/2005/8/layout/list1"/>
    <dgm:cxn modelId="{48D145E2-D2BA-4083-9752-449B3D2072DB}" type="presOf" srcId="{1E6BB7AE-FF57-43FE-B18F-98139B4F245F}" destId="{E535BDFD-E33B-4935-8EBF-484F419B8869}" srcOrd="0" destOrd="0" presId="urn:microsoft.com/office/officeart/2005/8/layout/list1"/>
    <dgm:cxn modelId="{0CEA69C1-B67D-41D6-B5DE-E47995F23E15}" type="presOf" srcId="{EA98C03D-5347-4471-8EDB-006600EBD065}" destId="{C100C6F7-E70B-40DE-9E0D-13552F6E07E3}" srcOrd="1" destOrd="0" presId="urn:microsoft.com/office/officeart/2005/8/layout/list1"/>
    <dgm:cxn modelId="{BB431C03-E336-43BB-B387-D0A7E4109D84}" type="presOf" srcId="{EA98C03D-5347-4471-8EDB-006600EBD065}" destId="{32D93739-8C16-4627-BAEA-F6D94114E474}" srcOrd="0" destOrd="0" presId="urn:microsoft.com/office/officeart/2005/8/layout/list1"/>
    <dgm:cxn modelId="{BEC54FAC-56AB-47C8-8D60-B49CE2C4B44A}" srcId="{A3BA22BD-F0BB-4FEF-BA6D-EA145C16BD18}" destId="{217BF0FD-6F0B-4629-AB96-B4FF43243317}" srcOrd="1" destOrd="0" parTransId="{60C9461D-CAFC-4084-BC53-947E7D26C6CF}" sibTransId="{238B50F0-5D0F-48F5-90AF-8AB62F8FBB70}"/>
    <dgm:cxn modelId="{CA65809B-769D-46AD-ABBC-36AA3082A332}" type="presOf" srcId="{A3BA22BD-F0BB-4FEF-BA6D-EA145C16BD18}" destId="{AD272277-5582-4945-AC2E-AF0AC5C62091}" srcOrd="0" destOrd="0" presId="urn:microsoft.com/office/officeart/2005/8/layout/list1"/>
    <dgm:cxn modelId="{C66AEB68-C3AB-4239-AF33-83FFBA48D9FD}" srcId="{A3BA22BD-F0BB-4FEF-BA6D-EA145C16BD18}" destId="{A83DD2C7-306B-44DA-9C62-C89823AF8819}" srcOrd="0" destOrd="0" parTransId="{0DCE40C2-F37C-4D86-A98B-743E0BAFE405}" sibTransId="{2E3F2294-0963-42D1-A9D2-A1ABD8598D59}"/>
    <dgm:cxn modelId="{85537D3A-248E-499B-9A72-F90087F7324F}" type="presOf" srcId="{A83DD2C7-306B-44DA-9C62-C89823AF8819}" destId="{E71976F9-84B9-4AD6-A4DA-AA2CA83483AF}" srcOrd="0" destOrd="0" presId="urn:microsoft.com/office/officeart/2005/8/layout/list1"/>
    <dgm:cxn modelId="{7B30CB3B-C754-4B2B-850F-275628ADC47D}" type="presOf" srcId="{217BF0FD-6F0B-4629-AB96-B4FF43243317}" destId="{4FB3D8B8-A19F-407C-9D04-2C379F9BF419}" srcOrd="0" destOrd="0" presId="urn:microsoft.com/office/officeart/2005/8/layout/list1"/>
    <dgm:cxn modelId="{BA761489-1E8C-4D10-A39C-963C867D2ABF}" type="presOf" srcId="{217BF0FD-6F0B-4629-AB96-B4FF43243317}" destId="{2A338281-134D-4840-8633-853F0113A2E5}" srcOrd="1" destOrd="0" presId="urn:microsoft.com/office/officeart/2005/8/layout/list1"/>
    <dgm:cxn modelId="{550D0720-D6B6-4211-8CC2-98A028DF5B2D}" srcId="{A3BA22BD-F0BB-4FEF-BA6D-EA145C16BD18}" destId="{EA98C03D-5347-4471-8EDB-006600EBD065}" srcOrd="3" destOrd="0" parTransId="{E80D7C5D-ACAA-48D3-B979-8B1CACF6E5BF}" sibTransId="{719F288A-F097-437E-902D-80A220752791}"/>
    <dgm:cxn modelId="{386ADEA6-1552-4401-8D64-25D7237DB37B}" type="presOf" srcId="{1E6BB7AE-FF57-43FE-B18F-98139B4F245F}" destId="{E3E0DDE8-4447-4409-A9E5-ADD80216756C}" srcOrd="1" destOrd="0" presId="urn:microsoft.com/office/officeart/2005/8/layout/list1"/>
    <dgm:cxn modelId="{7511489D-B482-4F98-BFE1-AD4F73A03F26}" type="presParOf" srcId="{AD272277-5582-4945-AC2E-AF0AC5C62091}" destId="{85894B23-C3DE-462A-B98A-E526A204174A}" srcOrd="0" destOrd="0" presId="urn:microsoft.com/office/officeart/2005/8/layout/list1"/>
    <dgm:cxn modelId="{862EDA5C-9BE8-466B-9F2E-CE5E2B641098}" type="presParOf" srcId="{85894B23-C3DE-462A-B98A-E526A204174A}" destId="{E71976F9-84B9-4AD6-A4DA-AA2CA83483AF}" srcOrd="0" destOrd="0" presId="urn:microsoft.com/office/officeart/2005/8/layout/list1"/>
    <dgm:cxn modelId="{CCB444BA-AF40-4E4A-8874-8B16735BFBDE}" type="presParOf" srcId="{85894B23-C3DE-462A-B98A-E526A204174A}" destId="{CFC5FD16-0774-48F3-A88B-31E514B13DAD}" srcOrd="1" destOrd="0" presId="urn:microsoft.com/office/officeart/2005/8/layout/list1"/>
    <dgm:cxn modelId="{D32149D5-D90C-4030-9D45-9B3DBFD386F7}" type="presParOf" srcId="{AD272277-5582-4945-AC2E-AF0AC5C62091}" destId="{26C2B91C-7CF0-499A-B1FB-7237D624675B}" srcOrd="1" destOrd="0" presId="urn:microsoft.com/office/officeart/2005/8/layout/list1"/>
    <dgm:cxn modelId="{EF81BD78-C8BC-4749-896C-D9BEA68FC78D}" type="presParOf" srcId="{AD272277-5582-4945-AC2E-AF0AC5C62091}" destId="{7A0EEF5B-7885-4FF4-BE89-E1DA8E6B6E38}" srcOrd="2" destOrd="0" presId="urn:microsoft.com/office/officeart/2005/8/layout/list1"/>
    <dgm:cxn modelId="{20D45C37-411D-4310-9541-CBBED0BD9210}" type="presParOf" srcId="{AD272277-5582-4945-AC2E-AF0AC5C62091}" destId="{6ADB5A1F-7CA1-42BA-AE89-B5391A619772}" srcOrd="3" destOrd="0" presId="urn:microsoft.com/office/officeart/2005/8/layout/list1"/>
    <dgm:cxn modelId="{A07ABDD6-FF69-4B71-9E9C-9AFB7BEC328C}" type="presParOf" srcId="{AD272277-5582-4945-AC2E-AF0AC5C62091}" destId="{4F46C091-7F8D-4DE9-9277-8C9FEE07AEE3}" srcOrd="4" destOrd="0" presId="urn:microsoft.com/office/officeart/2005/8/layout/list1"/>
    <dgm:cxn modelId="{56225C7E-5010-402B-A4FE-91DA46AEA114}" type="presParOf" srcId="{4F46C091-7F8D-4DE9-9277-8C9FEE07AEE3}" destId="{4FB3D8B8-A19F-407C-9D04-2C379F9BF419}" srcOrd="0" destOrd="0" presId="urn:microsoft.com/office/officeart/2005/8/layout/list1"/>
    <dgm:cxn modelId="{80D54FE0-E1A4-411D-961E-E2BAB80A8373}" type="presParOf" srcId="{4F46C091-7F8D-4DE9-9277-8C9FEE07AEE3}" destId="{2A338281-134D-4840-8633-853F0113A2E5}" srcOrd="1" destOrd="0" presId="urn:microsoft.com/office/officeart/2005/8/layout/list1"/>
    <dgm:cxn modelId="{947EAD2E-CD32-4814-9A47-7EFF9787A381}" type="presParOf" srcId="{AD272277-5582-4945-AC2E-AF0AC5C62091}" destId="{6BB98A40-1F0E-4597-8D93-CE20B6A0D068}" srcOrd="5" destOrd="0" presId="urn:microsoft.com/office/officeart/2005/8/layout/list1"/>
    <dgm:cxn modelId="{703A8FE6-E804-4A76-BA13-4124BA6BC812}" type="presParOf" srcId="{AD272277-5582-4945-AC2E-AF0AC5C62091}" destId="{F2180B61-29A5-4375-AE58-3597323A3B1B}" srcOrd="6" destOrd="0" presId="urn:microsoft.com/office/officeart/2005/8/layout/list1"/>
    <dgm:cxn modelId="{6C0BF2CB-1A20-4A2B-B9D8-29AD51B8D7EC}" type="presParOf" srcId="{AD272277-5582-4945-AC2E-AF0AC5C62091}" destId="{FBA21413-6318-455F-8294-61BA1DF2CF70}" srcOrd="7" destOrd="0" presId="urn:microsoft.com/office/officeart/2005/8/layout/list1"/>
    <dgm:cxn modelId="{95C51E32-38F7-4165-9412-2C10419F6E9B}" type="presParOf" srcId="{AD272277-5582-4945-AC2E-AF0AC5C62091}" destId="{CA2628DC-76DA-40F9-A6EC-5AC76AF0866E}" srcOrd="8" destOrd="0" presId="urn:microsoft.com/office/officeart/2005/8/layout/list1"/>
    <dgm:cxn modelId="{E9F015C5-E777-42C8-A493-B84DC39ABF78}" type="presParOf" srcId="{CA2628DC-76DA-40F9-A6EC-5AC76AF0866E}" destId="{E535BDFD-E33B-4935-8EBF-484F419B8869}" srcOrd="0" destOrd="0" presId="urn:microsoft.com/office/officeart/2005/8/layout/list1"/>
    <dgm:cxn modelId="{BBBA5664-ED4C-4ABE-8F71-9FF137DC8B91}" type="presParOf" srcId="{CA2628DC-76DA-40F9-A6EC-5AC76AF0866E}" destId="{E3E0DDE8-4447-4409-A9E5-ADD80216756C}" srcOrd="1" destOrd="0" presId="urn:microsoft.com/office/officeart/2005/8/layout/list1"/>
    <dgm:cxn modelId="{0411DB6D-DF50-4446-BC66-B9CBFDCD9F7E}" type="presParOf" srcId="{AD272277-5582-4945-AC2E-AF0AC5C62091}" destId="{2EF0014B-D3EF-4515-9277-BC0348B3DEC9}" srcOrd="9" destOrd="0" presId="urn:microsoft.com/office/officeart/2005/8/layout/list1"/>
    <dgm:cxn modelId="{9D308E6E-1727-4FCC-A149-08A042DD6AC2}" type="presParOf" srcId="{AD272277-5582-4945-AC2E-AF0AC5C62091}" destId="{77F691BF-CB70-4C31-82D7-2A7C8DE50D69}" srcOrd="10" destOrd="0" presId="urn:microsoft.com/office/officeart/2005/8/layout/list1"/>
    <dgm:cxn modelId="{CC1E705D-7390-4269-B278-BD1838541A14}" type="presParOf" srcId="{AD272277-5582-4945-AC2E-AF0AC5C62091}" destId="{F6389AF7-C951-4382-AB1B-27A25BF74E84}" srcOrd="11" destOrd="0" presId="urn:microsoft.com/office/officeart/2005/8/layout/list1"/>
    <dgm:cxn modelId="{B99827EC-A59A-49C1-939A-B58D182C776A}" type="presParOf" srcId="{AD272277-5582-4945-AC2E-AF0AC5C62091}" destId="{EEFC7EEB-0072-4BF9-87CA-B859E1C70831}" srcOrd="12" destOrd="0" presId="urn:microsoft.com/office/officeart/2005/8/layout/list1"/>
    <dgm:cxn modelId="{4FF05D5F-800F-4089-A61A-CBD01BEA8B32}" type="presParOf" srcId="{EEFC7EEB-0072-4BF9-87CA-B859E1C70831}" destId="{32D93739-8C16-4627-BAEA-F6D94114E474}" srcOrd="0" destOrd="0" presId="urn:microsoft.com/office/officeart/2005/8/layout/list1"/>
    <dgm:cxn modelId="{1563BF96-42AE-4DF4-9C23-22EFAD7D2E3B}" type="presParOf" srcId="{EEFC7EEB-0072-4BF9-87CA-B859E1C70831}" destId="{C100C6F7-E70B-40DE-9E0D-13552F6E07E3}" srcOrd="1" destOrd="0" presId="urn:microsoft.com/office/officeart/2005/8/layout/list1"/>
    <dgm:cxn modelId="{E7537E2F-3D71-439D-B7AE-0CBD60B8A9C2}" type="presParOf" srcId="{AD272277-5582-4945-AC2E-AF0AC5C62091}" destId="{96D31D68-D179-4867-AE89-DD36794F9B53}" srcOrd="13" destOrd="0" presId="urn:microsoft.com/office/officeart/2005/8/layout/list1"/>
    <dgm:cxn modelId="{A6E53738-8E1D-45FD-83AA-4F5017E583E2}" type="presParOf" srcId="{AD272277-5582-4945-AC2E-AF0AC5C62091}" destId="{C7D05EDA-5A6A-4D81-B8D5-3E014E0AE2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880CA3-7F4A-4538-9C90-3305BAFC47C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F26FBCE-6D66-4F73-AFBA-1EE0EE37E128}">
      <dgm:prSet custT="1"/>
      <dgm:spPr/>
      <dgm:t>
        <a:bodyPr/>
        <a:lstStyle/>
        <a:p>
          <a:pPr rtl="0"/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Нэн ялангуяа ажлын ширээ, өрөөний хаалганы бариул дээрх Бичил биетний тоо маш их байх нь тухайн ажилтан хийгээд бусад ажилчдад аюул учруулдаг.</a:t>
          </a:r>
          <a:endParaRPr lang="tr-T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894E099-C70B-4B5D-96EB-086EB1022E18}" type="parTrans" cxnId="{BB648383-7EAC-40C8-BC5B-ABB5575AE0C7}">
      <dgm:prSet/>
      <dgm:spPr/>
      <dgm:t>
        <a:bodyPr/>
        <a:lstStyle/>
        <a:p>
          <a:endParaRPr lang="tr-TR"/>
        </a:p>
      </dgm:t>
    </dgm:pt>
    <dgm:pt modelId="{EBA76DA4-FDD8-49D2-8B02-777C38682BD0}" type="sibTrans" cxnId="{BB648383-7EAC-40C8-BC5B-ABB5575AE0C7}">
      <dgm:prSet/>
      <dgm:spPr/>
      <dgm:t>
        <a:bodyPr/>
        <a:lstStyle/>
        <a:p>
          <a:endParaRPr lang="tr-TR"/>
        </a:p>
      </dgm:t>
    </dgm:pt>
    <dgm:pt modelId="{734C370C-08BF-4C4C-BC52-9F0FC87E2549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Лифтний товчлуур, утас, компьютерийн хулгана, гар дээр бичил биетний өсөлт 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ажиглагда</a:t>
          </a:r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гүй</a:t>
          </a:r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байвал эдгээр цэгүүдийг зохих ёсоор нь цэвэрлэж байна гэсэн </a:t>
          </a:r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үг. Гэхдээ 48 </a:t>
          </a:r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цагийн дараа </a:t>
          </a:r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хөгц, мөөгөнцөр ихэсдэг</a:t>
          </a:r>
          <a:r>
            <a:rPr lang="mn-MN" sz="1600" dirty="0" smtClean="0">
              <a:latin typeface="Garamond" panose="02020404030301010803" pitchFamily="18" charset="0"/>
            </a:rPr>
            <a:t>. </a:t>
          </a:r>
          <a:endParaRPr lang="tr-T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EBA7C9-DE70-4018-9702-0EDA9F8F0972}" type="parTrans" cxnId="{F0561668-E7E7-4935-BDDF-2B59531D1747}">
      <dgm:prSet/>
      <dgm:spPr/>
      <dgm:t>
        <a:bodyPr/>
        <a:lstStyle/>
        <a:p>
          <a:endParaRPr lang="tr-TR"/>
        </a:p>
      </dgm:t>
    </dgm:pt>
    <dgm:pt modelId="{8BF4E769-4F6D-4691-B316-8CE34CF64E3E}" type="sibTrans" cxnId="{F0561668-E7E7-4935-BDDF-2B59531D1747}">
      <dgm:prSet/>
      <dgm:spPr/>
      <dgm:t>
        <a:bodyPr/>
        <a:lstStyle/>
        <a:p>
          <a:endParaRPr lang="tr-TR"/>
        </a:p>
      </dgm:t>
    </dgm:pt>
    <dgm:pt modelId="{7C1E6846-84E6-41E6-85C9-CF1F4CD72070}">
      <dgm:prSet custT="1"/>
      <dgm:spPr/>
      <dgm:t>
        <a:bodyPr/>
        <a:lstStyle/>
        <a:p>
          <a:pPr rtl="0"/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Олон ажилчдын ашигладаг усны цоргонд байгаа бичил биетний тоо өндөр байвал усан хангамж бохирдолтой эсвэл ус тээвэрлэх явцад бохирдол үүссэн байж болзошгүй гэсэн үг</a:t>
          </a:r>
          <a:r>
            <a:rPr lang="mn-MN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endParaRPr lang="tr-TR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4A850A-9B22-4A6D-8DDD-ACE8DAA788F9}" type="parTrans" cxnId="{1310547F-F3F3-4EF1-A57D-E35382BD9FD0}">
      <dgm:prSet/>
      <dgm:spPr/>
      <dgm:t>
        <a:bodyPr/>
        <a:lstStyle/>
        <a:p>
          <a:endParaRPr lang="tr-TR"/>
        </a:p>
      </dgm:t>
    </dgm:pt>
    <dgm:pt modelId="{03A2FEA7-AA26-40CD-9D45-74ACFF0B6D95}" type="sibTrans" cxnId="{1310547F-F3F3-4EF1-A57D-E35382BD9FD0}">
      <dgm:prSet/>
      <dgm:spPr/>
      <dgm:t>
        <a:bodyPr/>
        <a:lstStyle/>
        <a:p>
          <a:endParaRPr lang="tr-TR"/>
        </a:p>
      </dgm:t>
    </dgm:pt>
    <dgm:pt modelId="{911D738A-0FCB-4A82-A152-CC5B4B873B09}" type="pres">
      <dgm:prSet presAssocID="{B3880CA3-7F4A-4538-9C90-3305BAFC47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E7239E-38CC-479F-85C1-14D1AFD1FAF0}" type="pres">
      <dgm:prSet presAssocID="{2F26FBCE-6D66-4F73-AFBA-1EE0EE37E128}" presName="parentLin" presStyleCnt="0"/>
      <dgm:spPr/>
    </dgm:pt>
    <dgm:pt modelId="{9D62340E-BCFD-4BA6-95E7-D0ACEE6C68B4}" type="pres">
      <dgm:prSet presAssocID="{2F26FBCE-6D66-4F73-AFBA-1EE0EE37E128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BC5AB79C-C52A-44B6-8E66-E83072EFFCF3}" type="pres">
      <dgm:prSet presAssocID="{2F26FBCE-6D66-4F73-AFBA-1EE0EE37E128}" presName="parentText" presStyleLbl="node1" presStyleIdx="0" presStyleCnt="3" custLinFactNeighborX="2515" custLinFactNeighborY="-66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E03A31-EB12-4E81-86DD-C7045F7BC76C}" type="pres">
      <dgm:prSet presAssocID="{2F26FBCE-6D66-4F73-AFBA-1EE0EE37E128}" presName="negativeSpace" presStyleCnt="0"/>
      <dgm:spPr/>
    </dgm:pt>
    <dgm:pt modelId="{9080E38C-AD24-4D52-8571-155A98885A8A}" type="pres">
      <dgm:prSet presAssocID="{2F26FBCE-6D66-4F73-AFBA-1EE0EE37E128}" presName="childText" presStyleLbl="conFgAcc1" presStyleIdx="0" presStyleCnt="3">
        <dgm:presLayoutVars>
          <dgm:bulletEnabled val="1"/>
        </dgm:presLayoutVars>
      </dgm:prSet>
      <dgm:spPr/>
    </dgm:pt>
    <dgm:pt modelId="{6EAC7AD9-7963-409A-8953-281D80E23028}" type="pres">
      <dgm:prSet presAssocID="{EBA76DA4-FDD8-49D2-8B02-777C38682BD0}" presName="spaceBetweenRectangles" presStyleCnt="0"/>
      <dgm:spPr/>
    </dgm:pt>
    <dgm:pt modelId="{F4708B44-B9D6-47BE-A0FD-CFED11599116}" type="pres">
      <dgm:prSet presAssocID="{734C370C-08BF-4C4C-BC52-9F0FC87E2549}" presName="parentLin" presStyleCnt="0"/>
      <dgm:spPr/>
    </dgm:pt>
    <dgm:pt modelId="{2687C4D1-E8F6-41A1-BE0B-89862F24724E}" type="pres">
      <dgm:prSet presAssocID="{734C370C-08BF-4C4C-BC52-9F0FC87E254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5E6925F9-97C5-4EB5-83E6-C17D593A7C25}" type="pres">
      <dgm:prSet presAssocID="{734C370C-08BF-4C4C-BC52-9F0FC87E25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50DE42-8616-47D2-BCC6-02F8D3CEA80A}" type="pres">
      <dgm:prSet presAssocID="{734C370C-08BF-4C4C-BC52-9F0FC87E2549}" presName="negativeSpace" presStyleCnt="0"/>
      <dgm:spPr/>
    </dgm:pt>
    <dgm:pt modelId="{3D5FD315-B89B-4B16-AD8A-D18A91BFFFED}" type="pres">
      <dgm:prSet presAssocID="{734C370C-08BF-4C4C-BC52-9F0FC87E2549}" presName="childText" presStyleLbl="conFgAcc1" presStyleIdx="1" presStyleCnt="3">
        <dgm:presLayoutVars>
          <dgm:bulletEnabled val="1"/>
        </dgm:presLayoutVars>
      </dgm:prSet>
      <dgm:spPr/>
    </dgm:pt>
    <dgm:pt modelId="{DFD3A8FB-C0F3-49EA-BD6F-24F7288D1A30}" type="pres">
      <dgm:prSet presAssocID="{8BF4E769-4F6D-4691-B316-8CE34CF64E3E}" presName="spaceBetweenRectangles" presStyleCnt="0"/>
      <dgm:spPr/>
    </dgm:pt>
    <dgm:pt modelId="{DB144000-0E63-4F33-8F7E-D29D513A576A}" type="pres">
      <dgm:prSet presAssocID="{7C1E6846-84E6-41E6-85C9-CF1F4CD72070}" presName="parentLin" presStyleCnt="0"/>
      <dgm:spPr/>
    </dgm:pt>
    <dgm:pt modelId="{0FBC5AB7-8F5C-4B19-B2E8-6374147EF8CC}" type="pres">
      <dgm:prSet presAssocID="{7C1E6846-84E6-41E6-85C9-CF1F4CD72070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6B13EF12-B564-436A-B241-F066E9BE08FE}" type="pres">
      <dgm:prSet presAssocID="{7C1E6846-84E6-41E6-85C9-CF1F4CD720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3530CB-E0DA-49AD-9D78-2649182FC1E2}" type="pres">
      <dgm:prSet presAssocID="{7C1E6846-84E6-41E6-85C9-CF1F4CD72070}" presName="negativeSpace" presStyleCnt="0"/>
      <dgm:spPr/>
    </dgm:pt>
    <dgm:pt modelId="{6077181C-8B0C-4168-A5C5-422D4840C2A3}" type="pres">
      <dgm:prSet presAssocID="{7C1E6846-84E6-41E6-85C9-CF1F4CD720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10547F-F3F3-4EF1-A57D-E35382BD9FD0}" srcId="{B3880CA3-7F4A-4538-9C90-3305BAFC47CA}" destId="{7C1E6846-84E6-41E6-85C9-CF1F4CD72070}" srcOrd="2" destOrd="0" parTransId="{C54A850A-9B22-4A6D-8DDD-ACE8DAA788F9}" sibTransId="{03A2FEA7-AA26-40CD-9D45-74ACFF0B6D95}"/>
    <dgm:cxn modelId="{34D5BE7F-63D0-4AFC-9D72-0BDF1CDE0D36}" type="presOf" srcId="{734C370C-08BF-4C4C-BC52-9F0FC87E2549}" destId="{2687C4D1-E8F6-41A1-BE0B-89862F24724E}" srcOrd="0" destOrd="0" presId="urn:microsoft.com/office/officeart/2005/8/layout/list1"/>
    <dgm:cxn modelId="{F0561668-E7E7-4935-BDDF-2B59531D1747}" srcId="{B3880CA3-7F4A-4538-9C90-3305BAFC47CA}" destId="{734C370C-08BF-4C4C-BC52-9F0FC87E2549}" srcOrd="1" destOrd="0" parTransId="{87EBA7C9-DE70-4018-9702-0EDA9F8F0972}" sibTransId="{8BF4E769-4F6D-4691-B316-8CE34CF64E3E}"/>
    <dgm:cxn modelId="{886123CE-5CCE-48F2-A6E8-72D95342DC5A}" type="presOf" srcId="{7C1E6846-84E6-41E6-85C9-CF1F4CD72070}" destId="{0FBC5AB7-8F5C-4B19-B2E8-6374147EF8CC}" srcOrd="0" destOrd="0" presId="urn:microsoft.com/office/officeart/2005/8/layout/list1"/>
    <dgm:cxn modelId="{EEBF1C6D-33BC-4DAF-9DA2-E001043B61A9}" type="presOf" srcId="{2F26FBCE-6D66-4F73-AFBA-1EE0EE37E128}" destId="{BC5AB79C-C52A-44B6-8E66-E83072EFFCF3}" srcOrd="1" destOrd="0" presId="urn:microsoft.com/office/officeart/2005/8/layout/list1"/>
    <dgm:cxn modelId="{3CC26871-90E8-44A9-9901-6485B868B3A4}" type="presOf" srcId="{734C370C-08BF-4C4C-BC52-9F0FC87E2549}" destId="{5E6925F9-97C5-4EB5-83E6-C17D593A7C25}" srcOrd="1" destOrd="0" presId="urn:microsoft.com/office/officeart/2005/8/layout/list1"/>
    <dgm:cxn modelId="{F3CF3EB6-44A1-42E8-9395-88A42AA690F8}" type="presOf" srcId="{7C1E6846-84E6-41E6-85C9-CF1F4CD72070}" destId="{6B13EF12-B564-436A-B241-F066E9BE08FE}" srcOrd="1" destOrd="0" presId="urn:microsoft.com/office/officeart/2005/8/layout/list1"/>
    <dgm:cxn modelId="{7E1991B3-0B14-4ACD-9718-995B4A71831E}" type="presOf" srcId="{2F26FBCE-6D66-4F73-AFBA-1EE0EE37E128}" destId="{9D62340E-BCFD-4BA6-95E7-D0ACEE6C68B4}" srcOrd="0" destOrd="0" presId="urn:microsoft.com/office/officeart/2005/8/layout/list1"/>
    <dgm:cxn modelId="{BB648383-7EAC-40C8-BC5B-ABB5575AE0C7}" srcId="{B3880CA3-7F4A-4538-9C90-3305BAFC47CA}" destId="{2F26FBCE-6D66-4F73-AFBA-1EE0EE37E128}" srcOrd="0" destOrd="0" parTransId="{0894E099-C70B-4B5D-96EB-086EB1022E18}" sibTransId="{EBA76DA4-FDD8-49D2-8B02-777C38682BD0}"/>
    <dgm:cxn modelId="{A323CB66-E6EE-412B-BF21-973FE5668A35}" type="presOf" srcId="{B3880CA3-7F4A-4538-9C90-3305BAFC47CA}" destId="{911D738A-0FCB-4A82-A152-CC5B4B873B09}" srcOrd="0" destOrd="0" presId="urn:microsoft.com/office/officeart/2005/8/layout/list1"/>
    <dgm:cxn modelId="{B745E6A2-5764-4AFB-AE5D-DBF74C20E34B}" type="presParOf" srcId="{911D738A-0FCB-4A82-A152-CC5B4B873B09}" destId="{8AE7239E-38CC-479F-85C1-14D1AFD1FAF0}" srcOrd="0" destOrd="0" presId="urn:microsoft.com/office/officeart/2005/8/layout/list1"/>
    <dgm:cxn modelId="{C00AA2E4-CD6A-49F4-990A-2093F68E598C}" type="presParOf" srcId="{8AE7239E-38CC-479F-85C1-14D1AFD1FAF0}" destId="{9D62340E-BCFD-4BA6-95E7-D0ACEE6C68B4}" srcOrd="0" destOrd="0" presId="urn:microsoft.com/office/officeart/2005/8/layout/list1"/>
    <dgm:cxn modelId="{78D71425-8C9C-40BA-82F7-46D722DBE1B0}" type="presParOf" srcId="{8AE7239E-38CC-479F-85C1-14D1AFD1FAF0}" destId="{BC5AB79C-C52A-44B6-8E66-E83072EFFCF3}" srcOrd="1" destOrd="0" presId="urn:microsoft.com/office/officeart/2005/8/layout/list1"/>
    <dgm:cxn modelId="{3611569A-4DAF-45E6-AF9D-9FF5388BCD13}" type="presParOf" srcId="{911D738A-0FCB-4A82-A152-CC5B4B873B09}" destId="{A9E03A31-EB12-4E81-86DD-C7045F7BC76C}" srcOrd="1" destOrd="0" presId="urn:microsoft.com/office/officeart/2005/8/layout/list1"/>
    <dgm:cxn modelId="{5DF1182D-BC8A-4BAB-B038-80A4B68037A7}" type="presParOf" srcId="{911D738A-0FCB-4A82-A152-CC5B4B873B09}" destId="{9080E38C-AD24-4D52-8571-155A98885A8A}" srcOrd="2" destOrd="0" presId="urn:microsoft.com/office/officeart/2005/8/layout/list1"/>
    <dgm:cxn modelId="{A70F0A6A-F3D8-41E0-B646-B55A381BD513}" type="presParOf" srcId="{911D738A-0FCB-4A82-A152-CC5B4B873B09}" destId="{6EAC7AD9-7963-409A-8953-281D80E23028}" srcOrd="3" destOrd="0" presId="urn:microsoft.com/office/officeart/2005/8/layout/list1"/>
    <dgm:cxn modelId="{34E46274-E088-4911-A46C-3691B54C2676}" type="presParOf" srcId="{911D738A-0FCB-4A82-A152-CC5B4B873B09}" destId="{F4708B44-B9D6-47BE-A0FD-CFED11599116}" srcOrd="4" destOrd="0" presId="urn:microsoft.com/office/officeart/2005/8/layout/list1"/>
    <dgm:cxn modelId="{457356E6-B441-461C-A27A-46F3FF91F2E4}" type="presParOf" srcId="{F4708B44-B9D6-47BE-A0FD-CFED11599116}" destId="{2687C4D1-E8F6-41A1-BE0B-89862F24724E}" srcOrd="0" destOrd="0" presId="urn:microsoft.com/office/officeart/2005/8/layout/list1"/>
    <dgm:cxn modelId="{82E48572-7780-45A7-AF86-82B6AEA08E98}" type="presParOf" srcId="{F4708B44-B9D6-47BE-A0FD-CFED11599116}" destId="{5E6925F9-97C5-4EB5-83E6-C17D593A7C25}" srcOrd="1" destOrd="0" presId="urn:microsoft.com/office/officeart/2005/8/layout/list1"/>
    <dgm:cxn modelId="{F83F2343-2353-4F01-AD7A-6FAD62400FDC}" type="presParOf" srcId="{911D738A-0FCB-4A82-A152-CC5B4B873B09}" destId="{4B50DE42-8616-47D2-BCC6-02F8D3CEA80A}" srcOrd="5" destOrd="0" presId="urn:microsoft.com/office/officeart/2005/8/layout/list1"/>
    <dgm:cxn modelId="{3BDEAE64-34F9-4E19-939F-E68734A0D199}" type="presParOf" srcId="{911D738A-0FCB-4A82-A152-CC5B4B873B09}" destId="{3D5FD315-B89B-4B16-AD8A-D18A91BFFFED}" srcOrd="6" destOrd="0" presId="urn:microsoft.com/office/officeart/2005/8/layout/list1"/>
    <dgm:cxn modelId="{266F5C23-FA29-42F8-8DDF-A829278E7C61}" type="presParOf" srcId="{911D738A-0FCB-4A82-A152-CC5B4B873B09}" destId="{DFD3A8FB-C0F3-49EA-BD6F-24F7288D1A30}" srcOrd="7" destOrd="0" presId="urn:microsoft.com/office/officeart/2005/8/layout/list1"/>
    <dgm:cxn modelId="{BDE37BAA-CFA9-4E20-ABF4-D2C392144239}" type="presParOf" srcId="{911D738A-0FCB-4A82-A152-CC5B4B873B09}" destId="{DB144000-0E63-4F33-8F7E-D29D513A576A}" srcOrd="8" destOrd="0" presId="urn:microsoft.com/office/officeart/2005/8/layout/list1"/>
    <dgm:cxn modelId="{3AB0582D-FBEE-4DDE-BC59-921BECDE481E}" type="presParOf" srcId="{DB144000-0E63-4F33-8F7E-D29D513A576A}" destId="{0FBC5AB7-8F5C-4B19-B2E8-6374147EF8CC}" srcOrd="0" destOrd="0" presId="urn:microsoft.com/office/officeart/2005/8/layout/list1"/>
    <dgm:cxn modelId="{D408B20C-7FAB-4F73-B80C-D3B939A1665A}" type="presParOf" srcId="{DB144000-0E63-4F33-8F7E-D29D513A576A}" destId="{6B13EF12-B564-436A-B241-F066E9BE08FE}" srcOrd="1" destOrd="0" presId="urn:microsoft.com/office/officeart/2005/8/layout/list1"/>
    <dgm:cxn modelId="{551A8C04-688D-4075-B15E-418E58830313}" type="presParOf" srcId="{911D738A-0FCB-4A82-A152-CC5B4B873B09}" destId="{AA3530CB-E0DA-49AD-9D78-2649182FC1E2}" srcOrd="9" destOrd="0" presId="urn:microsoft.com/office/officeart/2005/8/layout/list1"/>
    <dgm:cxn modelId="{0FFC5876-F536-4A77-A9E6-0050BC1B2A24}" type="presParOf" srcId="{911D738A-0FCB-4A82-A152-CC5B4B873B09}" destId="{6077181C-8B0C-4168-A5C5-422D4840C2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A0825-BA1F-41C6-BB53-971CC49550ED}">
      <dsp:nvSpPr>
        <dsp:cNvPr id="0" name=""/>
        <dsp:cNvSpPr/>
      </dsp:nvSpPr>
      <dsp:spPr>
        <a:xfrm>
          <a:off x="0" y="0"/>
          <a:ext cx="6972426" cy="8696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Төмөр, гангийн үндсэн бүтээгдэхүүн, ферро хайлш үйлдвэрлэх</a:t>
          </a:r>
          <a:endParaRPr lang="tr-T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472" y="25472"/>
        <a:ext cx="5932224" cy="818733"/>
      </dsp:txXfrm>
    </dsp:sp>
    <dsp:sp modelId="{ACB04823-177B-463D-A417-2674EFBC5E5F}">
      <dsp:nvSpPr>
        <dsp:cNvPr id="0" name=""/>
        <dsp:cNvSpPr/>
      </dsp:nvSpPr>
      <dsp:spPr>
        <a:xfrm>
          <a:off x="520668" y="990465"/>
          <a:ext cx="6972426" cy="86967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Ган хоолой, хоолой, хөндий профиль ба үүнтэй төстэй холбох хэрэгсэл үйлдвэрлэх</a:t>
          </a:r>
          <a:endParaRPr lang="tr-T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46140" y="1015937"/>
        <a:ext cx="5835523" cy="818733"/>
      </dsp:txXfrm>
    </dsp:sp>
    <dsp:sp modelId="{617EB218-8312-436E-95B7-A0FC2D47CE13}">
      <dsp:nvSpPr>
        <dsp:cNvPr id="0" name=""/>
        <dsp:cNvSpPr/>
      </dsp:nvSpPr>
      <dsp:spPr>
        <a:xfrm>
          <a:off x="1041336" y="1980931"/>
          <a:ext cx="6972426" cy="869677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Гангийн анхны боловсруулалтаар олж авсан бусад бүтээгдэхүүнийг үйлдвэрлэх</a:t>
          </a:r>
          <a:endParaRPr lang="tr-T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66808" y="2006403"/>
        <a:ext cx="5835523" cy="818733"/>
      </dsp:txXfrm>
    </dsp:sp>
    <dsp:sp modelId="{26772C02-4566-4945-8782-E459EB019864}">
      <dsp:nvSpPr>
        <dsp:cNvPr id="0" name=""/>
        <dsp:cNvSpPr/>
      </dsp:nvSpPr>
      <dsp:spPr>
        <a:xfrm>
          <a:off x="1562004" y="2971397"/>
          <a:ext cx="6972426" cy="86967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Үнэт метал, төмрөөс бусад металлын үйлдвэрлэл</a:t>
          </a:r>
          <a:endParaRPr lang="tr-T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87476" y="2996869"/>
        <a:ext cx="5835523" cy="818733"/>
      </dsp:txXfrm>
    </dsp:sp>
    <dsp:sp modelId="{D97E87C4-9E7D-43F1-9886-366863826C38}">
      <dsp:nvSpPr>
        <dsp:cNvPr id="0" name=""/>
        <dsp:cNvSpPr/>
      </dsp:nvSpPr>
      <dsp:spPr>
        <a:xfrm>
          <a:off x="2082672" y="3961863"/>
          <a:ext cx="6972426" cy="869677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Метал </a:t>
          </a:r>
          <a:r>
            <a:rPr lang="mn-MN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цутгах үйлдвэрийн дэд салбарууд</a:t>
          </a:r>
          <a:endParaRPr lang="tr-T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08144" y="3987335"/>
        <a:ext cx="5835523" cy="818733"/>
      </dsp:txXfrm>
    </dsp:sp>
    <dsp:sp modelId="{DF079F68-9F6A-4B31-A829-91CB118CD661}">
      <dsp:nvSpPr>
        <dsp:cNvPr id="0" name=""/>
        <dsp:cNvSpPr/>
      </dsp:nvSpPr>
      <dsp:spPr>
        <a:xfrm>
          <a:off x="6407135" y="635347"/>
          <a:ext cx="565290" cy="565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/>
        </a:p>
      </dsp:txBody>
      <dsp:txXfrm>
        <a:off x="6534325" y="635347"/>
        <a:ext cx="310910" cy="425381"/>
      </dsp:txXfrm>
    </dsp:sp>
    <dsp:sp modelId="{FCA1A697-D17C-4690-8588-AB00E6136DBF}">
      <dsp:nvSpPr>
        <dsp:cNvPr id="0" name=""/>
        <dsp:cNvSpPr/>
      </dsp:nvSpPr>
      <dsp:spPr>
        <a:xfrm>
          <a:off x="6927804" y="1625813"/>
          <a:ext cx="565290" cy="565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/>
        </a:p>
      </dsp:txBody>
      <dsp:txXfrm>
        <a:off x="7054994" y="1625813"/>
        <a:ext cx="310910" cy="425381"/>
      </dsp:txXfrm>
    </dsp:sp>
    <dsp:sp modelId="{36A30C98-3E02-4536-88F9-DE09AC125C8A}">
      <dsp:nvSpPr>
        <dsp:cNvPr id="0" name=""/>
        <dsp:cNvSpPr/>
      </dsp:nvSpPr>
      <dsp:spPr>
        <a:xfrm>
          <a:off x="7448472" y="2601784"/>
          <a:ext cx="565290" cy="565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/>
        </a:p>
      </dsp:txBody>
      <dsp:txXfrm>
        <a:off x="7575662" y="2601784"/>
        <a:ext cx="310910" cy="425381"/>
      </dsp:txXfrm>
    </dsp:sp>
    <dsp:sp modelId="{E02DFCDD-EF43-406C-8E57-E95C65D5E505}">
      <dsp:nvSpPr>
        <dsp:cNvPr id="0" name=""/>
        <dsp:cNvSpPr/>
      </dsp:nvSpPr>
      <dsp:spPr>
        <a:xfrm>
          <a:off x="7969140" y="3601913"/>
          <a:ext cx="565290" cy="565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/>
        </a:p>
      </dsp:txBody>
      <dsp:txXfrm>
        <a:off x="8096330" y="3601913"/>
        <a:ext cx="310910" cy="425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96DA-033C-4305-8449-A58B27D6033C}">
      <dsp:nvSpPr>
        <dsp:cNvPr id="0" name=""/>
        <dsp:cNvSpPr/>
      </dsp:nvSpPr>
      <dsp:spPr>
        <a:xfrm>
          <a:off x="2782" y="115000"/>
          <a:ext cx="271254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Импорт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2782" y="115000"/>
        <a:ext cx="2712541" cy="576000"/>
      </dsp:txXfrm>
    </dsp:sp>
    <dsp:sp modelId="{5ACD1A7B-2D49-4D2C-98E0-3E6D08BA9974}">
      <dsp:nvSpPr>
        <dsp:cNvPr id="0" name=""/>
        <dsp:cNvSpPr/>
      </dsp:nvSpPr>
      <dsp:spPr>
        <a:xfrm>
          <a:off x="2782" y="691000"/>
          <a:ext cx="2712541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Төмрийн хүдрийн импорт: 10.963 мянган тонн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Хаягдал </a:t>
          </a:r>
          <a:r>
            <a:rPr lang="mn-MN" sz="2000" kern="1200" dirty="0" smtClean="0">
              <a:latin typeface="Arial" pitchFamily="34" charset="0"/>
              <a:cs typeface="Arial" pitchFamily="34" charset="0"/>
            </a:rPr>
            <a:t>металын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импортын хэмжээ: 20.981 мянган тонн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Хагас бүтээгдэхүүний импортын хэмжээ: 4.835 мянган тонн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Ган импорт: 16.339 мянган тонн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</dsp:txBody>
      <dsp:txXfrm>
        <a:off x="2782" y="691000"/>
        <a:ext cx="2712541" cy="4172399"/>
      </dsp:txXfrm>
    </dsp:sp>
    <dsp:sp modelId="{60D2B1C6-A035-4679-A917-F66404B20F7E}">
      <dsp:nvSpPr>
        <dsp:cNvPr id="0" name=""/>
        <dsp:cNvSpPr/>
      </dsp:nvSpPr>
      <dsp:spPr>
        <a:xfrm>
          <a:off x="3095079" y="115000"/>
          <a:ext cx="271254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Үйлдвэрлэл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3095079" y="115000"/>
        <a:ext cx="2712541" cy="576000"/>
      </dsp:txXfrm>
    </dsp:sp>
    <dsp:sp modelId="{9867D9E6-6D64-4EEB-83C4-DD157AA5931A}">
      <dsp:nvSpPr>
        <dsp:cNvPr id="0" name=""/>
        <dsp:cNvSpPr/>
      </dsp:nvSpPr>
      <dsp:spPr>
        <a:xfrm>
          <a:off x="3083930" y="667926"/>
          <a:ext cx="2712541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Түүхий ган үйлдвэрлэл: 37.524 мянган тонн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Эцсийн бүтээгдэхүүний үйлдвэрлэл: 39.193 мянган тонн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Түүхий ган үйлдвэрлэх хүчин чадал: 51,506 тонн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</dsp:txBody>
      <dsp:txXfrm>
        <a:off x="3083930" y="667926"/>
        <a:ext cx="2712541" cy="4172399"/>
      </dsp:txXfrm>
    </dsp:sp>
    <dsp:sp modelId="{C2326A10-7E80-4B9B-BA6D-A3FB270D66B8}">
      <dsp:nvSpPr>
        <dsp:cNvPr id="0" name=""/>
        <dsp:cNvSpPr/>
      </dsp:nvSpPr>
      <dsp:spPr>
        <a:xfrm>
          <a:off x="6187376" y="115000"/>
          <a:ext cx="271254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Өсөлт</a:t>
          </a:r>
          <a:endParaRPr lang="tr-TR" sz="2000" kern="1200" dirty="0">
            <a:latin typeface="Arial" pitchFamily="34" charset="0"/>
            <a:cs typeface="Arial" pitchFamily="34" charset="0"/>
          </a:endParaRPr>
        </a:p>
      </dsp:txBody>
      <dsp:txXfrm>
        <a:off x="6187376" y="115000"/>
        <a:ext cx="2712541" cy="576000"/>
      </dsp:txXfrm>
    </dsp:sp>
    <dsp:sp modelId="{6F72810E-6E7C-4EA3-B3EF-F13AA1894D24}">
      <dsp:nvSpPr>
        <dsp:cNvPr id="0" name=""/>
        <dsp:cNvSpPr/>
      </dsp:nvSpPr>
      <dsp:spPr>
        <a:xfrm>
          <a:off x="6187376" y="691000"/>
          <a:ext cx="2712541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Үйлдвэрлэлийн өсөлт: 6.19%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Нийт экспортын эзлэх хувь: 8.53%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Үйлдвэрлэлийн үнэлгээ: 41.1 тэрбум ам.доллар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Нэмүү өртөг: 6.7 тэрбум ам</a:t>
          </a:r>
          <a:endParaRPr lang="en-US" sz="2000" kern="1200" dirty="0" smtClean="0">
            <a:latin typeface="Arial" pitchFamily="34" charset="0"/>
            <a:cs typeface="Arial" pitchFamily="34" charset="0"/>
          </a:endParaRPr>
        </a:p>
      </dsp:txBody>
      <dsp:txXfrm>
        <a:off x="6187376" y="691000"/>
        <a:ext cx="2712541" cy="4172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EEF5B-7885-4FF4-BE89-E1DA8E6B6E38}">
      <dsp:nvSpPr>
        <dsp:cNvPr id="0" name=""/>
        <dsp:cNvSpPr/>
      </dsp:nvSpPr>
      <dsp:spPr>
        <a:xfrm>
          <a:off x="0" y="661129"/>
          <a:ext cx="8776143" cy="1131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5FD16-0774-48F3-A88B-31E514B13DAD}">
      <dsp:nvSpPr>
        <dsp:cNvPr id="0" name=""/>
        <dsp:cNvSpPr/>
      </dsp:nvSpPr>
      <dsp:spPr>
        <a:xfrm>
          <a:off x="438807" y="767080"/>
          <a:ext cx="7379884" cy="8386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02" tIns="0" rIns="2322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>
              <a:latin typeface="Arial" pitchFamily="34" charset="0"/>
              <a:cs typeface="Arial" pitchFamily="34" charset="0"/>
            </a:rPr>
            <a:t>Халдвар авч болзошгүй ажилчдын тоог аль болох бага байлгах хэрэгтэй.</a:t>
          </a:r>
          <a:endParaRPr lang="tr-TR" sz="1800" kern="1200" dirty="0">
            <a:latin typeface="Arial" pitchFamily="34" charset="0"/>
            <a:cs typeface="Arial" pitchFamily="34" charset="0"/>
          </a:endParaRPr>
        </a:p>
      </dsp:txBody>
      <dsp:txXfrm>
        <a:off x="479748" y="808021"/>
        <a:ext cx="7298002" cy="756807"/>
      </dsp:txXfrm>
    </dsp:sp>
    <dsp:sp modelId="{F2180B61-29A5-4375-AE58-3597323A3B1B}">
      <dsp:nvSpPr>
        <dsp:cNvPr id="0" name=""/>
        <dsp:cNvSpPr/>
      </dsp:nvSpPr>
      <dsp:spPr>
        <a:xfrm>
          <a:off x="0" y="2017946"/>
          <a:ext cx="8776143" cy="1131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8281-134D-4840-8633-853F0113A2E5}">
      <dsp:nvSpPr>
        <dsp:cNvPr id="0" name=""/>
        <dsp:cNvSpPr/>
      </dsp:nvSpPr>
      <dsp:spPr>
        <a:xfrm>
          <a:off x="438807" y="2137802"/>
          <a:ext cx="7379884" cy="824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02" tIns="0" rIns="23220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0" i="0" kern="1200" dirty="0" smtClean="0">
              <a:latin typeface="Arial" pitchFamily="34" charset="0"/>
              <a:cs typeface="Arial" pitchFamily="34" charset="0"/>
            </a:rPr>
            <a:t>Ажлын явц ба техникийн хяналтын арга хэмжээ нь хүрээлэн буй орчинд биологийн хүчин зүйлүүдийг анхаарч / </a:t>
          </a:r>
          <a:r>
            <a:rPr lang="tr-TR" sz="1800" b="0" i="0" kern="1200" dirty="0" smtClean="0">
              <a:latin typeface="Arial" pitchFamily="34" charset="0"/>
              <a:cs typeface="Arial" pitchFamily="34" charset="0"/>
            </a:rPr>
            <a:t>COVID-19 / </a:t>
          </a:r>
          <a:r>
            <a:rPr lang="mn-MN" sz="1800" b="0" i="0" kern="1200" dirty="0" smtClean="0">
              <a:latin typeface="Arial" pitchFamily="34" charset="0"/>
              <a:cs typeface="Arial" pitchFamily="34" charset="0"/>
            </a:rPr>
            <a:t>тархахаас урьдчилан сэргийлэх, багасгах арга замаар зохион байгуулагдах ёстой.</a:t>
          </a:r>
          <a:endParaRPr lang="tr-TR" sz="1800" kern="1200" dirty="0">
            <a:latin typeface="Arial" pitchFamily="34" charset="0"/>
            <a:cs typeface="Arial" pitchFamily="34" charset="0"/>
          </a:endParaRPr>
        </a:p>
      </dsp:txBody>
      <dsp:txXfrm>
        <a:off x="479070" y="2178065"/>
        <a:ext cx="7299358" cy="744258"/>
      </dsp:txXfrm>
    </dsp:sp>
    <dsp:sp modelId="{77F691BF-CB70-4C31-82D7-2A7C8DE50D69}">
      <dsp:nvSpPr>
        <dsp:cNvPr id="0" name=""/>
        <dsp:cNvSpPr/>
      </dsp:nvSpPr>
      <dsp:spPr>
        <a:xfrm>
          <a:off x="0" y="3874950"/>
          <a:ext cx="8776143" cy="11310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0DDE8-4447-4409-A9E5-ADD80216756C}">
      <dsp:nvSpPr>
        <dsp:cNvPr id="0" name=""/>
        <dsp:cNvSpPr/>
      </dsp:nvSpPr>
      <dsp:spPr>
        <a:xfrm>
          <a:off x="427657" y="3494619"/>
          <a:ext cx="7296397" cy="1324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02" tIns="0" rIns="23220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0" i="0" kern="1200" dirty="0" smtClean="0">
              <a:latin typeface="Arial" pitchFamily="34" charset="0"/>
              <a:cs typeface="Arial" pitchFamily="34" charset="0"/>
            </a:rPr>
            <a:t>Эхлээд нийт ажилчдыг хамгаалах, урьдчилан сэргийлэх арга хэмжээ авах </a:t>
          </a:r>
          <a:r>
            <a:rPr lang="mn-MN" sz="1800" b="0" i="0" kern="1200" dirty="0" smtClean="0">
              <a:latin typeface="Arial" pitchFamily="34" charset="0"/>
              <a:cs typeface="Arial" pitchFamily="34" charset="0"/>
            </a:rPr>
            <a:t>ёстой. Боломжгүй </a:t>
          </a:r>
          <a:r>
            <a:rPr lang="mn-MN" sz="1800" b="0" i="0" kern="1200" dirty="0" smtClean="0">
              <a:latin typeface="Arial" pitchFamily="34" charset="0"/>
              <a:cs typeface="Arial" pitchFamily="34" charset="0"/>
            </a:rPr>
            <a:t>тохиолдолд хувь хүнийг  хамгаалах аргыг хэрэглэх ёстой.</a:t>
          </a:r>
          <a:endParaRPr lang="tr-TR" sz="1800" kern="1200" dirty="0">
            <a:latin typeface="Arial" pitchFamily="34" charset="0"/>
            <a:cs typeface="Arial" pitchFamily="34" charset="0"/>
          </a:endParaRPr>
        </a:p>
      </dsp:txBody>
      <dsp:txXfrm>
        <a:off x="492337" y="3559299"/>
        <a:ext cx="7167037" cy="1195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EEF5B-7885-4FF4-BE89-E1DA8E6B6E38}">
      <dsp:nvSpPr>
        <dsp:cNvPr id="0" name=""/>
        <dsp:cNvSpPr/>
      </dsp:nvSpPr>
      <dsp:spPr>
        <a:xfrm>
          <a:off x="0" y="256689"/>
          <a:ext cx="8776143" cy="7069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5FD16-0774-48F3-A88B-31E514B13DAD}">
      <dsp:nvSpPr>
        <dsp:cNvPr id="0" name=""/>
        <dsp:cNvSpPr/>
      </dsp:nvSpPr>
      <dsp:spPr>
        <a:xfrm>
          <a:off x="472261" y="41287"/>
          <a:ext cx="7379884" cy="8281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02" tIns="0" rIns="232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Юуны өмнө эрүүл ахуйн арга хэмжээг авахдаа биологийн бодисоор дамжин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COVID-19 </a:t>
          </a:r>
          <a:r>
            <a:rPr lang="mn-MN" sz="1600" kern="1200" dirty="0" smtClean="0">
              <a:latin typeface="Arial" pitchFamily="34" charset="0"/>
              <a:cs typeface="Arial" pitchFamily="34" charset="0"/>
            </a:rPr>
            <a:t>нь ажлын байрнаас гарах, асгарахаас урьдчилан сэргийлэх ёстой.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>
        <a:off x="512686" y="81712"/>
        <a:ext cx="7299034" cy="747256"/>
      </dsp:txXfrm>
    </dsp:sp>
    <dsp:sp modelId="{F2180B61-29A5-4375-AE58-3597323A3B1B}">
      <dsp:nvSpPr>
        <dsp:cNvPr id="0" name=""/>
        <dsp:cNvSpPr/>
      </dsp:nvSpPr>
      <dsp:spPr>
        <a:xfrm>
          <a:off x="0" y="1703069"/>
          <a:ext cx="8776143" cy="7069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8281-134D-4840-8633-853F0113A2E5}">
      <dsp:nvSpPr>
        <dsp:cNvPr id="0" name=""/>
        <dsp:cNvSpPr/>
      </dsp:nvSpPr>
      <dsp:spPr>
        <a:xfrm>
          <a:off x="438807" y="1179609"/>
          <a:ext cx="7379884" cy="111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02" tIns="0" rIns="232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Биологийн эрсдлийн тэмдгийн зэрэгцээ бусад анхааруулах тэмдгүүдийг ашиглах ёстой бөгөөд ажилтнууд эрүүл мэндийн үзлэгт тогтмол хамрагдах ёстой.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>
        <a:off x="493181" y="1233983"/>
        <a:ext cx="7271136" cy="1005112"/>
      </dsp:txXfrm>
    </dsp:sp>
    <dsp:sp modelId="{77F691BF-CB70-4C31-82D7-2A7C8DE50D69}">
      <dsp:nvSpPr>
        <dsp:cNvPr id="0" name=""/>
        <dsp:cNvSpPr/>
      </dsp:nvSpPr>
      <dsp:spPr>
        <a:xfrm>
          <a:off x="0" y="3126850"/>
          <a:ext cx="8776143" cy="7069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0DDE8-4447-4409-A9E5-ADD80216756C}">
      <dsp:nvSpPr>
        <dsp:cNvPr id="0" name=""/>
        <dsp:cNvSpPr/>
      </dsp:nvSpPr>
      <dsp:spPr>
        <a:xfrm>
          <a:off x="438807" y="2625990"/>
          <a:ext cx="7296397" cy="1091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02" tIns="0" rIns="232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 Зохих арга хэмжээ авагдсаны дараа хог хаягдлыг ажилтнууд аюулгүйгээр цуглуулж, хадгалаж байгаад, ажлын байран дээрээс аюулгүй, тусгай сав ашиглах  холдуулах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>
        <a:off x="492078" y="2679261"/>
        <a:ext cx="7189855" cy="984717"/>
      </dsp:txXfrm>
    </dsp:sp>
    <dsp:sp modelId="{C7D05EDA-5A6A-4D81-B8D5-3E014E0AE202}">
      <dsp:nvSpPr>
        <dsp:cNvPr id="0" name=""/>
        <dsp:cNvSpPr/>
      </dsp:nvSpPr>
      <dsp:spPr>
        <a:xfrm>
          <a:off x="0" y="4640170"/>
          <a:ext cx="8776143" cy="100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0C6F7-E70B-40DE-9E0D-13552F6E07E3}">
      <dsp:nvSpPr>
        <dsp:cNvPr id="0" name=""/>
        <dsp:cNvSpPr/>
      </dsp:nvSpPr>
      <dsp:spPr>
        <a:xfrm>
          <a:off x="527134" y="4049770"/>
          <a:ext cx="7187968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02" tIns="0" rIns="232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latin typeface="Arial" pitchFamily="34" charset="0"/>
              <a:cs typeface="Arial" pitchFamily="34" charset="0"/>
            </a:rPr>
            <a:t>Ажилчдыг биологийн эрсдлийн талаар болон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COVID-19-</a:t>
          </a:r>
          <a:r>
            <a:rPr lang="mn-MN" sz="1600" kern="1200" dirty="0" smtClean="0">
              <a:latin typeface="Arial" pitchFamily="34" charset="0"/>
              <a:cs typeface="Arial" pitchFamily="34" charset="0"/>
            </a:rPr>
            <a:t>ийн талаар мэдээлж, шаардлагатай мэдээллийг ажлын байран дахь бүх ажилчдад хүргэх ёстой.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>
        <a:off x="584776" y="4107412"/>
        <a:ext cx="7072684" cy="106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E38C-AD24-4D52-8571-155A98885A8A}">
      <dsp:nvSpPr>
        <dsp:cNvPr id="0" name=""/>
        <dsp:cNvSpPr/>
      </dsp:nvSpPr>
      <dsp:spPr>
        <a:xfrm>
          <a:off x="0" y="598217"/>
          <a:ext cx="886755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AB79C-C52A-44B6-8E66-E83072EFFCF3}">
      <dsp:nvSpPr>
        <dsp:cNvPr id="0" name=""/>
        <dsp:cNvSpPr/>
      </dsp:nvSpPr>
      <dsp:spPr>
        <a:xfrm>
          <a:off x="454528" y="0"/>
          <a:ext cx="6207286" cy="1180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21" tIns="0" rIns="23462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Нэн ялангуяа ажлын ширээ, өрөөний хаалганы бариул дээрх Бичил биетний тоо маш их байх нь тухайн ажилтан хийгээд бусад ажилчдад аюул учруулдаг.</a:t>
          </a:r>
          <a:endParaRPr lang="tr-T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2170" y="57642"/>
        <a:ext cx="6092002" cy="1065516"/>
      </dsp:txXfrm>
    </dsp:sp>
    <dsp:sp modelId="{3D5FD315-B89B-4B16-AD8A-D18A91BFFFED}">
      <dsp:nvSpPr>
        <dsp:cNvPr id="0" name=""/>
        <dsp:cNvSpPr/>
      </dsp:nvSpPr>
      <dsp:spPr>
        <a:xfrm>
          <a:off x="0" y="2412617"/>
          <a:ext cx="886755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925F9-97C5-4EB5-83E6-C17D593A7C25}">
      <dsp:nvSpPr>
        <dsp:cNvPr id="0" name=""/>
        <dsp:cNvSpPr/>
      </dsp:nvSpPr>
      <dsp:spPr>
        <a:xfrm>
          <a:off x="443377" y="1822217"/>
          <a:ext cx="6207286" cy="118080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21" tIns="0" rIns="23462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Лифтний товчлуур, утас, компьютерийн хулгана, гар дээр бичил биетний өсөлт </a:t>
          </a: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ажиглагда</a:t>
          </a: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</a:t>
          </a: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гүй</a:t>
          </a: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байвал эдгээр цэгүүдийг зохих ёсоор нь цэвэрлэж байна гэсэн </a:t>
          </a: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үг. Гэхдээ 48 </a:t>
          </a: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цагийн дараа </a:t>
          </a: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хөгц, мөөгөнцөр ихэсдэг</a:t>
          </a:r>
          <a:r>
            <a:rPr lang="mn-MN" sz="1600" kern="1200" dirty="0" smtClean="0">
              <a:latin typeface="Garamond" panose="02020404030301010803" pitchFamily="18" charset="0"/>
            </a:rPr>
            <a:t>. </a:t>
          </a:r>
          <a:endParaRPr lang="tr-T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1019" y="1879859"/>
        <a:ext cx="6092002" cy="1065516"/>
      </dsp:txXfrm>
    </dsp:sp>
    <dsp:sp modelId="{6077181C-8B0C-4168-A5C5-422D4840C2A3}">
      <dsp:nvSpPr>
        <dsp:cNvPr id="0" name=""/>
        <dsp:cNvSpPr/>
      </dsp:nvSpPr>
      <dsp:spPr>
        <a:xfrm>
          <a:off x="0" y="4227017"/>
          <a:ext cx="886755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3EF12-B564-436A-B241-F066E9BE08FE}">
      <dsp:nvSpPr>
        <dsp:cNvPr id="0" name=""/>
        <dsp:cNvSpPr/>
      </dsp:nvSpPr>
      <dsp:spPr>
        <a:xfrm>
          <a:off x="443377" y="3636617"/>
          <a:ext cx="6207286" cy="118080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21" tIns="0" rIns="23462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Олон ажилчдын ашигладаг усны цоргонд байгаа бичил биетний тоо өндөр байвал усан хангамж бохирдолтой эсвэл ус тээвэрлэх явцад бохирдол үүссэн байж болзошгүй гэсэн үг</a:t>
          </a:r>
          <a:r>
            <a:rPr lang="mn-MN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endParaRPr lang="tr-TR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1019" y="3694259"/>
        <a:ext cx="6092002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2688E5-0219-4626-9AC1-ED3C1915D9E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392937-C1C1-407D-BF12-B9F9CED95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b="1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b="1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Sunum Planı: 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  <a:p>
            <a:endParaRPr lang="tr-TR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NOT:</a:t>
            </a:r>
          </a:p>
          <a:p>
            <a:pPr marL="174708" indent="-174708">
              <a:buFontTx/>
              <a:buChar char="-"/>
            </a:pPr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«Toplam Yansı No» 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bilgisi, üst menüden «Görünüm» altındaki «Asıl </a:t>
            </a:r>
            <a:r>
              <a:rPr lang="tr-TR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Slayt»’a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tıklandıktan sonra açılacak 2. yansı üzerinden düzetilebilir.</a:t>
            </a:r>
          </a:p>
          <a:p>
            <a:pPr marL="174708" indent="-174708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Gereken düzeltme yapıldıktan sonra «Asıl Görünümü Kapat» seçilerek normal görünüme dönülür.</a:t>
            </a:r>
          </a:p>
          <a:p>
            <a:pPr marL="174708" indent="-174708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Bu işlem sonrasında «Toplam Yansı No» bilgisinin otomatik olarak düzelmemesi halinde, üst menüde yer alan «Ekle» bölümünden «Slayt Numarası» seçilerek açılacak pencereden «Slayt numarası» kutucuğundaki işaret kaldırılarak «Tümüne Uygula» seçeneğine tıklanır.</a:t>
            </a:r>
          </a:p>
          <a:p>
            <a:pPr marL="174708" indent="-174708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Ardından, yine «Ekle» bölümünden «Slayt Numarası» seçilerek açılacak pencereden «Slayt numarası» kutucuğuna işaret konularak «Tümüne Uygula» seçeneğine tıklanır.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1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defTabSz="931774">
              <a:defRPr/>
            </a:pPr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defTabSz="931774">
              <a:defRPr/>
            </a:pPr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3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3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3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3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9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9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9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9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95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defTabSz="931774">
              <a:defRPr/>
            </a:pPr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defTabSz="931774">
              <a:defRPr/>
            </a:pPr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3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3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3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3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9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9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9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9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defTabSz="931774">
              <a:defRPr/>
            </a:pPr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defTabSz="931774">
              <a:defRPr/>
            </a:pPr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3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3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3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3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3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9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9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9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29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9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372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defTabSz="931774">
              <a:defRPr/>
            </a:pPr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71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995110" y="5754450"/>
            <a:ext cx="37401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800" b="1" dirty="0" smtClean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sengul.ucuncu@ailevecalisma.gov.tr</a:t>
            </a:r>
            <a:endParaRPr lang="tr-TR" sz="1800" b="1" dirty="0">
              <a:solidFill>
                <a:srgbClr val="9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2569464" y="4200902"/>
            <a:ext cx="38130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TEŞEKKÜR</a:t>
            </a:r>
          </a:p>
          <a:p>
            <a:r>
              <a:rPr lang="tr-TR" sz="3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EDERİM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3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sya.csb.gov.tr/db/ippc/duyurular/metal-sektoru-durum-anal-z--dr.-osman-yildiz-20190307132158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266008" y="3207476"/>
            <a:ext cx="9637513" cy="1001028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Металл үйлдвэрлэлийн салбарын үндсэн 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000" b="1" dirty="0" smtClean="0">
                <a:latin typeface="Arial" pitchFamily="34" charset="0"/>
                <a:cs typeface="Arial" pitchFamily="34" charset="0"/>
              </a:rPr>
            </a:b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ажилтнуудыг коронавирусын дэгдэлтээс хамгаалах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9" y="4457700"/>
            <a:ext cx="8450981" cy="1485900"/>
          </a:xfrm>
        </p:spPr>
        <p:txBody>
          <a:bodyPr>
            <a:noAutofit/>
          </a:bodyPr>
          <a:lstStyle/>
          <a:p>
            <a:r>
              <a:rPr lang="mn-MN" sz="2000" dirty="0">
                <a:latin typeface="Arial" pitchFamily="34" charset="0"/>
                <a:cs typeface="Arial" pitchFamily="34" charset="0"/>
              </a:rPr>
              <a:t>Хөдөлмөрийн эрүүл мэнд, аюулгүй ажиллагааны судалгаа, хөгжлийн хүрээлэн</a:t>
            </a: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Истанбул бүс нутгийн лабораторийн захиргаа</a:t>
            </a: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Шэнгүл ҮЧҮНЧҮ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6144362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2020</a:t>
            </a:r>
            <a:r>
              <a:rPr lang="mn-MN" sz="1800" b="1" dirty="0" smtClean="0">
                <a:latin typeface="Arial" pitchFamily="34" charset="0"/>
                <a:cs typeface="Arial" pitchFamily="34" charset="0"/>
              </a:rPr>
              <a:t> оны 9 сар</a:t>
            </a:r>
            <a:endParaRPr lang="tr-T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z="1800" smtClean="0">
                <a:latin typeface="Arial" pitchFamily="34" charset="0"/>
                <a:cs typeface="Arial" pitchFamily="34" charset="0"/>
              </a:rPr>
              <a:pPr/>
              <a:t>10</a:t>
            </a:fld>
            <a:r>
              <a:rPr lang="tr-TR" sz="1800" smtClean="0">
                <a:latin typeface="Arial" pitchFamily="34" charset="0"/>
                <a:cs typeface="Arial" pitchFamily="34" charset="0"/>
              </a:rPr>
              <a:t>/17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ажлын төрлүүдийн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ХАБЭА-н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000" dirty="0" smtClean="0">
                <a:latin typeface="Arial" pitchFamily="34" charset="0"/>
                <a:cs typeface="Arial" pitchFamily="34" charset="0"/>
              </a:rPr>
            </a:br>
            <a:r>
              <a:rPr lang="mn-MN" sz="2000" dirty="0" smtClean="0">
                <a:latin typeface="Arial" pitchFamily="34" charset="0"/>
                <a:cs typeface="Arial" pitchFamily="34" charset="0"/>
              </a:rPr>
              <a:t>эрсдэл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, аюул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805" y="2376265"/>
            <a:ext cx="4065730" cy="247260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5880" y="1291982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1</a:t>
            </a:r>
            <a:endParaRPr lang="tr-TR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84791" y="6210983"/>
            <a:ext cx="846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>
                <a:latin typeface="Arial" pitchFamily="34" charset="0"/>
                <a:cs typeface="Arial" pitchFamily="34" charset="0"/>
              </a:rPr>
              <a:t>Kaynak: Metal 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Sektöründeki İşyerlerinin İş Sağlığı ve Güvenliği Uygulamalarının Ekonomik </a:t>
            </a:r>
            <a:r>
              <a:rPr lang="tr-TR" i="1" dirty="0" smtClean="0">
                <a:latin typeface="Arial" pitchFamily="34" charset="0"/>
                <a:cs typeface="Arial" pitchFamily="34" charset="0"/>
              </a:rPr>
              <a:t>Analizi, Hatice Figen Ulucan, Uzmanlık Tezi, 2016.</a:t>
            </a:r>
            <a:endParaRPr lang="tr-TR" i="1" dirty="0">
              <a:latin typeface="Arial" pitchFamily="34" charset="0"/>
              <a:cs typeface="Arial" pitchFamily="34" charset="0"/>
            </a:endParaRPr>
          </a:p>
          <a:p>
            <a:endParaRPr lang="tr-T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493" y="1718113"/>
            <a:ext cx="4226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Гагнуур, төмөр зүсэх ажлууд 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mn-MN" dirty="0">
                <a:latin typeface="Arial" pitchFamily="34" charset="0"/>
                <a:cs typeface="Arial" pitchFamily="34" charset="0"/>
              </a:rPr>
              <a:t>Хортой хий, металын утаанд хордох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-Гагнуураас гарах утаанаас үүдэлтэй уушиг, зүрх, бөөр өвдөх,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мэдрлийн </a:t>
            </a:r>
            <a:r>
              <a:rPr lang="mn-MN" dirty="0">
                <a:latin typeface="Arial" pitchFamily="34" charset="0"/>
                <a:cs typeface="Arial" pitchFamily="34" charset="0"/>
              </a:rPr>
              <a:t>системийг гэмтээх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-Түлэгдэх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-Их ядрах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-Булчин, яс гэмтэх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-Радиацад хордох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-Сидероз өвчин / гагнуураас гарсан хорт утаанаас үүсдэг өвчин/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>
                <a:latin typeface="Arial" pitchFamily="34" charset="0"/>
                <a:cs typeface="Arial" pitchFamily="34" charset="0"/>
              </a:rPr>
              <a:t>-Дэлбэрэлт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mn-MN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z="2000" smtClean="0">
                <a:latin typeface="Arial" pitchFamily="34" charset="0"/>
                <a:cs typeface="Arial" pitchFamily="34" charset="0"/>
              </a:rPr>
              <a:pPr/>
              <a:t>11</a:t>
            </a:fld>
            <a:r>
              <a:rPr lang="tr-TR" sz="2000" smtClean="0">
                <a:latin typeface="Arial" pitchFamily="34" charset="0"/>
                <a:cs typeface="Arial" pitchFamily="34" charset="0"/>
              </a:rPr>
              <a:t>/17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Салбар дахь ажлын төрлүүдийн ХАБЭА-н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mn-MN" sz="2000" dirty="0" smtClean="0">
                <a:latin typeface="Arial" pitchFamily="34" charset="0"/>
                <a:cs typeface="Arial" pitchFamily="34" charset="0"/>
              </a:rPr>
            </a:br>
            <a:r>
              <a:rPr lang="mn-MN" sz="2000" dirty="0" smtClean="0">
                <a:latin typeface="Arial" pitchFamily="34" charset="0"/>
                <a:cs typeface="Arial" pitchFamily="34" charset="0"/>
              </a:rPr>
              <a:t>эрсдэл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, аюул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8666" y="1291982"/>
            <a:ext cx="327333" cy="40011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</a:t>
            </a:r>
            <a:endParaRPr lang="tr-T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107" r="1126"/>
          <a:stretch/>
        </p:blipFill>
        <p:spPr>
          <a:xfrm>
            <a:off x="3770570" y="2215312"/>
            <a:ext cx="5283719" cy="3955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181" y="1476500"/>
            <a:ext cx="5687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 smtClean="0">
                <a:latin typeface="Arial" pitchFamily="34" charset="0"/>
                <a:cs typeface="Arial" pitchFamily="34" charset="0"/>
              </a:rPr>
              <a:t>Дарах хэвд цутгах, боох ажлууд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376" y="2653990"/>
            <a:ext cx="2520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latin typeface="Arial" pitchFamily="34" charset="0"/>
                <a:cs typeface="Arial" pitchFamily="34" charset="0"/>
              </a:rPr>
              <a:t>Төмрийг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давтах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Төрөл бүрийн хорт бодист хордох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 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Төмрийг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зорох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Чанга чимээ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Чичирхийлэл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12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400" dirty="0">
                <a:latin typeface="Arial" pitchFamily="34" charset="0"/>
                <a:cs typeface="Arial" pitchFamily="34" charset="0"/>
              </a:rPr>
              <a:t>Салбар дахь ажлын төрлүүдийн ХАБЭА-н эрсдэл, аюул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471" y="1291982"/>
            <a:ext cx="535724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</a:t>
            </a:r>
            <a:endParaRPr lang="tr-TR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337" y="1634782"/>
            <a:ext cx="5531824" cy="456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341" y="2215311"/>
            <a:ext cx="2297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Өнгөлөх</a:t>
            </a:r>
          </a:p>
          <a:p>
            <a:endParaRPr lang="mn-MN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Нүд өвдөх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Уушиг, мэдрэлийн эс гэмтэх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Чичирхийлэл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Окситнд хордох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mn-MN" dirty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Үйлдвэрийн тос металын шингэн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Арьсны өвчлөл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Хорт хавдар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Химийн хордлого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13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800" dirty="0">
                <a:latin typeface="Arial" pitchFamily="34" charset="0"/>
                <a:cs typeface="Arial" pitchFamily="34" charset="0"/>
              </a:rPr>
              <a:t>Салбар дахь ажлын төрлүүдийн ХАБЭА-н эрсдэл, аюул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471" y="1291982"/>
            <a:ext cx="535724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4</a:t>
            </a:r>
            <a:endParaRPr lang="tr-TR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539" y="1963054"/>
            <a:ext cx="5149461" cy="3198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190" y="1963054"/>
            <a:ext cx="22079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Металын гадаргууг янзлах ажил</a:t>
            </a:r>
          </a:p>
          <a:p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Цахилгаанд цохиулах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Химийн хордлого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14</a:t>
            </a:fld>
            <a:r>
              <a:rPr lang="tr-TR" smtClean="0">
                <a:latin typeface="Arial" pitchFamily="34" charset="0"/>
                <a:cs typeface="Arial" pitchFamily="34" charset="0"/>
              </a:rPr>
              <a:t>/17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ийн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салбарт үзүүлж буй нөлөө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55061" y="6228848"/>
            <a:ext cx="7113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latin typeface="Arial" pitchFamily="34" charset="0"/>
                <a:cs typeface="Arial" pitchFamily="34" charset="0"/>
              </a:rPr>
              <a:t>Kaynak: İstanbul Sanayi Odası Türkiye Sektörel PMI Anketi, Mart, 2020.</a:t>
            </a:r>
            <a:endParaRPr lang="tr-T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47" y="2256203"/>
            <a:ext cx="5257121" cy="391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6086507" y="1127089"/>
            <a:ext cx="182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Anket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ol Ok 11"/>
          <p:cNvSpPr/>
          <p:nvPr/>
        </p:nvSpPr>
        <p:spPr>
          <a:xfrm>
            <a:off x="5273084" y="1198302"/>
            <a:ext cx="871870" cy="369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00025" y="1447705"/>
            <a:ext cx="3162300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Тус Туркийн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Истанбулын аж үйлдвэрийн танхимын </a:t>
            </a:r>
            <a:r>
              <a:rPr lang="tr-TR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PMI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индексийг </a:t>
            </a:r>
            <a:r>
              <a:rPr lang="tr-TR" sz="16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Markit</a:t>
            </a:r>
            <a:r>
              <a:rPr lang="tr-TR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компани 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бэлтгэсэн. Тус индекс метал үйлдвэрлэлийн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салбарт үйл ажиллагаа эрхэлдэг 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Туркийн 800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орчим компанийн судалгааны 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мэдээллийг ашигласан болно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Үйлдвэрлэлийн 10 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салбарын хүрээнд бэлтгэгдсэн тус индекс,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үйлдвэрлэл, эрэлт, хүчин чадал, үнэ, худалдан авалтыг 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суурилсан ба салбарын 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эдийн засгийн үзүүлэлтүүдийн тэргүүлэх </a:t>
            </a:r>
            <a:r>
              <a:rPr lang="mn-MN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үзүүлэлт юм</a:t>
            </a:r>
            <a:r>
              <a:rPr lang="mn-MN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r>
              <a:rPr lang="tr-T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endParaRPr lang="tr-TR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1054" y="1784195"/>
            <a:ext cx="422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Ковид сөргөөр нөлөөлж байна.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4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ээс хамгаалах арга хэмжээ,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дадлага-мэдээллийн самбар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54" y="1616927"/>
            <a:ext cx="5464246" cy="4326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872" y="2072103"/>
            <a:ext cx="34678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Эрсдэлийг тооцоолох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Холбоо харилцааг хангах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Мэдээллээр хангах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Халуун хэмжих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Тээвэрлэлт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Ажлын төлөвлөгөө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Ариун цэвэр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Хувийн хамгаалах хэрэгсэл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Үйлдвэрийн талбар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mn-MN" dirty="0">
                <a:latin typeface="Arial" pitchFamily="34" charset="0"/>
                <a:cs typeface="Arial" pitchFamily="34" charset="0"/>
              </a:rPr>
              <a:t>Үйлдвэрийн талбайн ариун цэвэр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16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4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ээс хамгаалах арга хэмжээ, дадлага-мэдээллийн самбар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277" y="1605776"/>
            <a:ext cx="4650059" cy="4424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468" y="1862254"/>
            <a:ext cx="33453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latin typeface="Arial" pitchFamily="34" charset="0"/>
                <a:cs typeface="Arial" pitchFamily="34" charset="0"/>
              </a:rPr>
              <a:t>11. Хурал, сургалт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12. Үйлдвэр дээр харилцан бие биедээ нөлөөлөх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13. Хоорондоо зайтай байх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14. Нийтийн газар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15. Ерөнхий ариун цэвэр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16. Ажлын хувцас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17. Агааржуулалт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18. Зохицуулалт хийх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mn-MN" sz="2000" dirty="0">
                <a:latin typeface="Arial" pitchFamily="34" charset="0"/>
                <a:cs typeface="Arial" pitchFamily="34" charset="0"/>
              </a:rPr>
              <a:t>19. Онцгой байдал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17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ээс хамгаалах арга хэмжээ,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дадлага- танилцуулга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69" y="1476353"/>
            <a:ext cx="2801031" cy="255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" y="1302319"/>
            <a:ext cx="59012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Ажилчдын тээврийн хэрэгслийг ашиглаж байгаа ажилчин аль болох тээврийн хэрэгслийн суудал бариул зэрэг гадаргууд хүрэхгүй байх.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Ажилчдын тээврийн хэрэгслийг тогтмол цэвэрлэх, халдваржүүлэх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Ажилчид ажилд орохоосоо өмнө 20 секундын турш гараа сайн угаах хэрэгтэй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Ус, саван байхгүй үед спирт бүхий гар ариутгагч хэрэглэх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Ажилчид ажилдаа ирэхдээ гарын хээ танигч төхөөрөмж дээр хуруугаа уншуулахгүй байх.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Ажлын байр, угаалтуур, суултуур, хоолны газрын нийтийн сандал ширээг байнга тогтмол халдваргүйжүүлэх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Ажлын байрны эрүүл мэндийн харгалзагч ажилтан бусад ажилчдад гараа хэрхэн зөв угаах, ариун цэврээ хэрхэн хангах талаар сургалт тогтмол хийх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Ажлын байранд ажилчид гар барихгүй, тэврэлдэхгүй байх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Халуурах, ханиалгаж байгаа ажилтнаас хол байх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Ойрын хугацаанд гадаадад зорчсон бол 14 хоногт гэрээсээ гарахгүй байх ёстой, хэрвээ ажил дээр халуурах ханиалгах шинж тэмдэг илэрвэл яаралтай ажлынхаа эмчид хандах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Ажлыг байрыг тогтмол агааржуулах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Ханиалгах найтаах үедээ нэг удаагийн алчуураар хамар амаа дарах, алчуур байхгүй бол тохойныхоо дотор хэсгээр хамар амаа дарах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Дархлаа сул, настай, чихрийн шижин, зүрх судас уушги өвддөг зэрэг архаг өвчинтэй ажилчдын аюулгүй байдлыг сайтар хамгаалах 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Халдвар авсан байж болзошгүй хүнтэй шууд харьцдаг ажилчдыг зориулалтын </a:t>
            </a:r>
            <a:r>
              <a:rPr lang="tr-TR" sz="1100" b="1" dirty="0">
                <a:latin typeface="Arial" pitchFamily="34" charset="0"/>
                <a:cs typeface="Arial" pitchFamily="34" charset="0"/>
              </a:rPr>
              <a:t>EN-149/FFP2 </a:t>
            </a:r>
            <a:r>
              <a:rPr lang="mn-MN" sz="1100" b="1" dirty="0">
                <a:latin typeface="Arial" pitchFamily="34" charset="0"/>
                <a:cs typeface="Arial" pitchFamily="34" charset="0"/>
              </a:rPr>
              <a:t>болон </a:t>
            </a:r>
            <a:r>
              <a:rPr lang="tr-TR" sz="1100" b="1" dirty="0">
                <a:latin typeface="Arial" pitchFamily="34" charset="0"/>
                <a:cs typeface="Arial" pitchFamily="34" charset="0"/>
              </a:rPr>
              <a:t>FFP3 </a:t>
            </a:r>
            <a:r>
              <a:rPr lang="mn-MN" sz="1100" b="1" dirty="0">
                <a:latin typeface="Arial" pitchFamily="34" charset="0"/>
                <a:cs typeface="Arial" pitchFamily="34" charset="0"/>
              </a:rPr>
              <a:t>стандартын маскаар хангах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Өвчний шинж тэмдэг илэрсэн хүн эмчид үзүүлсний дараа шаардлагатай бол хамгийн ойр эмнэлэгт очих 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mn-MN" sz="1100" b="1" dirty="0">
                <a:latin typeface="Arial" pitchFamily="34" charset="0"/>
                <a:cs typeface="Arial" pitchFamily="34" charset="0"/>
              </a:rPr>
              <a:t>Гадаадад ажлын шугамаар зорчихгүй байх. Ажлын байранд олныг хамарсан хурал зөвлөгөөн зохиохгүй байх. Зайлшгүй шаардлагатай бол Эрүүл мэндийн яамны дүрэм журмыг бүрэн хангах.</a:t>
            </a:r>
            <a:endParaRPr lang="tr-TR" sz="11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tr-TR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18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44635" y="304958"/>
            <a:ext cx="6896475" cy="1238302"/>
          </a:xfrm>
        </p:spPr>
        <p:txBody>
          <a:bodyPr>
            <a:normAutofit/>
          </a:bodyPr>
          <a:lstStyle/>
          <a:p>
            <a:pPr algn="ctr"/>
            <a:r>
              <a:rPr lang="mn-MN" sz="18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ээс хамгаалах арга хэмжээ,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дадлага - хяналтын жагсаалт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87" y="1639228"/>
            <a:ext cx="3103913" cy="366875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40130"/>
              </p:ext>
            </p:extLst>
          </p:nvPr>
        </p:nvGraphicFramePr>
        <p:xfrm>
          <a:off x="223026" y="1326995"/>
          <a:ext cx="5642517" cy="5288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452">
                  <a:extLst>
                    <a:ext uri="{9D8B030D-6E8A-4147-A177-3AD203B41FA5}">
                      <a16:colId xmlns:a16="http://schemas.microsoft.com/office/drawing/2014/main" xmlns="" val="119921558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135022395"/>
                    </a:ext>
                  </a:extLst>
                </a:gridCol>
                <a:gridCol w="579865">
                  <a:extLst>
                    <a:ext uri="{9D8B030D-6E8A-4147-A177-3AD203B41FA5}">
                      <a16:colId xmlns:a16="http://schemas.microsoft.com/office/drawing/2014/main" xmlns="" val="2808109736"/>
                    </a:ext>
                  </a:extLst>
                </a:gridCol>
              </a:tblGrid>
              <a:tr h="3994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Ажилчдыг</a:t>
                      </a:r>
                      <a:r>
                        <a:rPr lang="tr-TR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тээвэрлэдэг тээврийн хэрэгсэл 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зорчигч хоорондын зайг 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харгалзан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үзэж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төлөвлөгдсөн үү?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Тийм 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Үгүй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3020940545"/>
                  </a:ext>
                </a:extLst>
              </a:tr>
              <a:tr h="60371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Ажилчдын 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тээврийн хэрэгслийн халдваргүйжүүлэлт цэвэрлэгээ байнга хийгддэг үү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3054902123"/>
                  </a:ext>
                </a:extLst>
              </a:tr>
              <a:tr h="3994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Г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ариутгагч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болон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нэг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удаагийн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маск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ажилчдын тээврийн хэрэгсэлд байдаг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1692911923"/>
                  </a:ext>
                </a:extLst>
              </a:tr>
              <a:tr h="603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Ажилчид ажилд орох, гарахдаа хувийн ариун цэврийг сахих, хоорондыг харилцаа холбоог багасгах, зайг их байлгах талаар арга хэмжээ тогтмол хийгддэг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315150465"/>
                  </a:ext>
                </a:extLst>
              </a:tr>
              <a:tr h="603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Үйлдвэрт тээврийн хэрэгсэл, хүмүүсийн нягтрал үүсэхээс урьдчилан сэргийлэхэд шаардлагатай арга хэмжээ авах үүднээс 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анхааруулах тэмдгүүдийг байрлуулсан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3293316559"/>
                  </a:ext>
                </a:extLst>
              </a:tr>
              <a:tr h="557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Ажлын байрны хаалган дээр бүх хүмүүсийн (үйлчлүүлэгч, дэд ажил олгогч, ажилтан, жолооч, зочин гэх мэт) халууныг хэмжиж байгаа юу?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3948630676"/>
                  </a:ext>
                </a:extLst>
              </a:tr>
              <a:tr h="399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Үйлдвэрлэлийн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бүсэд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түр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хугацаагаар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орж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байгаа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хүмүүст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хоорондоо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зайтай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байх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дүрэм үйлчилдэг үү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199739995"/>
                  </a:ext>
                </a:extLst>
              </a:tr>
              <a:tr h="603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 </a:t>
                      </a: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Шинээр ирсэн материалыг зориулалтын газарт хадгалж эрх бүхий ажилтнуудаас бусад ажилчид нэвтрэхээс урьдчилан сэргийлэх арга хэмжээ авч байгаа юу?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1369986479"/>
                  </a:ext>
                </a:extLst>
              </a:tr>
              <a:tr h="399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 Ажлын байранд гаднаас орж ирж байгаа бүх хүмүүс, нэн ялангуяа түр хугацаагаар орж ирсэн хүмүүс маск өмсдөг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3307673752"/>
                  </a:ext>
                </a:extLst>
              </a:tr>
              <a:tr h="603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 Ажиллах төлөвлөгөөнд боломжит цөөн ажилчинтай байлгах талаар ямар нэгэн өөрчлөлт орсон уу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xmlns="" val="279573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85776FF-AC16-4B72-9C8A-C6C7B834E379}" type="slidenum">
              <a:rPr lang="tr-TR" sz="2000" smtClean="0">
                <a:latin typeface="Arial" pitchFamily="34" charset="0"/>
                <a:cs typeface="Arial" pitchFamily="34" charset="0"/>
              </a:rPr>
              <a:pPr algn="ctr"/>
              <a:t>19</a:t>
            </a:fld>
            <a:r>
              <a:rPr lang="tr-TR" sz="2000" smtClean="0">
                <a:latin typeface="Arial" pitchFamily="34" charset="0"/>
                <a:cs typeface="Arial" pitchFamily="34" charset="0"/>
              </a:rPr>
              <a:t>/17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ээс хамгаалах арга хэмжээ, дадлага - хяналтын жагсаалт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42" y="1839951"/>
            <a:ext cx="3073058" cy="247557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77311"/>
              </p:ext>
            </p:extLst>
          </p:nvPr>
        </p:nvGraphicFramePr>
        <p:xfrm>
          <a:off x="322334" y="1477172"/>
          <a:ext cx="5732778" cy="4918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1805">
                  <a:extLst>
                    <a:ext uri="{9D8B030D-6E8A-4147-A177-3AD203B41FA5}">
                      <a16:colId xmlns:a16="http://schemas.microsoft.com/office/drawing/2014/main" xmlns="" val="2892877218"/>
                    </a:ext>
                  </a:extLst>
                </a:gridCol>
                <a:gridCol w="665486">
                  <a:extLst>
                    <a:ext uri="{9D8B030D-6E8A-4147-A177-3AD203B41FA5}">
                      <a16:colId xmlns:a16="http://schemas.microsoft.com/office/drawing/2014/main" xmlns="" val="3513920052"/>
                    </a:ext>
                  </a:extLst>
                </a:gridCol>
                <a:gridCol w="665487">
                  <a:extLst>
                    <a:ext uri="{9D8B030D-6E8A-4147-A177-3AD203B41FA5}">
                      <a16:colId xmlns:a16="http://schemas.microsoft.com/office/drawing/2014/main" xmlns="" val="2073309674"/>
                    </a:ext>
                  </a:extLst>
                </a:gridCol>
              </a:tblGrid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 Ажилчид бие биетэйгээ харьцах харилцаа хамгийн бага хэмжээнд байж чадаж байгаа юу?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4503665"/>
                  </a:ext>
                </a:extLst>
              </a:tr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 Хойшлуулах боломжгүй уулзалт, сургалтууд зайны сургалт, телеконференц маягаар явагддаг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0653321"/>
                  </a:ext>
                </a:extLst>
              </a:tr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 Нүүр нүүрээ харсан уулзалтуудад зай барих, маск зүүх зэрэг арга хэмжээ авагддаг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3986425"/>
                  </a:ext>
                </a:extLst>
              </a:tr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 Цех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хоорондох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зайг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их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байлгах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дүрмийн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дагуу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зохион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байгуулалт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хийгдсэн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үү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9072099"/>
                  </a:ext>
                </a:extLst>
              </a:tr>
              <a:tr h="639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 Ажлын байр, машин, эд ангиудыг нэгээс олон ажилтан ашиглахаас урьдчилан сэргийлэх, боломжтой бол нэг ажилтан ашиглах талаар төлөвлөгөө хийгдсэн үү?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9282544"/>
                  </a:ext>
                </a:extLst>
              </a:tr>
              <a:tr h="855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16.Ажлын байрны сандал, бариул, хаалганы бариул, товчлуур, машины бариул, бүрхэвч, нийтийн багаж хэрэгсэл, тоног төхөөрөмж, дэлгэц, компьютер, утас, факс гэх мэт төхөөрөмжүүдийн цэвэрлэгээ, ариутгал тогтмол хийгддэг үү?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1318937"/>
                  </a:ext>
                </a:extLst>
              </a:tr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 Машин техникийг ашиглах зааварт ариун цэврийг хангах талаар мэдээлэл багтсан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2136486"/>
                  </a:ext>
                </a:extLst>
              </a:tr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 Ажилчдийн явах замын өргөн, маршрут нь ажилчдын хоорондын зайг их байлгахаар зохион байгуулагдсан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715551"/>
                  </a:ext>
                </a:extLst>
              </a:tr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 Ажлын байранд агааржуулалт, агааржуулалтын системийн ажиллагааг тогтмол шалгаж байгаа юу?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284784"/>
                  </a:ext>
                </a:extLst>
              </a:tr>
              <a:tr h="422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 Шаардлагатай хамгаалах хэрэгслийг ашиглаж шүүлтүүрийг тогтмол сольдог уу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574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4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278943"/>
            <a:ext cx="9144000" cy="257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Илтгэлийн төлөвлөгөө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>
          <a:xfrm>
            <a:off x="484815" y="1581149"/>
            <a:ext cx="7886700" cy="4023229"/>
          </a:xfrm>
          <a:noFill/>
        </p:spPr>
        <p:txBody>
          <a:bodyPr>
            <a:noAutofit/>
          </a:bodyPr>
          <a:lstStyle/>
          <a:p>
            <a:pPr algn="ctr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Салбарын </a:t>
            </a:r>
            <a:r>
              <a:rPr lang="mn-MN" altLang="tr-TR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талаарх </a:t>
            </a: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ерөнхий мэдээлэл</a:t>
            </a:r>
          </a:p>
          <a:p>
            <a:pPr algn="ctr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Хөдөлмөрийн эрүүл мэнд, аюулгүй байдлын </a:t>
            </a:r>
            <a:r>
              <a:rPr lang="mn-MN" altLang="tr-TR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талаарх </a:t>
            </a: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салбарын дүн шинжилгээ</a:t>
            </a:r>
          </a:p>
          <a:p>
            <a:pPr algn="ctr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Салбар дахь </a:t>
            </a:r>
            <a:r>
              <a:rPr lang="tr-TR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COVID-19-</a:t>
            </a: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ээс хамгаалах арга хэмжээ, дадлага</a:t>
            </a:r>
          </a:p>
          <a:p>
            <a:pPr algn="ctr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Турк дахь салбарын хувьд </a:t>
            </a:r>
            <a:r>
              <a:rPr lang="tr-TR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COVID-19-</a:t>
            </a:r>
            <a:r>
              <a:rPr lang="mn-MN" alt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ээс </a:t>
            </a:r>
            <a:r>
              <a:rPr lang="mn-MN" altLang="tr-TR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хамгаалах ажлууд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8417" y="4278943"/>
            <a:ext cx="2391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tr-TR" altLang="tr-T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tr-TR" altLang="tr-T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20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18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ээс хамгаалах арга хэмжээ, дадлага - хяналтын жагсаалт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95" y="2018371"/>
            <a:ext cx="2910468" cy="230830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63106"/>
              </p:ext>
            </p:extLst>
          </p:nvPr>
        </p:nvGraphicFramePr>
        <p:xfrm>
          <a:off x="89211" y="1476353"/>
          <a:ext cx="5508701" cy="519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9037">
                  <a:extLst>
                    <a:ext uri="{9D8B030D-6E8A-4147-A177-3AD203B41FA5}">
                      <a16:colId xmlns:a16="http://schemas.microsoft.com/office/drawing/2014/main" xmlns="" val="492816672"/>
                    </a:ext>
                  </a:extLst>
                </a:gridCol>
                <a:gridCol w="607502">
                  <a:extLst>
                    <a:ext uri="{9D8B030D-6E8A-4147-A177-3AD203B41FA5}">
                      <a16:colId xmlns:a16="http://schemas.microsoft.com/office/drawing/2014/main" xmlns="" val="1342838769"/>
                    </a:ext>
                  </a:extLst>
                </a:gridCol>
                <a:gridCol w="422162">
                  <a:extLst>
                    <a:ext uri="{9D8B030D-6E8A-4147-A177-3AD203B41FA5}">
                      <a16:colId xmlns:a16="http://schemas.microsoft.com/office/drawing/2014/main" xmlns="" val="1875326431"/>
                    </a:ext>
                  </a:extLst>
                </a:gridCol>
              </a:tblGrid>
              <a:tr h="184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 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айгалийн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агааржуулалт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буюу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салхи</a:t>
                      </a: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тогтмол оруулдаг уу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2440912699"/>
                  </a:ext>
                </a:extLst>
              </a:tr>
              <a:tr h="372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 Алсын удирдлагатай тоног төхөөрөмжүүд болох кран, гинжийн өргөгчийн удирлагыг байнга халдваргүйжүүлдэг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2476225753"/>
                  </a:ext>
                </a:extLst>
              </a:tr>
              <a:tr h="372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 Хаалттай орчинд гарч болзошгүй тоос, хий, утаа зэргийг зайлуулах техникийн шаардлагатай арга хэмжээ авсан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4293894039"/>
                  </a:ext>
                </a:extLst>
              </a:tr>
              <a:tr h="372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 Авсан арга хэмжээнүүдийн хүрээнд хамгаалалтын хэрэгсэлүүдийг солих давтамжинд ач холбогдол өгсөн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2360466490"/>
                  </a:ext>
                </a:extLst>
              </a:tr>
              <a:tr h="753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 Нэгээс олон ажил олгогч байгаа тохиолдолд тахал өвчний эсрэг авах арга хэмжээний талаар хамтын ажиллагаа, уялдаа холбоог хангаж ажил олгогчдын хооронд тогтмол мэдээлэл солилцоход анхаарч ажилладаг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540131598"/>
                  </a:ext>
                </a:extLst>
              </a:tr>
              <a:tr h="372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 Цайны газарт олон хүн цугларахыг багасгах зохицуулалт хийгдсэн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2680887397"/>
                  </a:ext>
                </a:extLst>
              </a:tr>
              <a:tr h="56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 Хоолны газар, цайны газар гэх мэт хоол хүнс, ундаа хэрэглэгддэг газарт хоорондын зай барих дүрмийг ханагахад шаардлагатай тэмдэг, зааврыг байрлуулсан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4221321280"/>
                  </a:ext>
                </a:extLst>
              </a:tr>
              <a:tr h="56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 Ажлын байрны өргөтгөл, оффисын орчин, хоолны танхим, амралтын газар, хувцас солих өрөө, шүршүүр болон бусад доторх нийтийн газрууд тогтмол агааржуулалттай байдаг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1375575362"/>
                  </a:ext>
                </a:extLst>
              </a:tr>
              <a:tr h="753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 Ажлын байрны, оффисын орчин, хоолны өрөө, амрах талбай, хувцас солих өрөө, шүршүүр зэрэг нийтийн газрын байнга хүн хүрдэг хэсгүүдийг тогтмол цэвэрлэж, халдваргүйжүүлдэг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2044031633"/>
                  </a:ext>
                </a:extLst>
              </a:tr>
              <a:tr h="56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 Хувцас солих өрөө, бие засах газар, угаалгын өрөө, угаалтуур зэрэгт хангалттай хэмжээний ариун цэврийн бодис байдаг уу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Эдгээр газруудыг байнга халдваргүйжүүлдэг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6541" marR="66541" marT="0" marB="0"/>
                </a:tc>
                <a:extLst>
                  <a:ext uri="{0D108BD9-81ED-4DB2-BD59-A6C34878D82A}">
                    <a16:rowId xmlns:a16="http://schemas.microsoft.com/office/drawing/2014/main" xmlns="" val="415027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85776FF-AC16-4B72-9C8A-C6C7B834E379}" type="slidenum">
              <a:rPr lang="tr-TR" sz="1800" smtClean="0">
                <a:latin typeface="Arial" pitchFamily="34" charset="0"/>
                <a:cs typeface="Arial" pitchFamily="34" charset="0"/>
              </a:rPr>
              <a:pPr algn="ctr"/>
              <a:t>21</a:t>
            </a:fld>
            <a:r>
              <a:rPr lang="tr-TR" sz="1800" smtClean="0">
                <a:latin typeface="Arial" pitchFamily="34" charset="0"/>
                <a:cs typeface="Arial" pitchFamily="34" charset="0"/>
              </a:rPr>
              <a:t>/17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18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ээс хамгаалах арга хэмжээ, дадлага - хяналтын жагсаалт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59" y="2018371"/>
            <a:ext cx="3122341" cy="321083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20563"/>
              </p:ext>
            </p:extLst>
          </p:nvPr>
        </p:nvGraphicFramePr>
        <p:xfrm>
          <a:off x="322334" y="1349300"/>
          <a:ext cx="5554359" cy="509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3397">
                  <a:extLst>
                    <a:ext uri="{9D8B030D-6E8A-4147-A177-3AD203B41FA5}">
                      <a16:colId xmlns:a16="http://schemas.microsoft.com/office/drawing/2014/main" xmlns="" val="266093503"/>
                    </a:ext>
                  </a:extLst>
                </a:gridCol>
                <a:gridCol w="809225">
                  <a:extLst>
                    <a:ext uri="{9D8B030D-6E8A-4147-A177-3AD203B41FA5}">
                      <a16:colId xmlns:a16="http://schemas.microsoft.com/office/drawing/2014/main" xmlns="" val="1804641680"/>
                    </a:ext>
                  </a:extLst>
                </a:gridCol>
                <a:gridCol w="791737">
                  <a:extLst>
                    <a:ext uri="{9D8B030D-6E8A-4147-A177-3AD203B41FA5}">
                      <a16:colId xmlns:a16="http://schemas.microsoft.com/office/drawing/2014/main" xmlns="" val="3435995148"/>
                    </a:ext>
                  </a:extLst>
                </a:gridCol>
              </a:tblGrid>
              <a:tr h="399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 Халдваргүйжүүлсэн бохир газрыг анхааруулах тэмдэг, зурвасаар тусгаарлаж байгаа юу?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839143"/>
                  </a:ext>
                </a:extLst>
              </a:tr>
              <a:tr h="944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 Шатны хашлага, цахилгаан шатны товчлуур, хоолны болон уулзалтын ширээ, хаалганы бариул, усан оргилуурын цорх, хогийн сав, АТМ, цахилгаан унтраалга гэх мэт хамгийн түгээмэл хэрэглэгддэг зүйлсийн гадаргууг байнга цэвэрлэдэг үү?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4163378"/>
                  </a:ext>
                </a:extLst>
              </a:tr>
              <a:tr h="399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 Цэвэрлэх ажлын бүртгэлийг хөтлөн цэвэрлэгээний төлөвлөгөө хэрэгжүүлдэг байгаа юу?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4055658"/>
                  </a:ext>
                </a:extLst>
              </a:tr>
              <a:tr h="566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34. Коронавирусын тархалт, халдварын гинжин хэлхээ, эрүүл мэндийг хамгаалах талаар ажилчидад мэдээлэл өгч байгаа юу?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7436425"/>
                  </a:ext>
                </a:extLst>
              </a:tr>
              <a:tr h="399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 Ажилчид гар угаах үр дүнтэй арга техникийн талаар сургалт орсон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1857469"/>
                  </a:ext>
                </a:extLst>
              </a:tr>
              <a:tr h="399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 Үйлдвэрийн мэдээллийн салбар, үүдэнд анхааруулга байрлуулсан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3761610"/>
                  </a:ext>
                </a:extLst>
              </a:tr>
              <a:tr h="604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 Ажилчид, ажлын талбай бусад нийтийн газруудад (амрах газар, хоолны танхим гэх мэт) ус, саван, гар ариутгагчаар хангагдаж чадаж байгаа эсэх?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2435436"/>
                  </a:ext>
                </a:extLst>
              </a:tr>
              <a:tr h="377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38. Нэг удаагийн алчуур, гар алчуур,  хогны уутыг ашигладаг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7945700"/>
                  </a:ext>
                </a:extLst>
              </a:tr>
              <a:tr h="399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 Дахин ашиглах боломжтой материал, тоног төхөөрөмжийг халдваргүйжүүлдэг үү?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4550941"/>
                  </a:ext>
                </a:extLst>
              </a:tr>
              <a:tr h="604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 Ажилчид гэртээ харихаасаа өмнө ажлын хувцсаа сольж, ажлын хувцасаа байнга угааж байх хэрэгтэй гэсэн сэрэмжлүүлгийг дагаж байгаа юу?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6555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22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ээс хамгаалах арга хэмжээ, дадлага - хяналтын жагсаалт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72" y="1807627"/>
            <a:ext cx="3279156" cy="32338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44999"/>
              </p:ext>
            </p:extLst>
          </p:nvPr>
        </p:nvGraphicFramePr>
        <p:xfrm>
          <a:off x="322333" y="1555274"/>
          <a:ext cx="5420545" cy="4892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8153">
                  <a:extLst>
                    <a:ext uri="{9D8B030D-6E8A-4147-A177-3AD203B41FA5}">
                      <a16:colId xmlns:a16="http://schemas.microsoft.com/office/drawing/2014/main" xmlns="" val="1321327206"/>
                    </a:ext>
                  </a:extLst>
                </a:gridCol>
                <a:gridCol w="759504">
                  <a:extLst>
                    <a:ext uri="{9D8B030D-6E8A-4147-A177-3AD203B41FA5}">
                      <a16:colId xmlns:a16="http://schemas.microsoft.com/office/drawing/2014/main" xmlns="" val="2841155632"/>
                    </a:ext>
                  </a:extLst>
                </a:gridCol>
                <a:gridCol w="802888">
                  <a:extLst>
                    <a:ext uri="{9D8B030D-6E8A-4147-A177-3AD203B41FA5}">
                      <a16:colId xmlns:a16="http://schemas.microsoft.com/office/drawing/2014/main" xmlns="" val="1392355359"/>
                    </a:ext>
                  </a:extLst>
                </a:gridCol>
              </a:tblGrid>
              <a:tr h="46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 Ажилчид халуурах, ханиалгах, амьсгал давчдах зэрэг өвчний шинж тэмдэг илэрвэл ажлын байрны эрүүл мэндийн ажилтнуудад нэн даруй мэдэгддэг үү?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3260773199"/>
                  </a:ext>
                </a:extLst>
              </a:tr>
              <a:tr h="46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42. Халуурах, ханиалгах, амьсгал давчдах шинж тэмдэг илэрсэн ажилтан маск зүүж ажлын байран дахь бусад ажилтнуудаас тусгаарлагддаг уу?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2986269773"/>
                  </a:ext>
                </a:extLst>
              </a:tr>
              <a:tr h="46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43. Тусгаарлагдсан ажилтныг ALO 184 /Түргэн тусламж/  дуудаж, эрүүл мэндийн байгууллагуудын зааврын арга хэмжээ авахуулдаг уу?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20041230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44. Халдвар авсан гэж тогтоогдсон ажилтаны ажиллаж байсан газар, барьж байсан эд хогшилд халдваргүйжүүлэлт хийгддэг үү?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4518480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 Халдвартай болох нь тогтоогдсон ажилтантай хавьтсан ажилтныг тодорхойлж, эрүүл мэндийн байгууллагад мэдэгдсэн үү?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1431395051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 Хаягдал хадгалах ажлыг хариуцсан ажилтнууд COVID-19-ийн талаар тусгай мэдээлэлтэй байсан уу</a:t>
                      </a:r>
                      <a:r>
                        <a:rPr lang="mn-MN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2632115917"/>
                  </a:ext>
                </a:extLst>
              </a:tr>
              <a:tr h="46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47. Холбогдох яамны бэлтгэсэн ажлын байр, ажил олгогч, ажилчдад зориулсан COVID-19 зарлал, удирдамжийн баримт бичигтэй уялдуулан авч байгаа арга хэмжээ шинэчлэл хийгдсэн үү?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1199610554"/>
                  </a:ext>
                </a:extLst>
              </a:tr>
              <a:tr h="46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 Одоо байгаа онцгой байдлын төлөвлөгөө, эрсдлийн үнэлгээ шинэчлэгдэж, тархалтын эсрэг тусдаа үйл ажиллагааны төлөвлөгөө боловсруулагдсан уу?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287429257"/>
                  </a:ext>
                </a:extLst>
              </a:tr>
              <a:tr h="46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 Өөр хэлээр ярьдаг гадаад ажилтан бий юу? (Гадаад хэлээр ойлгоход бэрхшээлтэй ажилчид уу?) Хэрэв тийм бол мэдээллээр зөв хангагдаж байгаа юу?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3112199198"/>
                  </a:ext>
                </a:extLst>
              </a:tr>
              <a:tr h="4662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 Биологийн бодисоор бохирдож болзошгүй газрыг хэрхэн цэвэрлэх талаар цэвэрлэгээ, засвар үйлчилгээний ажилтнууд сургалтанд хамрагдсан уу?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xmlns="" val="318423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23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Салбар дахь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ээс хамгаалах арга хэмжээ, дадлага - хяналтын жагсаалт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150218"/>
            <a:ext cx="3333750" cy="38917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2307"/>
              </p:ext>
            </p:extLst>
          </p:nvPr>
        </p:nvGraphicFramePr>
        <p:xfrm>
          <a:off x="164868" y="1312608"/>
          <a:ext cx="5276927" cy="5586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1167">
                  <a:extLst>
                    <a:ext uri="{9D8B030D-6E8A-4147-A177-3AD203B41FA5}">
                      <a16:colId xmlns:a16="http://schemas.microsoft.com/office/drawing/2014/main" xmlns="" val="440107476"/>
                    </a:ext>
                  </a:extLst>
                </a:gridCol>
                <a:gridCol w="944814">
                  <a:extLst>
                    <a:ext uri="{9D8B030D-6E8A-4147-A177-3AD203B41FA5}">
                      <a16:colId xmlns:a16="http://schemas.microsoft.com/office/drawing/2014/main" xmlns="" val="4235756054"/>
                    </a:ext>
                  </a:extLst>
                </a:gridCol>
                <a:gridCol w="880946">
                  <a:extLst>
                    <a:ext uri="{9D8B030D-6E8A-4147-A177-3AD203B41FA5}">
                      <a16:colId xmlns:a16="http://schemas.microsoft.com/office/drawing/2014/main" xmlns="" val="2500792554"/>
                    </a:ext>
                  </a:extLst>
                </a:gridCol>
              </a:tblGrid>
              <a:tr h="970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 Хэрэв ажлын байранд тусгай хэрэгцээ бүхий (жирэмсэн, хөхүүл, хөгжлийн бэрхшээлтэй гэх мэт) ажилчид байгаа бол тэдгээрийн эрүүл ахуйн дүрмийг дагаж мөрдөх талаар ямар нэгэн тусгай арга хэмжээ авсан уу?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860858"/>
                  </a:ext>
                </a:extLst>
              </a:tr>
              <a:tr h="582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52. Хувийн хамгаалалтын хэрэгслийг тогтмол шалгадаг уу? Шаардлагатай тохиолдолд нүүрний хамгаалах маск өгдөг үү?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8141929"/>
                  </a:ext>
                </a:extLst>
              </a:tr>
              <a:tr h="388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53. Хувийн хамгаалалтын хэрэгслийг зөв зохистой хаядаг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4890619"/>
                  </a:ext>
                </a:extLst>
              </a:tr>
              <a:tr h="388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54. Ашиглагдсан хувийн хамгаалах хэрэгслийг гаднаас нь тусгаарлагдсан хогийн саванд хаядаг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3872041"/>
                  </a:ext>
                </a:extLst>
              </a:tr>
              <a:tr h="776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55. Дахин ашиглах боломжтой хувийн хамгаалах хэрэгслийг үйлдвэрлэгчийн зөвлөмжийн дагуу ашиглахаас өмнө болон дараа нь халдваргүйжүүлдэг үү?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0175847"/>
                  </a:ext>
                </a:extLst>
              </a:tr>
              <a:tr h="776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 Ажилтнуудын хувийн хамгаалалтын хэрэгслийг  дундаа ашиглах, эрүүл ахуйн шинж чанараа алдсан эсвэл нэг удаагийн материалыг дахин ашиглах байдлыг хориглож чадаж байгаа юу?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807760"/>
                  </a:ext>
                </a:extLst>
              </a:tr>
              <a:tr h="582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57. Ажилчид стандартад тохирсон хувийн хамгаалалтын хэрэгслийг ашиглаж, өвчний халдвар авах эрсдлийн эсрэг хамгаалддаг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5395241"/>
                  </a:ext>
                </a:extLst>
              </a:tr>
              <a:tr h="388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 Хамгаалах хэрэгсэл нь ажилчдын гадуур хувцаст хүрэхгүй газар хадгалагддаг уу?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8311575"/>
                  </a:ext>
                </a:extLst>
              </a:tr>
              <a:tr h="182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59. Туслан гүйцэтгэгч компаниуд дээр дурдсан бүх зүйлийг дагаж мөрдөж байгаа юу?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892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24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400" dirty="0">
                <a:latin typeface="Arial" pitchFamily="34" charset="0"/>
                <a:cs typeface="Arial" pitchFamily="34" charset="0"/>
              </a:rPr>
              <a:t>ХАБЭА-н ерөнхий арга хэмжээ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" y="1476353"/>
            <a:ext cx="4843801" cy="12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4909919" y="1633699"/>
            <a:ext cx="423408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Эрүүл мэнд, аюулгүй байдлын тэмдэг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88648" y="3086866"/>
            <a:ext cx="42340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Эрсдэлийн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үнэлгээний хуудас / Хяналтын хуудас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" y="3039773"/>
            <a:ext cx="4860456" cy="115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4909919" y="4608766"/>
            <a:ext cx="42340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Эрүүл мэндийн тандалт, боловсрол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sağlık gözetimi arşivleri - Çalışma Barış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" y="4372193"/>
            <a:ext cx="4843801" cy="105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4909919" y="5830842"/>
            <a:ext cx="423408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rial" pitchFamily="34" charset="0"/>
                <a:cs typeface="Arial" pitchFamily="34" charset="0"/>
              </a:rPr>
              <a:t>4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Хөдөлмөрийн эрүүл ахуй, хувийн ариун цэвэр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8" y="5528166"/>
            <a:ext cx="4843800" cy="11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23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25</a:t>
            </a:fld>
            <a:r>
              <a:rPr lang="tr-TR" smtClean="0">
                <a:latin typeface="Arial" pitchFamily="34" charset="0"/>
                <a:cs typeface="Arial" pitchFamily="34" charset="0"/>
              </a:rPr>
              <a:t>/17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1400" dirty="0">
                <a:latin typeface="Arial" pitchFamily="34" charset="0"/>
                <a:cs typeface="Arial" pitchFamily="34" charset="0"/>
              </a:rPr>
              <a:t>ХАБЭА-н ерөнхий арга хэмжээ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11515" y="1491763"/>
            <a:ext cx="442248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Гараа сайн угаах</a:t>
            </a:r>
            <a:endParaRPr lang="tr-T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936" y="2419814"/>
            <a:ext cx="5492624" cy="3775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334" y="2714655"/>
            <a:ext cx="23874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1. Гараа бүлээн усаар норгож хөөсөртөл нь савандана.</a:t>
            </a:r>
          </a:p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2. Гарын бүх хэсгийн зүлгэж угаана</a:t>
            </a:r>
          </a:p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3. Хамгийн багадаа 20 секунд угаана уу</a:t>
            </a:r>
          </a:p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4. Гараа угаасны дараа усаа хатаана</a:t>
            </a:r>
          </a:p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5. Нийтийн газар цаасаар, гэртээ байгаа бол хувийнхаа алчуураар арчина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r>
              <a:rPr lang="tr-T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/17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274" y="3009510"/>
            <a:ext cx="4305352" cy="2765502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800" dirty="0">
                <a:latin typeface="Arial" pitchFamily="34" charset="0"/>
                <a:cs typeface="Arial" pitchFamily="34" charset="0"/>
              </a:rPr>
              <a:t>ХАБЭА-н ерөнхий арга хэмжээ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2019" y="1476353"/>
            <a:ext cx="848478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Ажилчдын тооноос хамааран </a:t>
            </a:r>
            <a:r>
              <a:rPr lang="mn-MN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байлгах шаардлагатай угаалтуурын тоо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40699"/>
              </p:ext>
            </p:extLst>
          </p:nvPr>
        </p:nvGraphicFramePr>
        <p:xfrm>
          <a:off x="713678" y="2633100"/>
          <a:ext cx="3102439" cy="3421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411">
                  <a:extLst>
                    <a:ext uri="{9D8B030D-6E8A-4147-A177-3AD203B41FA5}">
                      <a16:colId xmlns:a16="http://schemas.microsoft.com/office/drawing/2014/main" xmlns="" val="4116809838"/>
                    </a:ext>
                  </a:extLst>
                </a:gridCol>
                <a:gridCol w="1192686">
                  <a:extLst>
                    <a:ext uri="{9D8B030D-6E8A-4147-A177-3AD203B41FA5}">
                      <a16:colId xmlns:a16="http://schemas.microsoft.com/office/drawing/2014/main" xmlns="" val="2109808359"/>
                    </a:ext>
                  </a:extLst>
                </a:gridCol>
                <a:gridCol w="836342">
                  <a:extLst>
                    <a:ext uri="{9D8B030D-6E8A-4147-A177-3AD203B41FA5}">
                      <a16:colId xmlns:a16="http://schemas.microsoft.com/office/drawing/2014/main" xmlns="" val="1875463395"/>
                    </a:ext>
                  </a:extLst>
                </a:gridCol>
              </a:tblGrid>
              <a:tr h="516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Барилгын төрөл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Ажилчны тоо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Угаалтуурын тоо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4294880"/>
                  </a:ext>
                </a:extLst>
              </a:tr>
              <a:tr h="516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Захиргааны байр, оффесс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1-15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2024014"/>
                  </a:ext>
                </a:extLst>
              </a:tr>
              <a:tr h="25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16-35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5544091"/>
                  </a:ext>
                </a:extLst>
              </a:tr>
              <a:tr h="25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36-60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2348162"/>
                  </a:ext>
                </a:extLst>
              </a:tr>
              <a:tr h="25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61-90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7769988"/>
                  </a:ext>
                </a:extLst>
              </a:tr>
              <a:tr h="25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91-125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3061043"/>
                  </a:ext>
                </a:extLst>
              </a:tr>
              <a:tr h="516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125-с их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хүн бүрт 1 угаалтуур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8007612"/>
                  </a:ext>
                </a:extLst>
              </a:tr>
              <a:tr h="25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Үйлдвэр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1-10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8540658"/>
                  </a:ext>
                </a:extLst>
              </a:tr>
              <a:tr h="516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10-с их 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хүн бүрт 1 угаалтуур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888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27</a:t>
            </a:fld>
            <a:r>
              <a:rPr lang="tr-TR" smtClean="0"/>
              <a:t>/17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306457"/>
              </p:ext>
            </p:extLst>
          </p:nvPr>
        </p:nvGraphicFramePr>
        <p:xfrm>
          <a:off x="219001" y="1190847"/>
          <a:ext cx="8776143" cy="566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 smtClean="0">
                <a:latin typeface="Arial" pitchFamily="34" charset="0"/>
                <a:cs typeface="Arial" pitchFamily="34" charset="0"/>
              </a:rPr>
              <a:t> Жишиг арга хэмжээ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28</a:t>
            </a:fld>
            <a:r>
              <a:rPr lang="tr-TR" smtClean="0"/>
              <a:t>/17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910001"/>
              </p:ext>
            </p:extLst>
          </p:nvPr>
        </p:nvGraphicFramePr>
        <p:xfrm>
          <a:off x="219001" y="1190847"/>
          <a:ext cx="8776143" cy="566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800" dirty="0">
                <a:latin typeface="Arial" pitchFamily="34" charset="0"/>
                <a:cs typeface="Arial" pitchFamily="34" charset="0"/>
              </a:rPr>
              <a:t>Жишиг арга хэмжээ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336" y="2381693"/>
            <a:ext cx="1603808" cy="11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29</a:t>
            </a:fld>
            <a:r>
              <a:rPr lang="tr-TR" smtClean="0"/>
              <a:t>/17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799"/>
            <a:ext cx="8846288" cy="3912782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Биологийн хүчин зүйлийн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талаарх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жишиг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судалгаа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14598" y="1453559"/>
            <a:ext cx="436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Numune Alınan Yerler</a:t>
            </a:r>
            <a:endParaRPr lang="tr-TR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6325" y="5888190"/>
            <a:ext cx="9037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/>
              <a:t>Kaynak: Toplu </a:t>
            </a:r>
            <a:r>
              <a:rPr lang="tr-TR" sz="1400" i="1" dirty="0"/>
              <a:t>Çalışma Alanlarında Biyolojik Ajanlar Ve Çalışan Üzerine Etkileri Önleme </a:t>
            </a:r>
            <a:r>
              <a:rPr lang="tr-TR" sz="1400" i="1" dirty="0" smtClean="0"/>
              <a:t>Yöntemleri, Şengül COŞAR, Uzmanlık Tezi, 2012.</a:t>
            </a:r>
            <a:endParaRPr lang="tr-TR" sz="1400" i="1" dirty="0"/>
          </a:p>
          <a:p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41720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4294967295"/>
          </p:nvPr>
        </p:nvSpPr>
        <p:spPr>
          <a:xfrm>
            <a:off x="-434109" y="1253203"/>
            <a:ext cx="9578109" cy="5604797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Металын 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аж үйлдвэрийн салбар</a:t>
            </a: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Туркийн Статискийн Хорооны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ISIC Rev3.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ангилалаар тус салбар нь төмөр гангын үйлдвэлэл, </a:t>
            </a:r>
            <a:r>
              <a:rPr lang="mn-MN" dirty="0">
                <a:latin typeface="Arial" pitchFamily="34" charset="0"/>
                <a:cs typeface="Arial" pitchFamily="34" charset="0"/>
              </a:rPr>
              <a:t>бусад гол төмөрлөг ба үндсэн металлын аж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үйлдвэрлэл бүхий 6 </a:t>
            </a:r>
            <a:r>
              <a:rPr lang="mn-MN" dirty="0">
                <a:latin typeface="Arial" pitchFamily="34" charset="0"/>
                <a:cs typeface="Arial" pitchFamily="34" charset="0"/>
              </a:rPr>
              <a:t>дэд салбаруудаас бүрддэг ба манай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улсын хамгийн </a:t>
            </a:r>
            <a:r>
              <a:rPr lang="mn-MN" dirty="0">
                <a:latin typeface="Arial" pitchFamily="34" charset="0"/>
                <a:cs typeface="Arial" pitchFamily="34" charset="0"/>
              </a:rPr>
              <a:t>том гурван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аж үйлдвэрийн салбарын </a:t>
            </a:r>
            <a:r>
              <a:rPr lang="mn-MN" dirty="0">
                <a:latin typeface="Arial" pitchFamily="34" charset="0"/>
                <a:cs typeface="Arial" pitchFamily="34" charset="0"/>
              </a:rPr>
              <a:t>нэг юм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. Турк Улсын метал үйлвэрэлэлийн салбарт төмөр</a:t>
            </a:r>
            <a:r>
              <a:rPr lang="mn-MN" dirty="0">
                <a:latin typeface="Arial" pitchFamily="34" charset="0"/>
                <a:cs typeface="Arial" pitchFamily="34" charset="0"/>
              </a:rPr>
              <a:t>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ган, хөнгөн </a:t>
            </a:r>
            <a:r>
              <a:rPr lang="mn-MN" dirty="0">
                <a:latin typeface="Arial" pitchFamily="34" charset="0"/>
                <a:cs typeface="Arial" pitchFamily="34" charset="0"/>
              </a:rPr>
              <a:t>цагаан, хар тугалга, цайр, цагаан тугалга, зэс болон бусад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металын </a:t>
            </a:r>
            <a:r>
              <a:rPr lang="mn-MN" dirty="0">
                <a:latin typeface="Arial" pitchFamily="34" charset="0"/>
                <a:cs typeface="Arial" pitchFamily="34" charset="0"/>
              </a:rPr>
              <a:t>үйлдвэрлэл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ордог</a:t>
            </a: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r>
              <a:rPr lang="mn-M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Ашиглагддаг салбарууд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mn-MN" dirty="0">
                <a:latin typeface="Arial" pitchFamily="34" charset="0"/>
                <a:cs typeface="Arial" pitchFamily="34" charset="0"/>
              </a:rPr>
              <a:t>Барилга, хими, машин механизмын үйлдвэрлэл, эрчим хүч, автомашины үйлдвэрлэл гэх мэт. Олон салбарт ашигладаг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                                                                    Kaynak: </a:t>
            </a:r>
            <a:r>
              <a:rPr lang="tr-TR" i="1" dirty="0" err="1">
                <a:latin typeface="Arial" pitchFamily="34" charset="0"/>
                <a:cs typeface="Arial" pitchFamily="34" charset="0"/>
              </a:rPr>
              <a:t>Anametal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 Sanayi Sektörü Ekonomik Araştırmalar Departmanı, Eylül, 2017.</a:t>
            </a:r>
          </a:p>
          <a:p>
            <a:pPr marL="457200" lvl="1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dirty="0">
                <a:latin typeface="Arial" pitchFamily="34" charset="0"/>
                <a:cs typeface="Arial" pitchFamily="34" charset="0"/>
              </a:rPr>
              <a:t>Салбарын мэдээлэл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</a:t>
            </a:fld>
            <a:r>
              <a:rPr lang="tr-TR"/>
              <a:t>/17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41" y="3245118"/>
            <a:ext cx="7296913" cy="232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8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30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Дээж авч ажлын байрны хаана их бактер үүсдэг талаар судалгаа хийв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53"/>
            <a:ext cx="4691520" cy="35595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519" y="1476353"/>
            <a:ext cx="4356787" cy="34784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3" y="5243851"/>
            <a:ext cx="4539315" cy="13676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962" y="5215824"/>
            <a:ext cx="4077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31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800" dirty="0" smtClean="0">
                <a:latin typeface="Arial" pitchFamily="34" charset="0"/>
                <a:cs typeface="Arial" pitchFamily="34" charset="0"/>
              </a:rPr>
              <a:t>Дээж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авч байгаа газрууд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8" y="1476353"/>
            <a:ext cx="8246951" cy="52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32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800" dirty="0" smtClean="0">
                <a:latin typeface="Arial" pitchFamily="34" charset="0"/>
                <a:cs typeface="Arial" pitchFamily="34" charset="0"/>
              </a:rPr>
              <a:t>Үр дүнгүүд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1244009"/>
            <a:ext cx="8708621" cy="54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33</a:t>
            </a:fld>
            <a:r>
              <a:rPr lang="tr-TR" smtClean="0"/>
              <a:t>/17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15554"/>
              </p:ext>
            </p:extLst>
          </p:nvPr>
        </p:nvGraphicFramePr>
        <p:xfrm>
          <a:off x="116959" y="1476352"/>
          <a:ext cx="8867552" cy="524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Судалгааны үр дүн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Дүгнэлт ба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Маск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, хоорондын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зай болон хувийн ариун цэврийн дүрэм журамд анхаарлаа хандуулснаар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халдварыг ажилчдын дунд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дэгдэхээс урьдчилан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сэргийлэх боломжтой юм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Clr>
                <a:srgbClr val="9D1D1D"/>
              </a:buClr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Ажилчдыг сургах, салбарын талаар мэдээлэл өгөх нь өвчний тархалтыг бууруулна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ХАБЭА-н эрсдлийн үнэлгээ, хяналтын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хуудсыг ажилчдаар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үе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үе бөглүүлэх нь чухал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34</a:t>
            </a:fld>
            <a:r>
              <a:rPr lang="tr-TR"/>
              <a:t>/17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68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4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333" y="1423278"/>
            <a:ext cx="7886700" cy="464368"/>
          </a:xfrm>
        </p:spPr>
        <p:txBody>
          <a:bodyPr/>
          <a:lstStyle/>
          <a:p>
            <a:r>
              <a:rPr lang="mn-MN" sz="2400" dirty="0">
                <a:latin typeface="Arial" pitchFamily="34" charset="0"/>
                <a:cs typeface="Arial" pitchFamily="34" charset="0"/>
              </a:rPr>
              <a:t>Туркийн Статискийн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Хорооны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ангиллаар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400" dirty="0">
                <a:latin typeface="Arial" pitchFamily="34" charset="0"/>
                <a:cs typeface="Arial" pitchFamily="34" charset="0"/>
              </a:rPr>
              <a:t>Салбарын ангилал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649048654"/>
              </p:ext>
            </p:extLst>
          </p:nvPr>
        </p:nvGraphicFramePr>
        <p:xfrm>
          <a:off x="50800" y="1887646"/>
          <a:ext cx="9055099" cy="483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1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5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Салбарын мэдээлэл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5" y="1733109"/>
            <a:ext cx="8821666" cy="462095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12242" y="1272215"/>
            <a:ext cx="860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Метал </a:t>
            </a:r>
            <a:r>
              <a:rPr lang="mn-M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аж үйлдвэрийн экспортын үндсэн үзүүлэлтүүд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Halka 11"/>
          <p:cNvSpPr/>
          <p:nvPr/>
        </p:nvSpPr>
        <p:spPr>
          <a:xfrm>
            <a:off x="7609398" y="2586500"/>
            <a:ext cx="1534602" cy="3600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6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400" dirty="0">
                <a:latin typeface="Arial" pitchFamily="34" charset="0"/>
                <a:cs typeface="Arial" pitchFamily="34" charset="0"/>
              </a:rPr>
              <a:t>Туркийн төмөр, ган салбарын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үзүүлэлтүүд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(2017)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552737387"/>
              </p:ext>
            </p:extLst>
          </p:nvPr>
        </p:nvGraphicFramePr>
        <p:xfrm>
          <a:off x="127001" y="1426008"/>
          <a:ext cx="89027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3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7</a:t>
            </a:fld>
            <a:r>
              <a:rPr lang="tr-TR" smtClean="0"/>
              <a:t>/17</a:t>
            </a:r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Турк гангийн газрын зураг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210"/>
          <a:stretch/>
        </p:blipFill>
        <p:spPr>
          <a:xfrm>
            <a:off x="63499" y="1270001"/>
            <a:ext cx="8991601" cy="493017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52720" y="6200173"/>
            <a:ext cx="786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 smtClean="0">
                <a:latin typeface="Garamond" panose="02020404030301010803" pitchFamily="18" charset="0"/>
              </a:rPr>
              <a:t>Kaynak:</a:t>
            </a:r>
            <a:r>
              <a:rPr lang="tr-TR" sz="1400" i="1" dirty="0" err="1">
                <a:latin typeface="Garamond" panose="02020404030301010803" pitchFamily="18" charset="0"/>
                <a:hlinkClick r:id="rId3"/>
              </a:rPr>
              <a:t>https</a:t>
            </a:r>
            <a:r>
              <a:rPr lang="tr-TR" sz="1400" i="1" dirty="0">
                <a:latin typeface="Garamond" panose="02020404030301010803" pitchFamily="18" charset="0"/>
                <a:hlinkClick r:id="rId3"/>
              </a:rPr>
              <a:t>://webdosya.csb.gov.tr/</a:t>
            </a:r>
            <a:r>
              <a:rPr lang="tr-TR" sz="1400" i="1" dirty="0" err="1">
                <a:latin typeface="Garamond" panose="02020404030301010803" pitchFamily="18" charset="0"/>
                <a:hlinkClick r:id="rId3"/>
              </a:rPr>
              <a:t>db</a:t>
            </a:r>
            <a:r>
              <a:rPr lang="tr-TR" sz="1400" i="1" dirty="0">
                <a:latin typeface="Garamond" panose="02020404030301010803" pitchFamily="18" charset="0"/>
                <a:hlinkClick r:id="rId3"/>
              </a:rPr>
              <a:t>/</a:t>
            </a:r>
            <a:r>
              <a:rPr lang="tr-TR" sz="1400" i="1" dirty="0" err="1">
                <a:latin typeface="Garamond" panose="02020404030301010803" pitchFamily="18" charset="0"/>
                <a:hlinkClick r:id="rId3"/>
              </a:rPr>
              <a:t>ippc</a:t>
            </a:r>
            <a:r>
              <a:rPr lang="tr-TR" sz="1400" i="1" dirty="0">
                <a:latin typeface="Garamond" panose="02020404030301010803" pitchFamily="18" charset="0"/>
                <a:hlinkClick r:id="rId3"/>
              </a:rPr>
              <a:t>/duyurular/metal-sektoru-durum-anal-z--dr.-osman-yildiz-20190307132158.pdf</a:t>
            </a:r>
            <a:endParaRPr lang="tr-TR" sz="1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000" dirty="0" smtClean="0">
                <a:latin typeface="Arial" pitchFamily="34" charset="0"/>
                <a:cs typeface="Arial" pitchFamily="34" charset="0"/>
              </a:rPr>
              <a:t>Салбар дахь Хөдөлмөрийн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ахуй,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аюулгүй байдлын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дүн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шинжилгээ (2018)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8</a:t>
            </a:fld>
            <a:r>
              <a:rPr lang="tr-TR"/>
              <a:t>/17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44" y="5677786"/>
            <a:ext cx="6549656" cy="122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Vinç Sektöründe Güvenilir Çözüm Ortağı: BVS BÜLBÜLOĞLU VİNÇ A.Ş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2" y="1254053"/>
            <a:ext cx="2573078" cy="463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233917" y="6135533"/>
            <a:ext cx="271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latin typeface="Garamond" panose="02020404030301010803" pitchFamily="18" charset="0"/>
              </a:rPr>
              <a:t>Kaynak: SGK İstatistik Yıllıkları.</a:t>
            </a:r>
            <a:endParaRPr lang="tr-TR" sz="1400" i="1" dirty="0">
              <a:latin typeface="Garamond" panose="02020404030301010803" pitchFamily="18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44490"/>
              </p:ext>
            </p:extLst>
          </p:nvPr>
        </p:nvGraphicFramePr>
        <p:xfrm>
          <a:off x="233917" y="1522932"/>
          <a:ext cx="6337005" cy="3950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2000">
                  <a:extLst>
                    <a:ext uri="{9D8B030D-6E8A-4147-A177-3AD203B41FA5}">
                      <a16:colId xmlns:a16="http://schemas.microsoft.com/office/drawing/2014/main" xmlns="" val="3752048046"/>
                    </a:ext>
                  </a:extLst>
                </a:gridCol>
                <a:gridCol w="1928991">
                  <a:extLst>
                    <a:ext uri="{9D8B030D-6E8A-4147-A177-3AD203B41FA5}">
                      <a16:colId xmlns:a16="http://schemas.microsoft.com/office/drawing/2014/main" xmlns="" val="2266415859"/>
                    </a:ext>
                  </a:extLst>
                </a:gridCol>
                <a:gridCol w="2066014">
                  <a:extLst>
                    <a:ext uri="{9D8B030D-6E8A-4147-A177-3AD203B41FA5}">
                      <a16:colId xmlns:a16="http://schemas.microsoft.com/office/drawing/2014/main" xmlns="" val="92845154"/>
                    </a:ext>
                  </a:extLst>
                </a:gridCol>
              </a:tblGrid>
              <a:tr h="10047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Хэмжээ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Ажлын байрны тоо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Ажиллагчдын тоо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3771222"/>
                  </a:ext>
                </a:extLst>
              </a:tr>
              <a:tr h="491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1-49</a:t>
                      </a:r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ажилчинтай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6.204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40.561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9793447"/>
                  </a:ext>
                </a:extLst>
              </a:tr>
              <a:tr h="491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50-249 </a:t>
                      </a:r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ажилчинтай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345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38.484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04178109"/>
                  </a:ext>
                </a:extLst>
              </a:tr>
              <a:tr h="491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250-499 </a:t>
                      </a:r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ажилчинтай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23.282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0073708"/>
                  </a:ext>
                </a:extLst>
              </a:tr>
              <a:tr h="491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500-999 </a:t>
                      </a:r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ажилчинтай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tr-TR" sz="1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21.032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5991315"/>
                  </a:ext>
                </a:extLst>
              </a:tr>
              <a:tr h="491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1000+ </a:t>
                      </a:r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ажилчинтай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39.122</a:t>
                      </a:r>
                      <a:endParaRPr lang="tr-TR" sz="1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16607112"/>
                  </a:ext>
                </a:extLst>
              </a:tr>
              <a:tr h="491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Нийт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6.658</a:t>
                      </a:r>
                      <a:endParaRPr lang="tr-TR" sz="14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162.481</a:t>
                      </a:r>
                      <a:endParaRPr lang="tr-TR" sz="14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5512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3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400" dirty="0">
                <a:latin typeface="Arial" pitchFamily="34" charset="0"/>
                <a:cs typeface="Arial" pitchFamily="34" charset="0"/>
              </a:rPr>
              <a:t>Салбар дахь Хөдөлмөрийн эрүүл ахуй, аюулгүй байдлын дүн шинжилгээ (2018)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9</a:t>
            </a:fld>
            <a:r>
              <a:rPr lang="tr-TR"/>
              <a:t>/17</a:t>
            </a:r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39412"/>
              </p:ext>
            </p:extLst>
          </p:nvPr>
        </p:nvGraphicFramePr>
        <p:xfrm>
          <a:off x="139552" y="1601701"/>
          <a:ext cx="7347098" cy="4752361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801862">
                  <a:extLst>
                    <a:ext uri="{9D8B030D-6E8A-4147-A177-3AD203B41FA5}">
                      <a16:colId xmlns:a16="http://schemas.microsoft.com/office/drawing/2014/main" xmlns="" val="1962590928"/>
                    </a:ext>
                  </a:extLst>
                </a:gridCol>
                <a:gridCol w="976388">
                  <a:extLst>
                    <a:ext uri="{9D8B030D-6E8A-4147-A177-3AD203B41FA5}">
                      <a16:colId xmlns:a16="http://schemas.microsoft.com/office/drawing/2014/main" xmlns="" val="1094127579"/>
                    </a:ext>
                  </a:extLst>
                </a:gridCol>
                <a:gridCol w="976388">
                  <a:extLst>
                    <a:ext uri="{9D8B030D-6E8A-4147-A177-3AD203B41FA5}">
                      <a16:colId xmlns:a16="http://schemas.microsoft.com/office/drawing/2014/main" xmlns="" val="3285753113"/>
                    </a:ext>
                  </a:extLst>
                </a:gridCol>
                <a:gridCol w="1592460">
                  <a:extLst>
                    <a:ext uri="{9D8B030D-6E8A-4147-A177-3AD203B41FA5}">
                      <a16:colId xmlns:a16="http://schemas.microsoft.com/office/drawing/2014/main" xmlns="" val="3893362594"/>
                    </a:ext>
                  </a:extLst>
                </a:gridCol>
              </a:tblGrid>
              <a:tr h="674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Эрэгтэй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Эмэгтэй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Нийт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0136996"/>
                  </a:ext>
                </a:extLst>
              </a:tr>
              <a:tr h="1380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Үйлдвэрлэлийн</a:t>
                      </a:r>
                      <a:r>
                        <a:rPr lang="mn-MN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осолд </a:t>
                      </a: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өртөж</a:t>
                      </a:r>
                      <a:r>
                        <a:rPr lang="mn-MN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</a:t>
                      </a: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өдөлмөрийн чадваргүй болсон</a:t>
                      </a:r>
                      <a:r>
                        <a:rPr lang="mn-MN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(ажлын өдөр) даатгуулагчийн тоо.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17.063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17.403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4724147"/>
                  </a:ext>
                </a:extLst>
              </a:tr>
              <a:tr h="674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Түр хугацаагаар хөдөлмөрийн чадваргүй болсон нийт хугацаа 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140.526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1.211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141.737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15940523"/>
                  </a:ext>
                </a:extLst>
              </a:tr>
              <a:tr h="674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Мэргэжлийн өвчтэй болсон даатгалтай</a:t>
                      </a:r>
                      <a:r>
                        <a:rPr lang="mn-MN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хүмүүсийн тоо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0684894"/>
                  </a:ext>
                </a:extLst>
              </a:tr>
              <a:tr h="674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Үйлдвэрлэлийн </a:t>
                      </a: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ослын улмаас нас барсан даатгуулагчдын тоо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tr-T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8445706"/>
                  </a:ext>
                </a:extLst>
              </a:tr>
              <a:tr h="674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Мэргэжлийн өвчний улмаас нас барсан даатгуулагчдын тоо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006519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744" y="0"/>
            <a:ext cx="1830828" cy="2062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3115340" y="6479410"/>
            <a:ext cx="271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latin typeface="Garamond" panose="02020404030301010803" pitchFamily="18" charset="0"/>
              </a:rPr>
              <a:t>Kaynak: SGK İstatistik Yıllıkları.</a:t>
            </a:r>
            <a:endParaRPr lang="tr-TR" sz="1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3283</Words>
  <Application>Microsoft Office PowerPoint</Application>
  <PresentationFormat>On-screen Show (4:3)</PresentationFormat>
  <Paragraphs>526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Teması</vt:lpstr>
      <vt:lpstr>Özel Tasarım</vt:lpstr>
      <vt:lpstr>1_Özel Tasarım</vt:lpstr>
      <vt:lpstr>2_Özel Tasarım</vt:lpstr>
      <vt:lpstr>3_Özel Tasarım</vt:lpstr>
      <vt:lpstr>Металл үйлдвэрлэлийн салбарын үндсэн  ажилтнуудыг коронавирусын дэгдэлтээс хамгаалах</vt:lpstr>
      <vt:lpstr>Илтгэлийн төлөвлөгөө</vt:lpstr>
      <vt:lpstr>Салбарын мэдээлэл</vt:lpstr>
      <vt:lpstr>Салбарын ангилал</vt:lpstr>
      <vt:lpstr>Салбарын мэдээлэл</vt:lpstr>
      <vt:lpstr>Туркийн төмөр, ган салбарын үзүүлэлтүүд (2017)</vt:lpstr>
      <vt:lpstr>Турк гангийн газрын зураг</vt:lpstr>
      <vt:lpstr>Салбар дахь Хөдөлмөрийн эрүүл ахуй, аюулгүй байдлын дүн шинжилгээ (2018)</vt:lpstr>
      <vt:lpstr>Салбар дахь Хөдөлмөрийн эрүүл ахуй, аюулгүй байдлын дүн шинжилгээ (2018)</vt:lpstr>
      <vt:lpstr>Салбар дахь ажлын төрлүүдийн ХАБЭА-н  эрсдэл, аюул</vt:lpstr>
      <vt:lpstr>Салбар дахь ажлын төрлүүдийн ХАБЭА-н  эрсдэл, аюул</vt:lpstr>
      <vt:lpstr>Салбар дахь ажлын төрлүүдийн ХАБЭА-н эрсдэл, аюул</vt:lpstr>
      <vt:lpstr>Салбар дахь ажлын төрлүүдийн ХАБЭА-н эрсдэл, аюул</vt:lpstr>
      <vt:lpstr>COVID-19-ийн салбарт үзүүлж буй нөлөө</vt:lpstr>
      <vt:lpstr>Салбар дахь COVID-19-ээс хамгаалах арга хэмжээ, дадлага-мэдээллийн самбар</vt:lpstr>
      <vt:lpstr>Салбар дахь COVID-19-ээс хамгаалах арга хэмжээ, дадлага-мэдээллийн самбар</vt:lpstr>
      <vt:lpstr>Салбар дахь COVID-19-ээс хамгаалах арга хэмжээ, дадлага- танилцуулга</vt:lpstr>
      <vt:lpstr>Салбар дахь COVID-19-ээс хамгаалах арга хэмжээ, дадлага - хяналтын жагсаалт</vt:lpstr>
      <vt:lpstr>Салбар дахь COVID-19-ээс хамгаалах арга хэмжээ, дадлага - хяналтын жагсаалт</vt:lpstr>
      <vt:lpstr>Салбар дахь COVID-19-ээс хамгаалах арга хэмжээ, дадлага - хяналтын жагсаалт</vt:lpstr>
      <vt:lpstr>Салбар дахь COVID-19-ээс хамгаалах арга хэмжээ, дадлага - хяналтын жагсаалт</vt:lpstr>
      <vt:lpstr>Салбар дахь COVID-19-ээс хамгаалах арга хэмжээ, дадлага - хяналтын жагсаалт</vt:lpstr>
      <vt:lpstr>Салбар дахь COVID-19-ээс хамгаалах арга хэмжээ, дадлага - хяналтын жагсаалт</vt:lpstr>
      <vt:lpstr>ХАБЭА-н ерөнхий арга хэмжээ</vt:lpstr>
      <vt:lpstr>ХАБЭА-н ерөнхий арга хэмжээ</vt:lpstr>
      <vt:lpstr>ХАБЭА-н ерөнхий арга хэмжээ</vt:lpstr>
      <vt:lpstr> Жишиг арга хэмжээ</vt:lpstr>
      <vt:lpstr>Жишиг арга хэмжээ</vt:lpstr>
      <vt:lpstr>Биологийн хүчин зүйлийн талаарх жишиг судалгаа</vt:lpstr>
      <vt:lpstr>Дээж авч ажлын байрны хаана их бактер үүсдэг талаар судалгаа хийв</vt:lpstr>
      <vt:lpstr>Дээж авч байгаа газрууд</vt:lpstr>
      <vt:lpstr>Үр дүнгүүд</vt:lpstr>
      <vt:lpstr>Судалгааны үр дүн</vt:lpstr>
      <vt:lpstr>Дүгнэлт ба үнэлгээ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425</cp:revision>
  <cp:lastPrinted>2020-08-31T06:33:40Z</cp:lastPrinted>
  <dcterms:created xsi:type="dcterms:W3CDTF">2019-04-01T08:33:12Z</dcterms:created>
  <dcterms:modified xsi:type="dcterms:W3CDTF">2020-09-07T02:41:01Z</dcterms:modified>
</cp:coreProperties>
</file>