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5" r:id="rId4"/>
    <p:sldMasterId id="2147483757" r:id="rId5"/>
  </p:sldMasterIdLst>
  <p:notesMasterIdLst>
    <p:notesMasterId r:id="rId25"/>
  </p:notesMasterIdLst>
  <p:handoutMasterIdLst>
    <p:handoutMasterId r:id="rId26"/>
  </p:handoutMasterIdLst>
  <p:sldIdLst>
    <p:sldId id="352" r:id="rId6"/>
    <p:sldId id="304" r:id="rId7"/>
    <p:sldId id="372" r:id="rId8"/>
    <p:sldId id="370" r:id="rId9"/>
    <p:sldId id="371" r:id="rId10"/>
    <p:sldId id="373" r:id="rId11"/>
    <p:sldId id="357" r:id="rId12"/>
    <p:sldId id="361" r:id="rId13"/>
    <p:sldId id="358" r:id="rId14"/>
    <p:sldId id="375" r:id="rId15"/>
    <p:sldId id="363" r:id="rId16"/>
    <p:sldId id="364" r:id="rId17"/>
    <p:sldId id="376" r:id="rId18"/>
    <p:sldId id="366" r:id="rId19"/>
    <p:sldId id="369" r:id="rId20"/>
    <p:sldId id="374" r:id="rId21"/>
    <p:sldId id="367" r:id="rId22"/>
    <p:sldId id="315" r:id="rId23"/>
    <p:sldId id="353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BF3FC23-F1AD-4121-9DD2-DCDBB7D829D0}">
          <p14:sldIdLst>
            <p14:sldId id="352"/>
          </p14:sldIdLst>
        </p14:section>
        <p14:section name="Başlıksız Bölüm" id="{89985544-BC55-4476-8A9D-38AAD342E118}">
          <p14:sldIdLst>
            <p14:sldId id="304"/>
            <p14:sldId id="372"/>
            <p14:sldId id="370"/>
            <p14:sldId id="371"/>
            <p14:sldId id="373"/>
            <p14:sldId id="357"/>
            <p14:sldId id="361"/>
            <p14:sldId id="358"/>
            <p14:sldId id="375"/>
            <p14:sldId id="363"/>
            <p14:sldId id="364"/>
            <p14:sldId id="376"/>
            <p14:sldId id="366"/>
            <p14:sldId id="369"/>
            <p14:sldId id="374"/>
            <p14:sldId id="367"/>
            <p14:sldId id="315"/>
            <p14:sldId id="35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A14"/>
    <a:srgbClr val="DC0B15"/>
    <a:srgbClr val="D8111B"/>
    <a:srgbClr val="9D1D1D"/>
    <a:srgbClr val="E0AF56"/>
    <a:srgbClr val="DFB058"/>
    <a:srgbClr val="0A4356"/>
    <a:srgbClr val="FBDD9D"/>
    <a:srgbClr val="42BBC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3979" autoAdjust="0"/>
  </p:normalViewPr>
  <p:slideViewPr>
    <p:cSldViewPr snapToGrid="0">
      <p:cViewPr varScale="1">
        <p:scale>
          <a:sx n="92" d="100"/>
          <a:sy n="92" d="100"/>
        </p:scale>
        <p:origin x="-88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93A39-283B-4F63-BCEF-7F0FD5E405DB}" type="datetimeFigureOut">
              <a:rPr lang="tr-TR" smtClean="0"/>
              <a:t>08.09.2020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CE08-DD78-4E8A-A322-B6B88C15B6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48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34AF-457A-482D-A859-38A56BD02D4C}" type="datetimeFigureOut">
              <a:rPr lang="tr-TR" smtClean="0"/>
              <a:t>08.09.2020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3C15C-C27C-4FF5-B429-995D138FC1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64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sz="1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Başlığı:</a:t>
            </a:r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54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(BÜYÜK HARF)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Birimin Adı: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(İlk Harfler Büyük)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Tarih: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minimum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(GG/AA/YYYY)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85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0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Sunum Planı: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  <a:p>
            <a:endParaRPr lang="tr-TR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NOT:</a:t>
            </a:r>
          </a:p>
          <a:p>
            <a:pPr marL="171450" indent="-171450">
              <a:buFontTx/>
              <a:buChar char="-"/>
            </a:pPr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«Toplam Yansı No» 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bilgisi, üst menüden «Görünüm» altındaki «Asıl </a:t>
            </a:r>
            <a:r>
              <a:rPr lang="tr-TR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Slayt»’a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tıklandıktan sonra açılacak 2. yansı üzerinden düzetilebilir.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Gereken düzeltme yapıldıktan sonra «Asıl Görünümü Kapat» seçilerek normal görünüme dönülür.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Bu işlem sonrasında «Toplam Yansı No» bilgisinin otomatik olarak düzelmemesi halinde, üst menüde yer alan «Ekle» bölümünden «Slayt Numarası» seçilerek açılacak pencereden «Slayt numarası» kutucuğundaki işaret kaldırılarak «Tümüne Uygula» seçeneğine tıklanır.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Ardından, yine «Ekle» bölümünden «Slayt Numarası» seçilerek açılacak pencereden «Slayt numarası» kutucuğuna işaret konularak «Tümüne Uygula» seçeneğine tıklanır.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13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28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2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20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31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949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91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**Sunumun sonunda, sunumda bahsedilen temel hususlar ve değerlendirmeler özetlenmeli, talimata arz edilecek hususlar belirtilmelidir.</a:t>
            </a:r>
            <a:r>
              <a:rPr lang="tr-TR" baseline="0" dirty="0">
                <a:latin typeface="Garamond" panose="02020404030301010803" pitchFamily="18" charset="0"/>
              </a:rPr>
              <a:t> </a:t>
            </a:r>
            <a:r>
              <a:rPr lang="tr-TR" b="1" dirty="0">
                <a:latin typeface="Garamond" panose="02020404030301010803" pitchFamily="18" charset="0"/>
              </a:rPr>
              <a:t>(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="1" dirty="0">
                <a:latin typeface="Garamond" panose="02020404030301010803" pitchFamily="18" charset="0"/>
              </a:rPr>
              <a:t> 28 </a:t>
            </a:r>
            <a:r>
              <a:rPr lang="tr-TR" b="1" dirty="0" err="1">
                <a:latin typeface="Garamond" panose="02020404030301010803" pitchFamily="18" charset="0"/>
              </a:rPr>
              <a:t>pt</a:t>
            </a:r>
            <a:r>
              <a:rPr lang="tr-TR" b="1" dirty="0">
                <a:latin typeface="Garamond" panose="02020404030301010803" pitchFamily="18" charset="0"/>
              </a:rPr>
              <a:t>)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Sonuç ve Değerlendirme: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71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5709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165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1D5D8BF3-E50C-4D9C-99FE-30FDF60772F0}"/>
              </a:ext>
            </a:extLst>
          </p:cNvPr>
          <p:cNvSpPr txBox="1"/>
          <p:nvPr userDrawn="1"/>
        </p:nvSpPr>
        <p:spPr>
          <a:xfrm>
            <a:off x="1523809" y="6281003"/>
            <a:ext cx="1160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A5ED4319-D880-4075-8A73-CCA207B654F0}"/>
              </a:ext>
            </a:extLst>
          </p:cNvPr>
          <p:cNvSpPr txBox="1"/>
          <p:nvPr userDrawn="1"/>
        </p:nvSpPr>
        <p:spPr>
          <a:xfrm>
            <a:off x="6830569" y="6363298"/>
            <a:ext cx="17465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9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11479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0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81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/18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294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29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15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68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79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3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4062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/18</a:t>
            </a:r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E67B360A-704D-423C-A3FE-742740D9DA19}"/>
              </a:ext>
            </a:extLst>
          </p:cNvPr>
          <p:cNvSpPr/>
          <p:nvPr userDrawn="1"/>
        </p:nvSpPr>
        <p:spPr>
          <a:xfrm>
            <a:off x="0" y="336550"/>
            <a:ext cx="9144000" cy="93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E7F29CFE-751B-4313-96E5-C321D9B35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1" y="378925"/>
            <a:ext cx="1508938" cy="8550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62EDE380-D965-4FDF-97BD-0163F5785A7F}"/>
              </a:ext>
            </a:extLst>
          </p:cNvPr>
          <p:cNvSpPr/>
          <p:nvPr userDrawn="1"/>
        </p:nvSpPr>
        <p:spPr>
          <a:xfrm>
            <a:off x="322333" y="6398124"/>
            <a:ext cx="226927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297026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20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61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19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47932" y="6396037"/>
            <a:ext cx="2057400" cy="365125"/>
          </a:xfrm>
        </p:spPr>
        <p:txBody>
          <a:bodyPr/>
          <a:lstStyle>
            <a:lvl1pPr>
              <a:defRPr sz="1400" b="1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/18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467" y="221381"/>
            <a:ext cx="8415866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341783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6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84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97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0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0600AD7D-1AA4-4554-94A5-CC3BF13F4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200902"/>
            <a:ext cx="1572510" cy="23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F000205A-8279-4711-A3A6-C2DBBDE13F47}"/>
              </a:ext>
            </a:extLst>
          </p:cNvPr>
          <p:cNvSpPr/>
          <p:nvPr userDrawn="1"/>
        </p:nvSpPr>
        <p:spPr>
          <a:xfrm>
            <a:off x="1005840" y="5788581"/>
            <a:ext cx="365014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erkan.serter@ailevecalisma.gov.tr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8A036E5A-7677-4A11-B3B9-E4DCA706182D}"/>
              </a:ext>
            </a:extLst>
          </p:cNvPr>
          <p:cNvSpPr txBox="1"/>
          <p:nvPr userDrawn="1"/>
        </p:nvSpPr>
        <p:spPr>
          <a:xfrm>
            <a:off x="5730411" y="5788581"/>
            <a:ext cx="1455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F000205A-8279-4711-A3A6-C2DBBDE13F47}"/>
              </a:ext>
            </a:extLst>
          </p:cNvPr>
          <p:cNvSpPr/>
          <p:nvPr userDrawn="1"/>
        </p:nvSpPr>
        <p:spPr>
          <a:xfrm>
            <a:off x="2807606" y="4200902"/>
            <a:ext cx="352918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EDERİM </a:t>
            </a:r>
          </a:p>
        </p:txBody>
      </p:sp>
    </p:spTree>
    <p:extLst>
      <p:ext uri="{BB962C8B-B14F-4D97-AF65-F5344CB8AC3E}">
        <p14:creationId xmlns:p14="http://schemas.microsoft.com/office/powerpoint/2010/main" val="609645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14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29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637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0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085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/18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3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5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445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69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59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57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13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1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33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082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4"/>
          <a:stretch/>
        </p:blipFill>
        <p:spPr>
          <a:xfrm>
            <a:off x="0" y="-10612"/>
            <a:ext cx="9144000" cy="68686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909643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5155225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0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/18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 marL="0" indent="0">
              <a:buClr>
                <a:srgbClr val="0A4356"/>
              </a:buClr>
              <a:buNone/>
              <a:defRPr>
                <a:solidFill>
                  <a:srgbClr val="0A4356"/>
                </a:solidFill>
              </a:defRPr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272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47"/>
          <a:stretch/>
        </p:blipFill>
        <p:spPr>
          <a:xfrm>
            <a:off x="0" y="-2124"/>
            <a:ext cx="9144000" cy="68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8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4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866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528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721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121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173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198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217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0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5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2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34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4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6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3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7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7259" y="3627408"/>
            <a:ext cx="8450981" cy="1001028"/>
          </a:xfrm>
        </p:spPr>
        <p:txBody>
          <a:bodyPr>
            <a:noAutofit/>
          </a:bodyPr>
          <a:lstStyle/>
          <a:p>
            <a:r>
              <a:rPr lang="mn-M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ЗОЧИД БУУДАЛ, БАЙРЛАН БУУДАЛЛАХ ҮЙЛЧИЛГЭЭНИЙ САЛБАРЫН АЖИЛТНУУДЫГ КОРОНАВИРУСЭЭС УРЬДЧИЛАН СЭРГИЙЛЭХ АРГА ХЭМЖЭЭ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327259" y="5428649"/>
            <a:ext cx="8450981" cy="459162"/>
          </a:xfrm>
        </p:spPr>
        <p:txBody>
          <a:bodyPr>
            <a:normAutofit lnSpcReduction="10000"/>
          </a:bodyPr>
          <a:lstStyle/>
          <a:p>
            <a:r>
              <a:rPr lang="mn-M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ХЭХАБЕГ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7259" y="5967663"/>
            <a:ext cx="8450981" cy="46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2020 оны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дүгээр сар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65346" y="4988613"/>
            <a:ext cx="510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>
                <a:latin typeface="Arial" panose="020B0604020202020204" pitchFamily="34" charset="0"/>
                <a:cs typeface="Arial" panose="020B0604020202020204" pitchFamily="34" charset="0"/>
              </a:rPr>
              <a:t>Эркан Сэрдар СЭРТЭР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6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10</a:t>
            </a:fld>
            <a:r>
              <a:rPr lang="tr-TR" dirty="0"/>
              <a:t>/18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63550" y="2019868"/>
            <a:ext cx="7886700" cy="4013401"/>
          </a:xfrm>
        </p:spPr>
        <p:txBody>
          <a:bodyPr/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Ковид-19 халдвар үүсэн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тохиолдолд: </a:t>
            </a:r>
          </a:p>
          <a:p>
            <a:pPr marL="0" indent="0">
              <a:buClr>
                <a:srgbClr val="9D1D1D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Хариуцаж буй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ажилтан Онцгой байдлын үеийн үйл ажиллагааны төлөвлөгөөг дагуу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арга хэмжээ авч эхлэх,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Зочид буудалд байрлаж буй зочдоос Ковид-19 халдвар илэрсэн тохиолдолд,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Ковид-19-ийн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шуурхай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багт багтсан ажилтан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рүү залгаж түргэн тусламж дуудах, тухайн хүнийг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тусгаарлах.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van 3">
            <a:extLst>
              <a:ext uri="{FF2B5EF4-FFF2-40B4-BE49-F238E27FC236}">
                <a16:creationId xmlns="" xmlns:a16="http://schemas.microsoft.com/office/drawing/2014/main" id="{3B7CB645-9D86-49AA-968E-5D8D7E4F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238125"/>
            <a:ext cx="7511552" cy="1238250"/>
          </a:xfrm>
        </p:spPr>
        <p:txBody>
          <a:bodyPr>
            <a:normAutofit fontScale="90000"/>
          </a:bodyPr>
          <a:lstStyle/>
          <a:p>
            <a:r>
              <a:rPr lang="mn-MN" sz="3600" dirty="0"/>
              <a:t/>
            </a:r>
            <a:br>
              <a:rPr lang="mn-MN" sz="3600" dirty="0"/>
            </a:b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ЗАХИРГААНЫ ҮҮРЭГ ХАРИУЦЛАГА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0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46841" y="2090147"/>
            <a:ext cx="3600000" cy="186005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Resim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46841" y="234591"/>
            <a:ext cx="6896475" cy="1238302"/>
          </a:xfrm>
        </p:spPr>
        <p:txBody>
          <a:bodyPr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ЗОЧИН УГТАХ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Зочин угтах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Асуумжийн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маягт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бөглүүлэх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Clr>
                <a:srgbClr val="9D1D1D"/>
              </a:buClr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зочдын ирсэн газар, саяхан зочилсон орнууд,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Турк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лсад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холбоо барих хаяг, утасны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Хөл хорио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buClr>
                <a:srgbClr val="9D1D1D"/>
              </a:buClr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Хорио цээрийн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үед байрлаж буй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өрөөнд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эсвэл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байрлаж буй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газарт үзүүл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эх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үйлчилгээг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тодохойлох.</a:t>
            </a:r>
          </a:p>
          <a:p>
            <a:pPr lvl="1" algn="just">
              <a:buClr>
                <a:srgbClr val="9D1D1D"/>
              </a:buClr>
            </a:pP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орио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цээрийн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журмыг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тодорхойлох, хэрэгжүүлэх,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мөрдөх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11</a:t>
            </a:fld>
            <a:r>
              <a:rPr lang="tr-TR" dirty="0"/>
              <a:t>/18</a:t>
            </a:r>
          </a:p>
        </p:txBody>
      </p:sp>
      <p:sp>
        <p:nvSpPr>
          <p:cNvPr id="2" name="AutoShape 2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2" descr="Resepsiyon nedir ne demektir? Anlamı - Laf Sözlü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2090148"/>
            <a:ext cx="3600000" cy="18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2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68489" y="18987"/>
            <a:ext cx="7710985" cy="1238302"/>
          </a:xfrm>
        </p:spPr>
        <p:txBody>
          <a:bodyPr>
            <a:noAutofit/>
          </a:bodyPr>
          <a:lstStyle/>
          <a:p>
            <a:r>
              <a:rPr lang="mn-MN" sz="2200" dirty="0">
                <a:cs typeface="Arial" panose="020B0604020202020204" pitchFamily="34" charset="0"/>
              </a:rPr>
              <a:t/>
            </a:r>
            <a:br>
              <a:rPr lang="mn-MN" sz="2200" dirty="0">
                <a:cs typeface="Arial" panose="020B0604020202020204" pitchFamily="34" charset="0"/>
              </a:rPr>
            </a:br>
            <a:r>
              <a:rPr lang="mn-M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АЖИЛТНУУДЫН </a:t>
            </a:r>
            <a:r>
              <a:rPr lang="mn-MN" sz="2200" dirty="0">
                <a:latin typeface="Arial" panose="020B0604020202020204" pitchFamily="34" charset="0"/>
                <a:cs typeface="Arial" panose="020B0604020202020204" pitchFamily="34" charset="0"/>
              </a:rPr>
              <a:t>ЗҮГЭЭС АВАХ УРЬДЧИЛАН СЭРГИЙЛЭХ </a:t>
            </a:r>
            <a:r>
              <a:rPr lang="mn-M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АРГА ХЭМЖЭЭ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612776" y="1643852"/>
            <a:ext cx="8263180" cy="4696657"/>
          </a:xfrm>
        </p:spPr>
        <p:txBody>
          <a:bodyPr>
            <a:normAutofit lnSpcReduction="10000"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Зочид буудлын ажилтан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Ковид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-19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халдварын талаар мэдээлэл олгох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just">
              <a:buClr>
                <a:srgbClr val="9D1D1D"/>
              </a:buClr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Хэрхэн х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ооронд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зай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барих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маск, бээлий хэрэглэх, тэдгээрийг хэрхэн ашиглах, солих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талаар мэдээлэлтэй байх</a:t>
            </a:r>
          </a:p>
          <a:p>
            <a:pPr marL="342900" lvl="1" indent="0" algn="just">
              <a:buClr>
                <a:srgbClr val="9D1D1D"/>
              </a:buClr>
              <a:buNone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Ажилчдын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ээлж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Зочид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буудлын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үүдэнд халуунаа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хэмжүүлэх,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Нэг ээлжинд ажиллаж байгаа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ажилтантайгаа цаашид ч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үргэлжлүүлэн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хамт ажиллах, 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 хүнтэй харьцах.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Ажилтан өвчтөнтэй ойрын хавьтагч болсон нөхцөл байдал үүсэхэд </a:t>
            </a:r>
          </a:p>
          <a:p>
            <a:pPr marL="0" indent="0" algn="just">
              <a:buClr>
                <a:srgbClr val="9D1D1D"/>
              </a:buClr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Сүүлийн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14 өдрийн дотор батлагдсан өвчтөнтэй ойрын хавьтагч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болсон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ажилтанг хавьтсан эцсийн өдрөөс эхлэн 14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өдрийн турш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гэрийн тусгаарлалтанд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байлгах хэрэгтэй. Тухайн ажилтны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ойрын хавьтагч нарыг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ажиглалтанд авах шаардлагатай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12</a:t>
            </a:fld>
            <a:r>
              <a:rPr lang="tr-TR" dirty="0"/>
              <a:t>/18</a:t>
            </a:r>
          </a:p>
        </p:txBody>
      </p:sp>
      <p:sp>
        <p:nvSpPr>
          <p:cNvPr id="2" name="AutoShape 2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94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13</a:t>
            </a:fld>
            <a:r>
              <a:rPr lang="tr-TR" dirty="0"/>
              <a:t>/18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Хорио цээрийн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журам</a:t>
            </a:r>
          </a:p>
          <a:p>
            <a:pPr marL="0" indent="0">
              <a:buClr>
                <a:srgbClr val="9D1D1D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Хэрэв шинж тэмдэг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илэрсэн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зочид байгаа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бол: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Эрүүл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мэндийн байгууллагуудад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мэдэгдэх,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Тусгаарлах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өрөөн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 оруулж тусгаарлах, 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Эрүүл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мэндийн байгууллага руу явах хүртэл зочин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тусгаарлах өрөөнд байлгах хэрэгтэй,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Ойрын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хавьтагч, халдвар авах магадлал бүхий бусад хүмүүсийг ойроос ажиглах, шаардлага гарвал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тусгаарлах,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Зочид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буудлын бүх хэсэгт цэвэрлэгээ, ариутгал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хийх.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647960" cy="1238302"/>
          </a:xfrm>
        </p:spPr>
        <p:txBody>
          <a:bodyPr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ЕРӨНХИЙ УРЬДЧИЛАН СЭРГИЙЛЭХ АРГА ХЭМЖЭЭ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6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46841" y="234591"/>
            <a:ext cx="7596156" cy="1238302"/>
          </a:xfrm>
        </p:spPr>
        <p:txBody>
          <a:bodyPr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ЕРӨНХИЙ УРЬДЧИЛАН СЭРГИЙЛЭХ АРГА ХЭМЖЭЭ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612776" y="1643852"/>
            <a:ext cx="8263180" cy="4696657"/>
          </a:xfrm>
        </p:spPr>
        <p:txBody>
          <a:bodyPr>
            <a:norm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3300" dirty="0">
                <a:latin typeface="Arial" panose="020B0604020202020204" pitchFamily="34" charset="0"/>
                <a:cs typeface="Arial" panose="020B0604020202020204" pitchFamily="34" charset="0"/>
              </a:rPr>
              <a:t>Зочид буудлын </a:t>
            </a:r>
            <a:r>
              <a:rPr lang="mn-MN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хэмжээнд авах ерөнхий арга хэмжээ:</a:t>
            </a:r>
            <a:endParaRPr lang="tr-T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Зочид буудлын орох бүх цэгүүдэд ариутгагч шалавч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тавих,</a:t>
            </a:r>
            <a:endParaRPr lang="mn-MN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Хялбар нэвтрэх боломжтой  олон нийтийн газарт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гар ариутгагч 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шингэн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тавих,</a:t>
            </a:r>
            <a:endParaRPr lang="mn-MN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</a:pPr>
            <a:r>
              <a:rPr lang="kk-KZ" sz="1900" dirty="0">
                <a:latin typeface="Arial" panose="020B0604020202020204" pitchFamily="34" charset="0"/>
                <a:cs typeface="Arial" panose="020B0604020202020204" pitchFamily="34" charset="0"/>
              </a:rPr>
              <a:t>Лобби, үүдний танхимд хүлээх, амрах, суух хэсэгт </a:t>
            </a:r>
            <a:r>
              <a:rPr lang="kk-K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хү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мүүсийн харилцааг </a:t>
            </a:r>
            <a:r>
              <a:rPr lang="kk-K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багасгах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mn-MN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</a:pPr>
            <a:r>
              <a:rPr lang="kk-K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Суудал</a:t>
            </a:r>
            <a:r>
              <a:rPr lang="kk-KZ" sz="1900" dirty="0">
                <a:latin typeface="Arial" panose="020B0604020202020204" pitchFamily="34" charset="0"/>
                <a:cs typeface="Arial" panose="020B0604020202020204" pitchFamily="34" charset="0"/>
              </a:rPr>
              <a:t>, сандлын тоог багасгах замаар шаардлагатай </a:t>
            </a:r>
            <a:r>
              <a:rPr lang="kk-K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тэмдэг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тэмдэглэгээг</a:t>
            </a:r>
            <a:r>
              <a:rPr lang="kk-K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хийх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 Нийтийн 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хэрэглээний </a:t>
            </a:r>
            <a:r>
              <a:rPr lang="kk-K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ны цорх</a:t>
            </a:r>
            <a:r>
              <a:rPr lang="kk-K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900" dirty="0">
                <a:latin typeface="Arial" panose="020B0604020202020204" pitchFamily="34" charset="0"/>
                <a:cs typeface="Arial" panose="020B0604020202020204" pitchFamily="34" charset="0"/>
              </a:rPr>
              <a:t>кофены машин, задгай буфет болон бусад түгээмэл хэрэглээний газруудад (Угаалгын өрөө, хүлээн </a:t>
            </a:r>
            <a:r>
              <a:rPr lang="kk-K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авах</a:t>
            </a:r>
            <a:r>
              <a:rPr lang="mn-M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хэсэг</a:t>
            </a:r>
            <a:r>
              <a:rPr lang="kk-K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900" dirty="0">
                <a:latin typeface="Arial" panose="020B0604020202020204" pitchFamily="34" charset="0"/>
                <a:cs typeface="Arial" panose="020B0604020202020204" pitchFamily="34" charset="0"/>
              </a:rPr>
              <a:t>гэх мэт) ариутгалын тоог нэмэгдүүлэх</a:t>
            </a:r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, нян устгагч ариутгагч түлхүү хэрэглэх</a:t>
            </a:r>
            <a:r>
              <a:rPr lang="kk-KZ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14</a:t>
            </a:fld>
            <a:r>
              <a:rPr lang="tr-TR" dirty="0"/>
              <a:t>/18</a:t>
            </a:r>
          </a:p>
        </p:txBody>
      </p:sp>
      <p:sp>
        <p:nvSpPr>
          <p:cNvPr id="2" name="AutoShape 2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63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46841" y="234591"/>
            <a:ext cx="7637099" cy="1238302"/>
          </a:xfrm>
        </p:spPr>
        <p:txBody>
          <a:bodyPr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ЕРӨНХИЙ УРЬДЧИЛАН СЭРГИЙЛЭХ АРГА ХЭМЖЭЭ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612776" y="1643852"/>
            <a:ext cx="8263180" cy="4696657"/>
          </a:xfrm>
        </p:spPr>
        <p:txBody>
          <a:bodyPr>
            <a:norm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Олон нийтийн үйл ажиллагаа явагддаг газрууд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9D1D1D"/>
              </a:buClr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Хоолны газарт авах арга хэмжээнүүд: 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Зочид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буудлын зочдыг бөөнөөр нь хооллохоос урьдчилан сэргийлэх зорилгоор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захиалгыг гар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утасны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аппликейшнээр хийлгэх эсвэл цагаар хоол өгөх үйлчилгээг нэвтрүүлэх,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Суудлын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зохион байгуулалтыг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тодорхойлохдоо сандал ширээ хоорондын зайг их байлгах.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Фитнесс, спа:</a:t>
            </a:r>
          </a:p>
          <a:p>
            <a:pPr lvl="1">
              <a:buClr>
                <a:srgbClr val="9D1D1D"/>
              </a:buClr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Фитнесс, саун,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усан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бассейнд орж байгаа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зочдод нэг удаагийн алчуур,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саван өгөх,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Дээрх газрууд дахь зочдын тоог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дор хаяж 50 хувиар бууруулж, цаг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хуваарилах буюу цаг өгөх маягаар үйлчилгээ үзүүлэх хэрэгтэй.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15</a:t>
            </a:fld>
            <a:r>
              <a:rPr lang="tr-TR" dirty="0"/>
              <a:t>/18</a:t>
            </a:r>
          </a:p>
        </p:txBody>
      </p:sp>
      <p:sp>
        <p:nvSpPr>
          <p:cNvPr id="2" name="AutoShape 2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13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16</a:t>
            </a:fld>
            <a:r>
              <a:rPr lang="tr-TR" dirty="0"/>
              <a:t>/18</a:t>
            </a:r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612776" y="1643852"/>
            <a:ext cx="8263180" cy="4696657"/>
          </a:xfrm>
        </p:spPr>
        <p:txBody>
          <a:bodyPr>
            <a:norm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Өрөө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хүлээлгэн өгөхдөө зөв агааржуулалт, ариутгал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хийх: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Зочин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гарсаны дараа өрөөнүүдийг шинэ зочиндоо хүлээлгэн өгөхөөс      өмнө ариутгал, агааржуулалт  хийх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Цэвэрлэгээний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ажилтан бээлий, маск хэрэглэх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46841" y="234591"/>
            <a:ext cx="7705338" cy="1238302"/>
          </a:xfrm>
        </p:spPr>
        <p:txBody>
          <a:bodyPr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ЕРӨНХИЙ УРЬДЧИЛАН СЭРГИЙЛЭХ АРГА ХЭМЖЭЭ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403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17</a:t>
            </a:fld>
            <a:r>
              <a:rPr lang="tr-TR" dirty="0"/>
              <a:t>/18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оног төхөөрөмж</a:t>
            </a:r>
          </a:p>
          <a:p>
            <a:pPr marL="0" indent="0">
              <a:buClr>
                <a:srgbClr val="9D1D1D"/>
              </a:buClr>
              <a:buNone/>
            </a:pPr>
            <a:endParaRPr lang="mn-M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Халаалт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, агааржуулалт, гал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тогооны төхөөрөмж зэрэг бүхий л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тоног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төхөөрөмжийн засвар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үйлчилгээ,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угсралтыг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эрх бүхий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үйлчилгээний байгууллагын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бэлтгэгдсэн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мэргэжилтнүүдээр хийлгэх хэрэгтэй.</a:t>
            </a:r>
          </a:p>
          <a:p>
            <a:pPr marL="0" indent="0">
              <a:buClr>
                <a:srgbClr val="9D1D1D"/>
              </a:buClr>
              <a:buNone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Ашиглаж байгаа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бүх ариутгагч ба цэвэрлэх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материалууд чанарын шаардлага хангасан гэрчилгээтэй байх ёстой</a:t>
            </a:r>
            <a:r>
              <a:rPr lang="mn-MN" sz="2400" dirty="0" smtClean="0">
                <a:latin typeface="Garamond" panose="02020404030301010803" pitchFamily="18" charset="0"/>
              </a:rPr>
              <a:t>.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538777" cy="1238302"/>
          </a:xfrm>
        </p:spPr>
        <p:txBody>
          <a:bodyPr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ЕРӨНХИЙ УРЬДЧИЛАН СЭРГИЙЛЭХ АРГА ХЭМЖЭЭ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8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dirty="0">
                <a:latin typeface="Arial" panose="020B0604020202020204" pitchFamily="34" charset="0"/>
                <a:cs typeface="Arial" panose="020B0604020202020204" pitchFamily="34" charset="0"/>
              </a:rPr>
              <a:t>ДҮГНЭЛТ БА ҮНЭЛГЭЭ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1939" y="1673543"/>
            <a:ext cx="7886700" cy="4351338"/>
          </a:xfrm>
        </p:spPr>
        <p:txBody>
          <a:bodyPr>
            <a:noAutofit/>
          </a:bodyPr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Захиргааны үүрэг хариуцлагыг тодорхойлох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Зочдыг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буудал руу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орох болон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буудаллах хугацаанд авах арга хэмжээнийн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талаар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ажилчид болон зочдод мэдээлэл өгөх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 Зочид буудал ямар нэгэн халдвар илэрсэн тохиолдолд  ойрын хавьталтыг тодорхойлон хорио цээр журмыг хэрэгжүүлэх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Эдгээр арга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хэмжээ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авснаар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буудаллах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үйлчилгээний салбар дахь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эрсдэл буурч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зочдын бие санааны тайван байдлыг хангах боломжтой.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18</a:t>
            </a:fld>
            <a:r>
              <a:rPr lang="tr-TR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247681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3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Илтгэлийн бүтэц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İçerik Yer Tutucusu 2"/>
          <p:cNvSpPr>
            <a:spLocks noGrp="1"/>
          </p:cNvSpPr>
          <p:nvPr>
            <p:ph idx="1"/>
          </p:nvPr>
        </p:nvSpPr>
        <p:spPr>
          <a:xfrm>
            <a:off x="463549" y="1476353"/>
            <a:ext cx="8487503" cy="4556917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Турк Улсын зочид буудлын үйлчилгээний салбарын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статистик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Зочид буудлын үйлчилгээнд коронавирусээс урьдчилан сэргийлэх арга хэмжээ</a:t>
            </a:r>
          </a:p>
          <a:p>
            <a:pPr marL="0" indent="0">
              <a:buClr>
                <a:srgbClr val="9D1D1D"/>
              </a:buClr>
              <a:buNone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Захиргааны үүрэг хариуцлага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Зочин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угтах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Ажилтнуудын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зүгээс авах урьдчилан сэргийлэх арга хэмжээ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Ерөнхий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урьдчилан сэргийлэх арга хэмжээ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Дүгнэлт ба үнэлгээ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</a:t>
            </a:fld>
            <a:r>
              <a:rPr lang="tr-TR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38349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</a:t>
            </a:fld>
            <a:r>
              <a:rPr lang="tr-TR" dirty="0"/>
              <a:t>/18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550" y="2456596"/>
            <a:ext cx="7886700" cy="357667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mn-M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Турк Улсын зочид буудлын үйлчилгээний </a:t>
            </a:r>
            <a:r>
              <a:rPr lang="mn-MN" sz="4000" b="1" dirty="0">
                <a:latin typeface="Arial" panose="020B0604020202020204" pitchFamily="34" charset="0"/>
                <a:cs typeface="Arial" panose="020B0604020202020204" pitchFamily="34" charset="0"/>
              </a:rPr>
              <a:t>салбарын статистик </a:t>
            </a:r>
            <a:r>
              <a:rPr lang="mn-M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endParaRPr lang="mn-M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8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4</a:t>
            </a:fld>
            <a:r>
              <a:rPr lang="tr-TR" dirty="0"/>
              <a:t>/18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279470" cy="1238302"/>
          </a:xfrm>
        </p:spPr>
        <p:txBody>
          <a:bodyPr>
            <a:normAutofit/>
          </a:bodyPr>
          <a:lstStyle/>
          <a:p>
            <a:r>
              <a:rPr lang="mn-MN" sz="25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АМРАЛТЫН ГАЗАР, </a:t>
            </a:r>
            <a:r>
              <a:rPr lang="mn-MN" sz="25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БУУДЛУУДЫН </a:t>
            </a:r>
            <a:r>
              <a:rPr lang="mn-M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 </a:t>
            </a:r>
            <a:r>
              <a:rPr lang="mn-MN" sz="2500" dirty="0"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endParaRPr lang="tr-T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75" name="Dikdörtgen 74"/>
          <p:cNvSpPr/>
          <p:nvPr/>
        </p:nvSpPr>
        <p:spPr>
          <a:xfrm>
            <a:off x="322333" y="6047845"/>
            <a:ext cx="42428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b="1" dirty="0">
                <a:solidFill>
                  <a:srgbClr val="58585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</a:t>
            </a:r>
            <a:r>
              <a:rPr lang="mn-MN" sz="1050" b="1" dirty="0">
                <a:solidFill>
                  <a:srgbClr val="58585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2020 оны 3 дугаар сарын 31-ний байдлаар</a:t>
            </a:r>
            <a:r>
              <a:rPr lang="tr-TR" sz="1050" b="1" dirty="0">
                <a:solidFill>
                  <a:srgbClr val="58585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lvl="0"/>
            <a:r>
              <a:rPr lang="mn-MN" sz="1050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Эх сурвалж</a:t>
            </a:r>
            <a:r>
              <a:rPr lang="tr-TR" sz="1050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r>
              <a:rPr lang="mn-MN" sz="1050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mn-MN" sz="105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Соёл, аялал жуучлалын яам</a:t>
            </a:r>
            <a:endParaRPr lang="tr-TR" sz="1050" dirty="0">
              <a:solidFill>
                <a:prstClr val="black"/>
              </a:solidFill>
            </a:endParaRPr>
          </a:p>
        </p:txBody>
      </p:sp>
      <p:graphicFrame>
        <p:nvGraphicFramePr>
          <p:cNvPr id="79" name="İçerik Yer Tutucusu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85933"/>
              </p:ext>
            </p:extLst>
          </p:nvPr>
        </p:nvGraphicFramePr>
        <p:xfrm>
          <a:off x="877824" y="1681163"/>
          <a:ext cx="7141464" cy="3498145"/>
        </p:xfrm>
        <a:graphic>
          <a:graphicData uri="http://schemas.openxmlformats.org/drawingml/2006/table">
            <a:tbl>
              <a:tblPr firstCol="1"/>
              <a:tblGrid>
                <a:gridCol w="1205691">
                  <a:extLst>
                    <a:ext uri="{9D8B030D-6E8A-4147-A177-3AD203B41FA5}">
                      <a16:colId xmlns="" xmlns:a16="http://schemas.microsoft.com/office/drawing/2014/main" val="3486227318"/>
                    </a:ext>
                  </a:extLst>
                </a:gridCol>
                <a:gridCol w="2593496">
                  <a:extLst>
                    <a:ext uri="{9D8B030D-6E8A-4147-A177-3AD203B41FA5}">
                      <a16:colId xmlns="" xmlns:a16="http://schemas.microsoft.com/office/drawing/2014/main" val="550650279"/>
                    </a:ext>
                  </a:extLst>
                </a:gridCol>
                <a:gridCol w="3342277">
                  <a:extLst>
                    <a:ext uri="{9D8B030D-6E8A-4147-A177-3AD203B41FA5}">
                      <a16:colId xmlns="" xmlns:a16="http://schemas.microsoft.com/office/drawing/2014/main" val="3083321499"/>
                    </a:ext>
                  </a:extLst>
                </a:gridCol>
              </a:tblGrid>
              <a:tr h="878645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mn-MN" sz="2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АМРАЛТЫН </a:t>
                      </a:r>
                      <a:r>
                        <a:rPr lang="mn-MN" sz="2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ГАЗАР</a:t>
                      </a:r>
                      <a:r>
                        <a:rPr lang="mn-MN" sz="2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БУУДЛУУДЫН ТОО </a:t>
                      </a:r>
                      <a:r>
                        <a:rPr lang="mn-MN" sz="2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БАРИМТ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34313"/>
                  </a:ext>
                </a:extLst>
              </a:tr>
              <a:tr h="5441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mn-MN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ЖИЛ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mn-MN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АМРАЛТЫН ГАЗАР, БУУДЛУУДЫН ТОО </a:t>
                      </a:r>
                      <a:endParaRPr lang="tr-TR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mn-MN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НИЙТ ОРНЫ ТОО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1646646"/>
                  </a:ext>
                </a:extLst>
              </a:tr>
              <a:tr h="297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2002</a:t>
                      </a:r>
                      <a:endParaRPr lang="tr-TR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9.896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804.153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2873998"/>
                  </a:ext>
                </a:extLst>
              </a:tr>
              <a:tr h="297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2007</a:t>
                      </a:r>
                      <a:endParaRPr lang="tr-TR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9.877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820.061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1014664"/>
                  </a:ext>
                </a:extLst>
              </a:tr>
              <a:tr h="297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tr-TR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11.858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931.372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0448561"/>
                  </a:ext>
                </a:extLst>
              </a:tr>
              <a:tr h="297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11.377</a:t>
                      </a:r>
                      <a:endParaRPr lang="tr-TR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1.441.934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6506097"/>
                  </a:ext>
                </a:extLst>
              </a:tr>
              <a:tr h="297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11.596</a:t>
                      </a:r>
                      <a:endParaRPr lang="tr-TR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1.485.650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549203"/>
                  </a:ext>
                </a:extLst>
              </a:tr>
              <a:tr h="297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12.142</a:t>
                      </a:r>
                      <a:endParaRPr lang="tr-TR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1.538.010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40198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tr-TR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12.491</a:t>
                      </a:r>
                      <a:endParaRPr lang="tr-TR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3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1.561.615</a:t>
                      </a:r>
                      <a:endParaRPr lang="tr-TR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50" marR="545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0404360"/>
                  </a:ext>
                </a:extLst>
              </a:tr>
            </a:tbl>
          </a:graphicData>
        </a:graphic>
      </p:graphicFrame>
      <p:sp>
        <p:nvSpPr>
          <p:cNvPr id="80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9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5</a:t>
            </a:fld>
            <a:r>
              <a:rPr lang="tr-TR" dirty="0"/>
              <a:t>/18</a:t>
            </a:r>
          </a:p>
        </p:txBody>
      </p:sp>
      <p:graphicFrame>
        <p:nvGraphicFramePr>
          <p:cNvPr id="11" name="İçerik Yer Tutucus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580925"/>
              </p:ext>
            </p:extLst>
          </p:nvPr>
        </p:nvGraphicFramePr>
        <p:xfrm>
          <a:off x="795527" y="1476354"/>
          <a:ext cx="7232905" cy="4635496"/>
        </p:xfrm>
        <a:graphic>
          <a:graphicData uri="http://schemas.openxmlformats.org/drawingml/2006/table">
            <a:tbl>
              <a:tblPr firstCol="1"/>
              <a:tblGrid>
                <a:gridCol w="684021">
                  <a:extLst>
                    <a:ext uri="{9D8B030D-6E8A-4147-A177-3AD203B41FA5}">
                      <a16:colId xmlns="" xmlns:a16="http://schemas.microsoft.com/office/drawing/2014/main" val="2867826106"/>
                    </a:ext>
                  </a:extLst>
                </a:gridCol>
                <a:gridCol w="1957084">
                  <a:extLst>
                    <a:ext uri="{9D8B030D-6E8A-4147-A177-3AD203B41FA5}">
                      <a16:colId xmlns="" xmlns:a16="http://schemas.microsoft.com/office/drawing/2014/main" val="2903249807"/>
                    </a:ext>
                  </a:extLst>
                </a:gridCol>
                <a:gridCol w="2079999">
                  <a:extLst>
                    <a:ext uri="{9D8B030D-6E8A-4147-A177-3AD203B41FA5}">
                      <a16:colId xmlns="" xmlns:a16="http://schemas.microsoft.com/office/drawing/2014/main" val="3726735928"/>
                    </a:ext>
                  </a:extLst>
                </a:gridCol>
                <a:gridCol w="2511801">
                  <a:extLst>
                    <a:ext uri="{9D8B030D-6E8A-4147-A177-3AD203B41FA5}">
                      <a16:colId xmlns="" xmlns:a16="http://schemas.microsoft.com/office/drawing/2014/main" val="1611071811"/>
                    </a:ext>
                  </a:extLst>
                </a:gridCol>
              </a:tblGrid>
              <a:tr h="8435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mn-MN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АМРАЛТЫН ГАЗАР</a:t>
                      </a:r>
                      <a:r>
                        <a:rPr lang="tr-TR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tr-TR" sz="15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5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БУУДЛУУДААР ҮЙЛЧЛҮҮЛСЭН</a:t>
                      </a:r>
                      <a:r>
                        <a:rPr lang="mn-MN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ХҮНИЙ</a:t>
                      </a:r>
                      <a:r>
                        <a:rPr lang="mn-MN" sz="15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5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ТОО /ДАВХАРДСАН/</a:t>
                      </a:r>
                      <a:endParaRPr lang="tr-TR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8506465"/>
                  </a:ext>
                </a:extLst>
              </a:tr>
              <a:tr h="2466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mn-MN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ЖИЛ</a:t>
                      </a:r>
                      <a:endParaRPr lang="tr-T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ДОТООД</a:t>
                      </a:r>
                      <a:endParaRPr lang="tr-T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ГАДААД</a:t>
                      </a:r>
                      <a:endParaRPr lang="tr-T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НИЙТ</a:t>
                      </a:r>
                      <a:endParaRPr lang="tr-T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3314269"/>
                  </a:ext>
                </a:extLst>
              </a:tr>
              <a:tr h="4439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2002</a:t>
                      </a:r>
                      <a:endParaRPr lang="tr-T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78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16.373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138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78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12.947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417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30000"/>
                        </a:lnSpc>
                        <a:spcBef>
                          <a:spcPts val="78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29.320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555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0181171"/>
                  </a:ext>
                </a:extLst>
              </a:tr>
              <a:tr h="4439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2007</a:t>
                      </a:r>
                      <a:endParaRPr lang="tr-TR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24.178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439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19.596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923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3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43.775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362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2507288"/>
                  </a:ext>
                </a:extLst>
              </a:tr>
              <a:tr h="4439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tr-TR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31.951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528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26.869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835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3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58.821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363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6494938"/>
                  </a:ext>
                </a:extLst>
              </a:tr>
              <a:tr h="4439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tr-TR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39.024</a:t>
                      </a:r>
                      <a:r>
                        <a:rPr lang="tr-TR" sz="1200" b="1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237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22.927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768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30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61.952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005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3420865"/>
                  </a:ext>
                </a:extLst>
              </a:tr>
              <a:tr h="4439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40.822</a:t>
                      </a:r>
                      <a:r>
                        <a:rPr lang="tr-TR" sz="1200" b="1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111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31.135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545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3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71.957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656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3468055"/>
                  </a:ext>
                </a:extLst>
              </a:tr>
              <a:tr h="4439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42.012</a:t>
                      </a:r>
                      <a:r>
                        <a:rPr lang="tr-TR" sz="1200" b="1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998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3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38.853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764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3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80.866</a:t>
                      </a:r>
                      <a:r>
                        <a:rPr lang="tr-TR" sz="12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762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2507888"/>
                  </a:ext>
                </a:extLst>
              </a:tr>
              <a:tr h="4895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tr-TR" sz="1200" b="1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tr-TR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3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8.219.897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7470" algn="ctr">
                        <a:lnSpc>
                          <a:spcPct val="13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11.547.302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11.547.302</a:t>
                      </a:r>
                    </a:p>
                  </a:txBody>
                  <a:tcPr marL="47086" marR="4708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9422805"/>
                  </a:ext>
                </a:extLst>
              </a:tr>
            </a:tbl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СТАТИСКИК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3885713" y="-117396"/>
            <a:ext cx="158512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322333" y="6074959"/>
            <a:ext cx="3344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000" b="1" dirty="0">
                <a:solidFill>
                  <a:srgbClr val="58585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</a:t>
            </a:r>
            <a:r>
              <a:rPr lang="mn-MN" sz="1000" b="1" dirty="0">
                <a:solidFill>
                  <a:srgbClr val="58585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2020 оны 3 дугаар сарын 31-ний байдлаар</a:t>
            </a:r>
            <a:endParaRPr lang="tr-TR" sz="1000" b="1" dirty="0">
              <a:solidFill>
                <a:srgbClr val="58585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mn-MN" sz="10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Эх үүсвэр</a:t>
            </a:r>
            <a:r>
              <a:rPr lang="tr-TR" sz="10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r>
              <a:rPr lang="mn-MN" sz="10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Соёл, аялал жуучлалын яам</a:t>
            </a:r>
            <a:endParaRPr lang="tr-T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0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6</a:t>
            </a:fld>
            <a:r>
              <a:rPr lang="tr-TR" dirty="0"/>
              <a:t>/18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550" y="2470244"/>
            <a:ext cx="7886700" cy="3563025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mn-MN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Зочид буудлын үйлчилгээнд коронавирусээс </a:t>
            </a:r>
            <a:r>
              <a:rPr lang="mn-MN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урьдчилан сэргийлэх арга хэмжээ</a:t>
            </a:r>
          </a:p>
        </p:txBody>
      </p:sp>
    </p:spTree>
    <p:extLst>
      <p:ext uri="{BB962C8B-B14F-4D97-AF65-F5344CB8AC3E}">
        <p14:creationId xmlns:p14="http://schemas.microsoft.com/office/powerpoint/2010/main" val="365933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7</a:t>
            </a:fld>
            <a:r>
              <a:rPr lang="tr-TR" dirty="0"/>
              <a:t>/18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43494" y="1728216"/>
            <a:ext cx="4954202" cy="4873919"/>
          </a:xfrm>
        </p:spPr>
        <p:txBody>
          <a:bodyPr/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КОВИД-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шуурхай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баг: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Багийн ахлагч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туслах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харилцаа хариуцсан ажилтан, орлох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хүмүүс.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Багийн зохион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байгуулалт: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Clr>
                <a:srgbClr val="9D1D1D"/>
              </a:buClr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агийн бүх хүн байгууллагын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эмч, хөдөлмөрийн аюулгүй байдлын мэргэжилтэнтэй уялд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аа холбоотой бай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Мэдээлэл шинэчлэх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Долоо хоног тутмын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хурал.</a:t>
            </a:r>
          </a:p>
          <a:p>
            <a:pPr lvl="1">
              <a:buClr>
                <a:srgbClr val="9D1D1D"/>
              </a:buClr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Зочид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буудлын халдвар тархалт, нөхцөл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байдал, зочдын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биеийн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байдлын талаарх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үнэлгээ,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байнга авах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арга хэмжээний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хяналт.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521208"/>
            <a:ext cx="7552425" cy="955144"/>
          </a:xfrm>
        </p:spPr>
        <p:txBody>
          <a:bodyPr>
            <a:normAutofit fontScale="90000"/>
          </a:bodyPr>
          <a:lstStyle/>
          <a:p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ЗАХИРГААНЫ ҮҮРЭГ ХАРИУЦЛАГА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22333" y="2478727"/>
            <a:ext cx="3600000" cy="27665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Resim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" y="2478728"/>
            <a:ext cx="3600000" cy="27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9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17756" y="1874520"/>
            <a:ext cx="3285229" cy="18563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Resim</a:t>
            </a: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005072" y="1643852"/>
            <a:ext cx="4870883" cy="4436907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Эрсдэлийн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үнэлгээ: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Эрсдэлийн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үнэлгээг шинэчлэх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just">
              <a:buClr>
                <a:srgbClr val="9D1D1D"/>
              </a:buClr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халдварт 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өвчний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нөхцөл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байдлын аюул,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эрсдэлийг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тодорхойлох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just">
              <a:buClr>
                <a:srgbClr val="9D1D1D"/>
              </a:buClr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800" dirty="0">
                <a:latin typeface="Arial" panose="020B0604020202020204" pitchFamily="34" charset="0"/>
                <a:cs typeface="Arial" panose="020B0604020202020204" pitchFamily="34" charset="0"/>
              </a:rPr>
              <a:t>Үйл ажиллагааны төлөвлөгө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ө: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Тодорхойлсон аюул</a:t>
            </a:r>
            <a:r>
              <a:rPr lang="mn-MN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2400" smtClean="0">
                <a:latin typeface="Arial" panose="020B0604020202020204" pitchFamily="34" charset="0"/>
                <a:cs typeface="Arial" panose="020B0604020202020204" pitchFamily="34" charset="0"/>
              </a:rPr>
              <a:t>эрсдэлийн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эсрэг авах арга хэмжээ</a:t>
            </a:r>
          </a:p>
          <a:p>
            <a:pPr lvl="1" algn="just">
              <a:buClr>
                <a:srgbClr val="9D1D1D"/>
              </a:buClr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Хариуцлагатай хүмүүс, эцсийн хугацаа,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шинэчлэх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just">
              <a:buClr>
                <a:srgbClr val="9D1D1D"/>
              </a:buClr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Хяналтын </a:t>
            </a:r>
            <a:r>
              <a:rPr lang="mn-MN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хуудас:</a:t>
            </a:r>
            <a:endParaRPr lang="tr-T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Хяналтын хуудас бэлтгэх,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ажилчдад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мэдээлэл өгөх</a:t>
            </a: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Ажилчид хяналтын хуудсыг тогтмол бөглөж байх</a:t>
            </a:r>
            <a:endParaRPr lang="tr-T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Clr>
                <a:srgbClr val="9D1D1D"/>
              </a:buClr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8</a:t>
            </a:fld>
            <a:r>
              <a:rPr lang="tr-TR" dirty="0"/>
              <a:t>/18</a:t>
            </a:r>
          </a:p>
        </p:txBody>
      </p:sp>
      <p:sp>
        <p:nvSpPr>
          <p:cNvPr id="2" name="AutoShape 2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874520"/>
            <a:ext cx="3404436" cy="2161130"/>
          </a:xfrm>
          <a:prstGeom prst="rect">
            <a:avLst/>
          </a:prstGeom>
        </p:spPr>
      </p:pic>
      <p:sp>
        <p:nvSpPr>
          <p:cNvPr id="12" name="Unvan 3">
            <a:extLst>
              <a:ext uri="{FF2B5EF4-FFF2-40B4-BE49-F238E27FC236}">
                <a16:creationId xmlns="" xmlns:a16="http://schemas.microsoft.com/office/drawing/2014/main" id="{7288A5A1-4AD3-41C7-8345-CEC082B4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" y="234950"/>
            <a:ext cx="7487740" cy="1238250"/>
          </a:xfrm>
        </p:spPr>
        <p:txBody>
          <a:bodyPr>
            <a:normAutofit fontScale="90000"/>
          </a:bodyPr>
          <a:lstStyle/>
          <a:p>
            <a:r>
              <a:rPr lang="mn-MN" sz="3600" dirty="0"/>
              <a:t/>
            </a:r>
            <a:br>
              <a:rPr lang="mn-MN" sz="3600" dirty="0"/>
            </a:b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ЗАХИРГААНЫ ҮҮРЭГ ХАРИУЦЛАГА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0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9</a:t>
            </a:fld>
            <a:r>
              <a:rPr lang="tr-TR" dirty="0"/>
              <a:t>/18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Өдөр тутмын мэдээ мэдээллийг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мөрдөх: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Албан ёсны байгууллага, байгууллагын мэдэгдэл, дэлхийн өнцөг булан бүрт өрнөж буй үйл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явдлыг хариуцаж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буй хүмүүс нь өдөр тутмын мэдээ мэдээллийг шуурхай багт нэн даруй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мэдэгдэх.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Clr>
                <a:srgbClr val="9D1D1D"/>
              </a:buClr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Харилцаа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Ковид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-19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халдвар ү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үссэн тохиолдолд хэрэг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жүү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лэх журмыг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тодорхойлох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Холбоо барих утас,  хариуцлагатай ажилтан, дагаж мөрдөх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журам.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van 3">
            <a:extLst>
              <a:ext uri="{FF2B5EF4-FFF2-40B4-BE49-F238E27FC236}">
                <a16:creationId xmlns="" xmlns:a16="http://schemas.microsoft.com/office/drawing/2014/main" id="{D65E0447-42C3-493B-B064-6692239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238125"/>
            <a:ext cx="7620734" cy="1238250"/>
          </a:xfrm>
        </p:spPr>
        <p:txBody>
          <a:bodyPr>
            <a:normAutofit fontScale="90000"/>
          </a:bodyPr>
          <a:lstStyle/>
          <a:p>
            <a:r>
              <a:rPr lang="mn-MN" sz="3600" dirty="0"/>
              <a:t/>
            </a:r>
            <a:br>
              <a:rPr lang="mn-MN" sz="3600" dirty="0"/>
            </a:b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ЗАХИРГААНЫ ҮҮРЭГ ХАРИУЦЛАГА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58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4835</TotalTime>
  <Words>1683</Words>
  <Application>Microsoft Office PowerPoint</Application>
  <PresentationFormat>On-screen Show (4:3)</PresentationFormat>
  <Paragraphs>279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Office Teması</vt:lpstr>
      <vt:lpstr>Özel Tasarım</vt:lpstr>
      <vt:lpstr>1_Özel Tasarım</vt:lpstr>
      <vt:lpstr>2_Özel Tasarım</vt:lpstr>
      <vt:lpstr>3_Özel Tasarım</vt:lpstr>
      <vt:lpstr>ЗОЧИД БУУДАЛ, БАЙРЛАН БУУДАЛЛАХ ҮЙЛЧИЛГЭЭНИЙ САЛБАРЫН АЖИЛТНУУДЫГ КОРОНАВИРУСЭЭС УРЬДЧИЛАН СЭРГИЙЛЭХ АРГА ХЭМЖЭЭ</vt:lpstr>
      <vt:lpstr>Илтгэлийн бүтэц</vt:lpstr>
      <vt:lpstr>PowerPoint Presentation</vt:lpstr>
      <vt:lpstr>АМРАЛТЫН ГАЗАР, БУУДЛУУДЫН СТАТИСТИК МЭДЭЭЛЭЛ</vt:lpstr>
      <vt:lpstr>СТАТИСКИК МЭДЭЭЛЭЛ</vt:lpstr>
      <vt:lpstr>PowerPoint Presentation</vt:lpstr>
      <vt:lpstr>ЗАХИРГААНЫ ҮҮРЭГ ХАРИУЦЛАГА </vt:lpstr>
      <vt:lpstr> ЗАХИРГААНЫ ҮҮРЭГ ХАРИУЦЛАГА </vt:lpstr>
      <vt:lpstr> ЗАХИРГААНЫ ҮҮРЭГ ХАРИУЦЛАГА </vt:lpstr>
      <vt:lpstr> ЗАХИРГААНЫ ҮҮРЭГ ХАРИУЦЛАГА </vt:lpstr>
      <vt:lpstr>ЗОЧИН УГТАХ</vt:lpstr>
      <vt:lpstr> АЖИЛТНУУДЫН ЗҮГЭЭС АВАХ УРЬДЧИЛАН СЭРГИЙЛЭХ АРГА ХЭМЖЭЭ</vt:lpstr>
      <vt:lpstr>ЕРӨНХИЙ УРЬДЧИЛАН СЭРГИЙЛЭХ АРГА ХЭМЖЭЭ</vt:lpstr>
      <vt:lpstr>ЕРӨНХИЙ УРЬДЧИЛАН СЭРГИЙЛЭХ АРГА ХЭМЖЭЭ</vt:lpstr>
      <vt:lpstr>ЕРӨНХИЙ УРЬДЧИЛАН СЭРГИЙЛЭХ АРГА ХЭМЖЭЭ</vt:lpstr>
      <vt:lpstr>ЕРӨНХИЙ УРЬДЧИЛАН СЭРГИЙЛЭХ АРГА ХЭМЖЭЭ</vt:lpstr>
      <vt:lpstr>ЕРӨНХИЙ УРЬДЧИЛАН СЭРГИЙЛЭХ АРГА ХЭМЖЭЭ</vt:lpstr>
      <vt:lpstr>ДҮГНЭЛТ БА ҮНЭЛГЭЭ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BAŞLIĞI</dc:title>
  <dc:creator>HP</dc:creator>
  <cp:lastModifiedBy>USER</cp:lastModifiedBy>
  <cp:revision>380</cp:revision>
  <dcterms:created xsi:type="dcterms:W3CDTF">2019-04-01T08:33:12Z</dcterms:created>
  <dcterms:modified xsi:type="dcterms:W3CDTF">2020-09-08T02:35:34Z</dcterms:modified>
</cp:coreProperties>
</file>