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20" r:id="rId2"/>
    <p:sldMasterId id="2147483769" r:id="rId3"/>
    <p:sldMasterId id="2147483733" r:id="rId4"/>
    <p:sldMasterId id="2147483745" r:id="rId5"/>
    <p:sldMasterId id="2147483757" r:id="rId6"/>
  </p:sldMasterIdLst>
  <p:notesMasterIdLst>
    <p:notesMasterId r:id="rId34"/>
  </p:notesMasterIdLst>
  <p:handoutMasterIdLst>
    <p:handoutMasterId r:id="rId35"/>
  </p:handoutMasterIdLst>
  <p:sldIdLst>
    <p:sldId id="352" r:id="rId7"/>
    <p:sldId id="365" r:id="rId8"/>
    <p:sldId id="380" r:id="rId9"/>
    <p:sldId id="364" r:id="rId10"/>
    <p:sldId id="361" r:id="rId11"/>
    <p:sldId id="308" r:id="rId12"/>
    <p:sldId id="362" r:id="rId13"/>
    <p:sldId id="363" r:id="rId14"/>
    <p:sldId id="379" r:id="rId15"/>
    <p:sldId id="360" r:id="rId16"/>
    <p:sldId id="366" r:id="rId17"/>
    <p:sldId id="382" r:id="rId18"/>
    <p:sldId id="368" r:id="rId19"/>
    <p:sldId id="369" r:id="rId20"/>
    <p:sldId id="370" r:id="rId21"/>
    <p:sldId id="377" r:id="rId22"/>
    <p:sldId id="374" r:id="rId23"/>
    <p:sldId id="375" r:id="rId24"/>
    <p:sldId id="376" r:id="rId25"/>
    <p:sldId id="378" r:id="rId26"/>
    <p:sldId id="359" r:id="rId27"/>
    <p:sldId id="372" r:id="rId28"/>
    <p:sldId id="381" r:id="rId29"/>
    <p:sldId id="354" r:id="rId30"/>
    <p:sldId id="383" r:id="rId31"/>
    <p:sldId id="373" r:id="rId32"/>
    <p:sldId id="353" r:id="rId33"/>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iriş" id="{0BF3FC23-F1AD-4121-9DD2-DCDBB7D829D0}">
          <p14:sldIdLst>
            <p14:sldId id="352"/>
            <p14:sldId id="365"/>
          </p14:sldIdLst>
        </p14:section>
        <p14:section name="Resmi Kararlar" id="{E062D9BD-175A-4DE2-8FDF-D1DAB4163171}">
          <p14:sldIdLst>
            <p14:sldId id="380"/>
            <p14:sldId id="364"/>
            <p14:sldId id="361"/>
            <p14:sldId id="308"/>
            <p14:sldId id="362"/>
            <p14:sldId id="363"/>
          </p14:sldIdLst>
        </p14:section>
        <p14:section name="Genel Önlemler" id="{818B5926-7D97-45DD-AA35-5853636EA343}">
          <p14:sldIdLst>
            <p14:sldId id="379"/>
            <p14:sldId id="360"/>
            <p14:sldId id="366"/>
            <p14:sldId id="382"/>
            <p14:sldId id="368"/>
            <p14:sldId id="369"/>
            <p14:sldId id="370"/>
          </p14:sldIdLst>
        </p14:section>
        <p14:section name="Yolcu Önlemleri" id="{46B729EB-EFD3-4773-9350-C786B3B63F1B}">
          <p14:sldIdLst>
            <p14:sldId id="377"/>
            <p14:sldId id="374"/>
            <p14:sldId id="375"/>
            <p14:sldId id="376"/>
          </p14:sldIdLst>
        </p14:section>
        <p14:section name="Çalışanlar İçin Önlemler" id="{BCC4950F-72FC-4C75-B7D4-CBCA15969DE8}">
          <p14:sldIdLst>
            <p14:sldId id="378"/>
            <p14:sldId id="359"/>
            <p14:sldId id="372"/>
          </p14:sldIdLst>
        </p14:section>
        <p14:section name="İSGGM Çalışmaları" id="{980CE9B0-E221-4D3E-9AA4-C4CD6E0008A7}">
          <p14:sldIdLst>
            <p14:sldId id="381"/>
            <p14:sldId id="354"/>
            <p14:sldId id="383"/>
          </p14:sldIdLst>
        </p14:section>
        <p14:section name="Kaynaklar" id="{EC18374F-4382-4799-A5B2-47AA30585DC6}">
          <p14:sldIdLst>
            <p14:sldId id="373"/>
            <p14:sldId id="35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D2DEEF"/>
    <a:srgbClr val="5B9BD5"/>
    <a:srgbClr val="ADB9CA"/>
    <a:srgbClr val="E6E6E6"/>
    <a:srgbClr val="DC0B15"/>
    <a:srgbClr val="DFB058"/>
    <a:srgbClr val="0A4356"/>
    <a:srgbClr val="E0AF56"/>
    <a:srgbClr val="FBD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0679" autoAdjust="0"/>
  </p:normalViewPr>
  <p:slideViewPr>
    <p:cSldViewPr snapToGrid="0">
      <p:cViewPr>
        <p:scale>
          <a:sx n="90" d="100"/>
          <a:sy n="90" d="100"/>
        </p:scale>
        <p:origin x="-10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8B67545-6676-4EF7-9EA2-AE5BA3414565}" type="datetimeFigureOut">
              <a:rPr lang="tr-TR" smtClean="0"/>
              <a:pPr/>
              <a:t>09.09.2020</a:t>
            </a:fld>
            <a:endParaRPr lang="tr-TR"/>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B3A01FA-90FF-49D5-8E74-EC31BB9ACB3A}" type="slidenum">
              <a:rPr lang="tr-TR" smtClean="0"/>
              <a:pPr/>
              <a:t>‹#›</a:t>
            </a:fld>
            <a:endParaRPr lang="tr-TR"/>
          </a:p>
        </p:txBody>
      </p:sp>
    </p:spTree>
    <p:extLst>
      <p:ext uri="{BB962C8B-B14F-4D97-AF65-F5344CB8AC3E}">
        <p14:creationId xmlns:p14="http://schemas.microsoft.com/office/powerpoint/2010/main" val="25108954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7834AF-457A-482D-A859-38A56BD02D4C}" type="datetimeFigureOut">
              <a:rPr lang="tr-TR" smtClean="0"/>
              <a:pPr/>
              <a:t>09.09.2020</a:t>
            </a:fld>
            <a:endParaRPr lang="tr-TR"/>
          </a:p>
        </p:txBody>
      </p:sp>
      <p:sp>
        <p:nvSpPr>
          <p:cNvPr id="4" name="Slayt Görüntüsü Yer Tutucusu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B3C15C-C27C-4FF5-B429-995D138FC104}" type="slidenum">
              <a:rPr lang="tr-TR" smtClean="0"/>
              <a:pPr/>
              <a:t>‹#›</a:t>
            </a:fld>
            <a:endParaRPr lang="tr-TR"/>
          </a:p>
        </p:txBody>
      </p:sp>
    </p:spTree>
    <p:extLst>
      <p:ext uri="{BB962C8B-B14F-4D97-AF65-F5344CB8AC3E}">
        <p14:creationId xmlns:p14="http://schemas.microsoft.com/office/powerpoint/2010/main" val="184464563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aseline="0" dirty="0">
              <a:latin typeface="Garamond" panose="02020404030301010803"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87B3C15C-C27C-4FF5-B429-995D138FC104}" type="slidenum">
              <a:rPr lang="tr-TR" smtClean="0"/>
              <a:pPr/>
              <a:t>1</a:t>
            </a:fld>
            <a:endParaRPr lang="tr-TR"/>
          </a:p>
        </p:txBody>
      </p:sp>
    </p:spTree>
    <p:extLst>
      <p:ext uri="{BB962C8B-B14F-4D97-AF65-F5344CB8AC3E}">
        <p14:creationId xmlns:p14="http://schemas.microsoft.com/office/powerpoint/2010/main" val="3626853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5" name="Slide Number Placeholder 4"/>
          <p:cNvSpPr>
            <a:spLocks noGrp="1"/>
          </p:cNvSpPr>
          <p:nvPr>
            <p:ph type="sldNum" sz="quarter" idx="10"/>
          </p:nvPr>
        </p:nvSpPr>
        <p:spPr/>
        <p:txBody>
          <a:bodyPr/>
          <a:lstStyle/>
          <a:p>
            <a:fld id="{87B3C15C-C27C-4FF5-B429-995D138FC104}" type="slidenum">
              <a:rPr lang="tr-TR" smtClean="0"/>
              <a:pPr/>
              <a:t>13</a:t>
            </a:fld>
            <a:endParaRPr lang="tr-TR"/>
          </a:p>
        </p:txBody>
      </p:sp>
    </p:spTree>
    <p:extLst>
      <p:ext uri="{BB962C8B-B14F-4D97-AF65-F5344CB8AC3E}">
        <p14:creationId xmlns:p14="http://schemas.microsoft.com/office/powerpoint/2010/main" val="242933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5" name="Slide Number Placeholder 4"/>
          <p:cNvSpPr>
            <a:spLocks noGrp="1"/>
          </p:cNvSpPr>
          <p:nvPr>
            <p:ph type="sldNum" sz="quarter" idx="10"/>
          </p:nvPr>
        </p:nvSpPr>
        <p:spPr/>
        <p:txBody>
          <a:bodyPr/>
          <a:lstStyle/>
          <a:p>
            <a:fld id="{87B3C15C-C27C-4FF5-B429-995D138FC104}" type="slidenum">
              <a:rPr lang="tr-TR" smtClean="0"/>
              <a:pPr/>
              <a:t>14</a:t>
            </a:fld>
            <a:endParaRPr lang="tr-TR"/>
          </a:p>
        </p:txBody>
      </p:sp>
    </p:spTree>
    <p:extLst>
      <p:ext uri="{BB962C8B-B14F-4D97-AF65-F5344CB8AC3E}">
        <p14:creationId xmlns:p14="http://schemas.microsoft.com/office/powerpoint/2010/main" val="327038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5" name="Slide Number Placeholder 4"/>
          <p:cNvSpPr>
            <a:spLocks noGrp="1"/>
          </p:cNvSpPr>
          <p:nvPr>
            <p:ph type="sldNum" sz="quarter" idx="10"/>
          </p:nvPr>
        </p:nvSpPr>
        <p:spPr/>
        <p:txBody>
          <a:bodyPr/>
          <a:lstStyle/>
          <a:p>
            <a:fld id="{87B3C15C-C27C-4FF5-B429-995D138FC104}" type="slidenum">
              <a:rPr lang="tr-TR" smtClean="0"/>
              <a:pPr/>
              <a:t>15</a:t>
            </a:fld>
            <a:endParaRPr lang="tr-TR"/>
          </a:p>
        </p:txBody>
      </p:sp>
    </p:spTree>
    <p:extLst>
      <p:ext uri="{BB962C8B-B14F-4D97-AF65-F5344CB8AC3E}">
        <p14:creationId xmlns:p14="http://schemas.microsoft.com/office/powerpoint/2010/main" val="88746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5" name="Slide Number Placeholder 4"/>
          <p:cNvSpPr>
            <a:spLocks noGrp="1"/>
          </p:cNvSpPr>
          <p:nvPr>
            <p:ph type="sldNum" sz="quarter" idx="10"/>
          </p:nvPr>
        </p:nvSpPr>
        <p:spPr/>
        <p:txBody>
          <a:bodyPr/>
          <a:lstStyle/>
          <a:p>
            <a:fld id="{87B3C15C-C27C-4FF5-B429-995D138FC104}" type="slidenum">
              <a:rPr lang="tr-TR" smtClean="0"/>
              <a:pPr/>
              <a:t>17</a:t>
            </a:fld>
            <a:endParaRPr lang="tr-TR"/>
          </a:p>
        </p:txBody>
      </p:sp>
    </p:spTree>
    <p:extLst>
      <p:ext uri="{BB962C8B-B14F-4D97-AF65-F5344CB8AC3E}">
        <p14:creationId xmlns:p14="http://schemas.microsoft.com/office/powerpoint/2010/main" val="2972760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5" name="Slide Number Placeholder 4"/>
          <p:cNvSpPr>
            <a:spLocks noGrp="1"/>
          </p:cNvSpPr>
          <p:nvPr>
            <p:ph type="sldNum" sz="quarter" idx="10"/>
          </p:nvPr>
        </p:nvSpPr>
        <p:spPr/>
        <p:txBody>
          <a:bodyPr/>
          <a:lstStyle/>
          <a:p>
            <a:fld id="{87B3C15C-C27C-4FF5-B429-995D138FC104}" type="slidenum">
              <a:rPr lang="tr-TR" smtClean="0"/>
              <a:pPr/>
              <a:t>18</a:t>
            </a:fld>
            <a:endParaRPr lang="tr-TR"/>
          </a:p>
        </p:txBody>
      </p:sp>
    </p:spTree>
    <p:extLst>
      <p:ext uri="{BB962C8B-B14F-4D97-AF65-F5344CB8AC3E}">
        <p14:creationId xmlns:p14="http://schemas.microsoft.com/office/powerpoint/2010/main" val="497885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5" name="Slide Number Placeholder 4"/>
          <p:cNvSpPr>
            <a:spLocks noGrp="1"/>
          </p:cNvSpPr>
          <p:nvPr>
            <p:ph type="sldNum" sz="quarter" idx="10"/>
          </p:nvPr>
        </p:nvSpPr>
        <p:spPr/>
        <p:txBody>
          <a:bodyPr/>
          <a:lstStyle/>
          <a:p>
            <a:fld id="{87B3C15C-C27C-4FF5-B429-995D138FC104}" type="slidenum">
              <a:rPr lang="tr-TR" smtClean="0"/>
              <a:pPr/>
              <a:t>19</a:t>
            </a:fld>
            <a:endParaRPr lang="tr-TR"/>
          </a:p>
        </p:txBody>
      </p:sp>
    </p:spTree>
    <p:extLst>
      <p:ext uri="{BB962C8B-B14F-4D97-AF65-F5344CB8AC3E}">
        <p14:creationId xmlns:p14="http://schemas.microsoft.com/office/powerpoint/2010/main" val="3617460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14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baseline="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baseline="0" dirty="0">
                <a:latin typeface="Garamond" panose="02020404030301010803" pitchFamily="18" charset="0"/>
                <a:cs typeface="Times New Roman" panose="02020603050405020304" pitchFamily="18" charset="0"/>
              </a:rPr>
              <a:t>**</a:t>
            </a:r>
            <a:r>
              <a:rPr lang="tr-TR" dirty="0">
                <a:latin typeface="Garamond" panose="02020404030301010803" pitchFamily="18" charset="0"/>
              </a:rPr>
              <a:t>Yansıda birden fazla grafik kullanılmamalıdır.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latin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a:latin typeface="Garamond" panose="02020404030301010803" pitchFamily="18" charset="0"/>
              </a:rPr>
              <a:t>*Grafikler, sade ve anlaşılabilir olmalıdır.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endParaRPr lang="tr-TR" b="1" baseline="0" dirty="0">
              <a:latin typeface="Garamond" panose="02020404030301010803" pitchFamily="18" charset="0"/>
              <a:cs typeface="Times New Roman" panose="02020603050405020304" pitchFamily="18" charset="0"/>
            </a:endParaRPr>
          </a:p>
          <a:p>
            <a:r>
              <a:rPr lang="tr-TR" b="1" baseline="0" dirty="0">
                <a:latin typeface="Garamond" panose="02020404030301010803" pitchFamily="18" charset="0"/>
                <a:cs typeface="Times New Roman" panose="02020603050405020304" pitchFamily="18" charset="0"/>
              </a:rPr>
              <a:t>Yansı Başlığı: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asgari 36 font (BÜYÜK HARF)</a:t>
            </a:r>
          </a:p>
          <a:p>
            <a:pPr>
              <a:buClr>
                <a:srgbClr val="9D1D1D"/>
              </a:buClr>
              <a:buFont typeface="Wingdings" panose="05000000000000000000" pitchFamily="2" charset="2"/>
              <a:buNone/>
            </a:pPr>
            <a:r>
              <a:rPr lang="tr-TR" sz="3200" b="1" dirty="0">
                <a:latin typeface="Garamond" panose="02020404030301010803" pitchFamily="18" charset="0"/>
                <a:cs typeface="Times New Roman" panose="02020603050405020304" pitchFamily="18" charset="0"/>
              </a:rPr>
              <a:t>Sunum Maddesi: </a:t>
            </a:r>
            <a:r>
              <a:rPr lang="tr-TR" sz="3200" b="0" dirty="0" err="1">
                <a:latin typeface="Garamond" panose="02020404030301010803" pitchFamily="18" charset="0"/>
                <a:cs typeface="Times New Roman" panose="02020603050405020304" pitchFamily="18" charset="0"/>
              </a:rPr>
              <a:t>Garamond</a:t>
            </a:r>
            <a:r>
              <a:rPr lang="tr-TR" sz="3200" b="0" dirty="0">
                <a:latin typeface="Garamond" panose="02020404030301010803" pitchFamily="18" charset="0"/>
                <a:cs typeface="Times New Roman" panose="02020603050405020304" pitchFamily="18" charset="0"/>
              </a:rPr>
              <a:t>/Times New Roman/</a:t>
            </a:r>
            <a:r>
              <a:rPr lang="tr-TR" sz="3200" b="0" dirty="0" err="1">
                <a:latin typeface="Garamond" panose="02020404030301010803" pitchFamily="18" charset="0"/>
                <a:cs typeface="Times New Roman" panose="02020603050405020304" pitchFamily="18" charset="0"/>
              </a:rPr>
              <a:t>Calibri</a:t>
            </a:r>
            <a:r>
              <a:rPr lang="tr-TR" sz="3200" dirty="0">
                <a:latin typeface="Garamond" panose="02020404030301010803" pitchFamily="18" charset="0"/>
                <a:cs typeface="Times New Roman" panose="02020603050405020304" pitchFamily="18" charset="0"/>
              </a:rPr>
              <a:t>, asgari 28 </a:t>
            </a:r>
            <a:r>
              <a:rPr lang="tr-TR" sz="3200" dirty="0" err="1">
                <a:latin typeface="Garamond" panose="02020404030301010803" pitchFamily="18" charset="0"/>
                <a:cs typeface="Times New Roman" panose="02020603050405020304" pitchFamily="18" charset="0"/>
              </a:rPr>
              <a:t>pt</a:t>
            </a:r>
            <a:endParaRPr lang="tr-TR" sz="32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800" b="1" dirty="0">
                <a:latin typeface="Garamond" panose="02020404030301010803" pitchFamily="18" charset="0"/>
                <a:cs typeface="Times New Roman" panose="02020603050405020304" pitchFamily="18" charset="0"/>
              </a:rPr>
              <a:t>Alt Madde: </a:t>
            </a:r>
            <a:r>
              <a:rPr lang="tr-TR" sz="2800" b="0" dirty="0" err="1">
                <a:latin typeface="Garamond" panose="02020404030301010803" pitchFamily="18" charset="0"/>
                <a:cs typeface="Times New Roman" panose="02020603050405020304" pitchFamily="18" charset="0"/>
              </a:rPr>
              <a:t>Garamond</a:t>
            </a:r>
            <a:r>
              <a:rPr lang="tr-TR" sz="2800" b="0" dirty="0">
                <a:latin typeface="Garamond" panose="02020404030301010803" pitchFamily="18" charset="0"/>
                <a:cs typeface="Times New Roman" panose="02020603050405020304" pitchFamily="18" charset="0"/>
              </a:rPr>
              <a:t>/Times New Roman/</a:t>
            </a:r>
            <a:r>
              <a:rPr lang="tr-TR" sz="2800" b="0" dirty="0" err="1">
                <a:latin typeface="Garamond" panose="02020404030301010803" pitchFamily="18" charset="0"/>
                <a:cs typeface="Times New Roman" panose="02020603050405020304" pitchFamily="18" charset="0"/>
              </a:rPr>
              <a:t>Calibri</a:t>
            </a:r>
            <a:r>
              <a:rPr lang="tr-TR" sz="2800" dirty="0">
                <a:latin typeface="Garamond" panose="02020404030301010803" pitchFamily="18" charset="0"/>
                <a:cs typeface="Times New Roman" panose="02020603050405020304" pitchFamily="18" charset="0"/>
              </a:rPr>
              <a:t>,</a:t>
            </a:r>
            <a:r>
              <a:rPr lang="tr-TR" sz="2800" baseline="0" dirty="0">
                <a:latin typeface="Garamond" panose="02020404030301010803" pitchFamily="18" charset="0"/>
                <a:cs typeface="Times New Roman" panose="02020603050405020304" pitchFamily="18" charset="0"/>
              </a:rPr>
              <a:t> asgari </a:t>
            </a:r>
            <a:r>
              <a:rPr lang="tr-TR" sz="2800" dirty="0">
                <a:latin typeface="Garamond" panose="02020404030301010803" pitchFamily="18" charset="0"/>
                <a:cs typeface="Times New Roman" panose="02020603050405020304" pitchFamily="18" charset="0"/>
              </a:rPr>
              <a:t>24 </a:t>
            </a:r>
            <a:r>
              <a:rPr lang="tr-TR" sz="2800" dirty="0" err="1">
                <a:latin typeface="Garamond" panose="02020404030301010803" pitchFamily="18" charset="0"/>
                <a:cs typeface="Times New Roman" panose="02020603050405020304" pitchFamily="18" charset="0"/>
              </a:rPr>
              <a:t>pt</a:t>
            </a:r>
            <a:endParaRPr lang="tr-TR" sz="28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400" b="1" dirty="0">
                <a:latin typeface="Garamond" panose="02020404030301010803" pitchFamily="18" charset="0"/>
                <a:cs typeface="Times New Roman" panose="02020603050405020304" pitchFamily="18" charset="0"/>
              </a:rPr>
              <a:t>Madde Açıklaması: </a:t>
            </a:r>
            <a:r>
              <a:rPr lang="tr-TR" sz="2400" b="0" dirty="0" err="1">
                <a:latin typeface="Garamond" panose="02020404030301010803" pitchFamily="18" charset="0"/>
                <a:cs typeface="Times New Roman" panose="02020603050405020304" pitchFamily="18" charset="0"/>
              </a:rPr>
              <a:t>Garamond</a:t>
            </a:r>
            <a:r>
              <a:rPr lang="tr-TR" sz="2400" b="0" dirty="0">
                <a:latin typeface="Garamond" panose="02020404030301010803" pitchFamily="18" charset="0"/>
                <a:cs typeface="Times New Roman" panose="02020603050405020304" pitchFamily="18" charset="0"/>
              </a:rPr>
              <a:t>/Times New Roman/</a:t>
            </a:r>
            <a:r>
              <a:rPr lang="tr-TR" sz="2400" b="0" dirty="0" err="1">
                <a:latin typeface="Garamond" panose="02020404030301010803" pitchFamily="18" charset="0"/>
                <a:cs typeface="Times New Roman" panose="02020603050405020304" pitchFamily="18" charset="0"/>
              </a:rPr>
              <a:t>Calibri</a:t>
            </a:r>
            <a:r>
              <a:rPr lang="tr-TR" sz="2400" baseline="0" dirty="0">
                <a:latin typeface="Garamond" panose="02020404030301010803" pitchFamily="18" charset="0"/>
                <a:cs typeface="Times New Roman" panose="02020603050405020304" pitchFamily="18" charset="0"/>
              </a:rPr>
              <a:t>, asgari </a:t>
            </a:r>
            <a:r>
              <a:rPr lang="tr-TR" sz="2400" dirty="0">
                <a:latin typeface="Garamond" panose="02020404030301010803" pitchFamily="18" charset="0"/>
                <a:cs typeface="Times New Roman" panose="02020603050405020304" pitchFamily="18" charset="0"/>
              </a:rPr>
              <a:t>20 </a:t>
            </a:r>
            <a:r>
              <a:rPr lang="tr-TR" sz="2400" dirty="0" err="1">
                <a:latin typeface="Garamond" panose="02020404030301010803" pitchFamily="18" charset="0"/>
                <a:cs typeface="Times New Roman" panose="02020603050405020304" pitchFamily="18" charset="0"/>
              </a:rPr>
              <a:t>pt</a:t>
            </a:r>
            <a:endParaRPr lang="tr-TR" sz="24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endParaRPr lang="tr-TR" sz="2400" dirty="0">
              <a:latin typeface="Garamond" panose="02020404030301010803" pitchFamily="18" charset="0"/>
              <a:cs typeface="Times New Roman" panose="02020603050405020304" pitchFamily="18" charset="0"/>
            </a:endParaRPr>
          </a:p>
          <a:p>
            <a:pPr>
              <a:buClr>
                <a:srgbClr val="FF0000"/>
              </a:buClr>
            </a:pPr>
            <a:r>
              <a:rPr lang="tr-TR" sz="2800" b="1" dirty="0">
                <a:latin typeface="Garamond" panose="02020404030301010803" pitchFamily="18" charset="0"/>
                <a:cs typeface="Arial" panose="020B0604020202020204" pitchFamily="34" charset="0"/>
              </a:rPr>
              <a:t>X Y Dağılım Grafiği</a:t>
            </a:r>
          </a:p>
          <a:p>
            <a:pPr>
              <a:buClr>
                <a:srgbClr val="FF0000"/>
              </a:buClr>
            </a:pPr>
            <a:r>
              <a:rPr lang="tr-TR" sz="2400" dirty="0">
                <a:latin typeface="Garamond" panose="02020404030301010803" pitchFamily="18" charset="0"/>
                <a:cs typeface="Arial" panose="020B0604020202020204" pitchFamily="34" charset="0"/>
              </a:rPr>
              <a:t>Grafik Başlığı:</a:t>
            </a:r>
            <a:r>
              <a:rPr lang="tr-TR" sz="2000" dirty="0">
                <a:latin typeface="Garamond" panose="02020404030301010803" pitchFamily="18" charset="0"/>
                <a:cs typeface="Arial" panose="020B0604020202020204" pitchFamily="34" charset="0"/>
              </a:rPr>
              <a:t> </a:t>
            </a:r>
            <a:r>
              <a:rPr lang="tr-TR" sz="2000" b="0" dirty="0" err="1">
                <a:latin typeface="Garamond" panose="02020404030301010803" pitchFamily="18" charset="0"/>
                <a:cs typeface="Times New Roman" panose="02020603050405020304" pitchFamily="18" charset="0"/>
              </a:rPr>
              <a:t>Garamond</a:t>
            </a:r>
            <a:r>
              <a:rPr lang="tr-TR" sz="2000" b="0" dirty="0">
                <a:latin typeface="Garamond" panose="02020404030301010803" pitchFamily="18" charset="0"/>
                <a:cs typeface="Times New Roman" panose="02020603050405020304" pitchFamily="18" charset="0"/>
              </a:rPr>
              <a:t>/Times New Roman/</a:t>
            </a:r>
            <a:r>
              <a:rPr lang="tr-TR" sz="2000" b="0" dirty="0" err="1">
                <a:latin typeface="Garamond" panose="02020404030301010803" pitchFamily="18" charset="0"/>
                <a:cs typeface="Times New Roman" panose="02020603050405020304" pitchFamily="18" charset="0"/>
              </a:rPr>
              <a:t>Calibri</a:t>
            </a:r>
            <a:r>
              <a:rPr lang="tr-TR" sz="2000" dirty="0">
                <a:latin typeface="Garamond" panose="02020404030301010803" pitchFamily="18" charset="0"/>
                <a:cs typeface="Arial" panose="020B0604020202020204" pitchFamily="34" charset="0"/>
              </a:rPr>
              <a:t> 28 </a:t>
            </a:r>
            <a:r>
              <a:rPr lang="tr-TR" sz="2000" dirty="0" err="1">
                <a:latin typeface="Garamond" panose="02020404030301010803" pitchFamily="18" charset="0"/>
                <a:cs typeface="Arial" panose="020B0604020202020204" pitchFamily="34" charset="0"/>
              </a:rPr>
              <a:t>pt</a:t>
            </a:r>
            <a:endParaRPr lang="tr-TR" sz="2000" dirty="0">
              <a:latin typeface="Garamond" panose="02020404030301010803" pitchFamily="18" charset="0"/>
              <a:cs typeface="Arial" panose="020B0604020202020204" pitchFamily="34" charset="0"/>
            </a:endParaRPr>
          </a:p>
          <a:p>
            <a:pPr>
              <a:buClr>
                <a:srgbClr val="FF0000"/>
              </a:buClr>
            </a:pPr>
            <a:r>
              <a:rPr lang="tr-TR" sz="2400" dirty="0">
                <a:latin typeface="Garamond" panose="02020404030301010803" pitchFamily="18" charset="0"/>
                <a:cs typeface="Arial" panose="020B0604020202020204" pitchFamily="34" charset="0"/>
              </a:rPr>
              <a:t>Renkler: </a:t>
            </a:r>
            <a:r>
              <a:rPr lang="tr-TR" sz="2000" dirty="0">
                <a:latin typeface="Garamond" panose="02020404030301010803" pitchFamily="18" charset="0"/>
                <a:cs typeface="Arial" panose="020B0604020202020204" pitchFamily="34" charset="0"/>
              </a:rPr>
              <a:t>Mavi, yeşil, kırmızı</a:t>
            </a:r>
          </a:p>
          <a:p>
            <a:pPr>
              <a:buClr>
                <a:srgbClr val="FF0000"/>
              </a:buClr>
            </a:pPr>
            <a:r>
              <a:rPr lang="tr-TR" sz="2400" dirty="0">
                <a:latin typeface="Garamond" panose="02020404030301010803" pitchFamily="18" charset="0"/>
                <a:cs typeface="Arial" panose="020B0604020202020204" pitchFamily="34" charset="0"/>
              </a:rPr>
              <a:t>Eksen Bilgileri: </a:t>
            </a:r>
            <a:r>
              <a:rPr lang="tr-TR" sz="2000" b="0" dirty="0" err="1">
                <a:latin typeface="Garamond" panose="02020404030301010803" pitchFamily="18" charset="0"/>
                <a:cs typeface="Times New Roman" panose="02020603050405020304" pitchFamily="18" charset="0"/>
              </a:rPr>
              <a:t>Garamond</a:t>
            </a:r>
            <a:r>
              <a:rPr lang="tr-TR" sz="2000" b="0" dirty="0">
                <a:latin typeface="Garamond" panose="02020404030301010803" pitchFamily="18" charset="0"/>
                <a:cs typeface="Times New Roman" panose="02020603050405020304" pitchFamily="18" charset="0"/>
              </a:rPr>
              <a:t>/Times New Roman/</a:t>
            </a:r>
            <a:r>
              <a:rPr lang="tr-TR" sz="2000" b="0" dirty="0" err="1">
                <a:latin typeface="Garamond" panose="02020404030301010803" pitchFamily="18" charset="0"/>
                <a:cs typeface="Times New Roman" panose="02020603050405020304" pitchFamily="18" charset="0"/>
              </a:rPr>
              <a:t>Calibri</a:t>
            </a:r>
            <a:r>
              <a:rPr lang="tr-TR" sz="2000" dirty="0">
                <a:latin typeface="Garamond" panose="02020404030301010803" pitchFamily="18" charset="0"/>
                <a:cs typeface="Arial" panose="020B0604020202020204" pitchFamily="34" charset="0"/>
              </a:rPr>
              <a:t> 16 </a:t>
            </a:r>
            <a:r>
              <a:rPr lang="tr-TR" sz="2000" dirty="0" err="1">
                <a:latin typeface="Garamond" panose="02020404030301010803" pitchFamily="18" charset="0"/>
                <a:cs typeface="Arial" panose="020B0604020202020204" pitchFamily="34" charset="0"/>
              </a:rPr>
              <a:t>pt</a:t>
            </a:r>
            <a:endParaRPr lang="tr-TR" sz="2000" dirty="0">
              <a:latin typeface="Garamond" panose="02020404030301010803" pitchFamily="18" charset="0"/>
              <a:cs typeface="Arial" panose="020B0604020202020204" pitchFamily="34" charset="0"/>
            </a:endParaRPr>
          </a:p>
          <a:p>
            <a:pPr>
              <a:buClr>
                <a:srgbClr val="FF0000"/>
              </a:buClr>
            </a:pPr>
            <a:r>
              <a:rPr lang="tr-TR" sz="2400" dirty="0">
                <a:latin typeface="Garamond" panose="02020404030301010803" pitchFamily="18" charset="0"/>
                <a:cs typeface="Arial" panose="020B0604020202020204" pitchFamily="34" charset="0"/>
              </a:rPr>
              <a:t>Veri Etiketleri: </a:t>
            </a:r>
            <a:r>
              <a:rPr lang="tr-TR" sz="2000" b="0" dirty="0" err="1">
                <a:latin typeface="Garamond" panose="02020404030301010803" pitchFamily="18" charset="0"/>
                <a:cs typeface="Times New Roman" panose="02020603050405020304" pitchFamily="18" charset="0"/>
              </a:rPr>
              <a:t>Garamond</a:t>
            </a:r>
            <a:r>
              <a:rPr lang="tr-TR" sz="2000" b="0" dirty="0">
                <a:latin typeface="Garamond" panose="02020404030301010803" pitchFamily="18" charset="0"/>
                <a:cs typeface="Times New Roman" panose="02020603050405020304" pitchFamily="18" charset="0"/>
              </a:rPr>
              <a:t>/Times New Roman/</a:t>
            </a:r>
            <a:r>
              <a:rPr lang="tr-TR" sz="2000" b="0" dirty="0" err="1">
                <a:latin typeface="Garamond" panose="02020404030301010803" pitchFamily="18" charset="0"/>
                <a:cs typeface="Times New Roman" panose="02020603050405020304" pitchFamily="18" charset="0"/>
              </a:rPr>
              <a:t>Calibri</a:t>
            </a:r>
            <a:r>
              <a:rPr lang="tr-TR" sz="2000" dirty="0">
                <a:latin typeface="Garamond" panose="02020404030301010803" pitchFamily="18" charset="0"/>
                <a:cs typeface="Arial" panose="020B0604020202020204" pitchFamily="34" charset="0"/>
              </a:rPr>
              <a:t> 16 </a:t>
            </a:r>
            <a:r>
              <a:rPr lang="tr-TR" sz="2000" dirty="0" err="1">
                <a:latin typeface="Garamond" panose="02020404030301010803" pitchFamily="18" charset="0"/>
                <a:cs typeface="Arial" panose="020B0604020202020204" pitchFamily="34" charset="0"/>
              </a:rPr>
              <a:t>pt</a:t>
            </a:r>
            <a:r>
              <a:rPr lang="tr-TR" sz="2000" baseline="0" dirty="0">
                <a:latin typeface="Garamond" panose="02020404030301010803" pitchFamily="18" charset="0"/>
                <a:cs typeface="Arial" panose="020B0604020202020204" pitchFamily="34" charset="0"/>
              </a:rPr>
              <a:t> (</a:t>
            </a:r>
            <a:r>
              <a:rPr lang="tr-TR" sz="2000" dirty="0">
                <a:latin typeface="Garamond" panose="02020404030301010803" pitchFamily="18" charset="0"/>
                <a:cs typeface="Arial" panose="020B0604020202020204" pitchFamily="34" charset="0"/>
              </a:rPr>
              <a:t>Veri etiketleri varsa dikey eksen etiketlerine gerek olmayabilir)</a:t>
            </a:r>
          </a:p>
          <a:p>
            <a:pPr>
              <a:buClr>
                <a:srgbClr val="FF0000"/>
              </a:buClr>
            </a:pPr>
            <a:r>
              <a:rPr lang="tr-TR" sz="2400" dirty="0">
                <a:latin typeface="Garamond" panose="02020404030301010803" pitchFamily="18" charset="0"/>
                <a:cs typeface="Arial" panose="020B0604020202020204" pitchFamily="34" charset="0"/>
              </a:rPr>
              <a:t>Türkiye verisi </a:t>
            </a:r>
            <a:r>
              <a:rPr lang="tr-TR" sz="2400" dirty="0">
                <a:solidFill>
                  <a:srgbClr val="C00000"/>
                </a:solidFill>
                <a:latin typeface="Garamond" panose="02020404030301010803" pitchFamily="18" charset="0"/>
                <a:cs typeface="Arial" panose="020B0604020202020204" pitchFamily="34" charset="0"/>
              </a:rPr>
              <a:t>kırmızı</a:t>
            </a:r>
            <a:r>
              <a:rPr lang="tr-TR" sz="2400" dirty="0">
                <a:latin typeface="Garamond" panose="02020404030301010803" pitchFamily="18" charset="0"/>
                <a:cs typeface="Arial" panose="020B0604020202020204" pitchFamily="34" charset="0"/>
              </a:rPr>
              <a:t> ile ifade edilir</a:t>
            </a:r>
          </a:p>
          <a:p>
            <a:pPr>
              <a:buClr>
                <a:srgbClr val="9D1D1D"/>
              </a:buClr>
              <a:buFont typeface="Wingdings" panose="05000000000000000000" pitchFamily="2" charset="2"/>
              <a:buNone/>
            </a:pPr>
            <a:endParaRPr lang="tr-TR" sz="2400" dirty="0">
              <a:latin typeface="Garamond" panose="02020404030301010803"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87B3C15C-C27C-4FF5-B429-995D138FC104}" type="slidenum">
              <a:rPr lang="tr-TR" smtClean="0"/>
              <a:pPr/>
              <a:t>21</a:t>
            </a:fld>
            <a:endParaRPr lang="tr-TR"/>
          </a:p>
        </p:txBody>
      </p:sp>
    </p:spTree>
    <p:extLst>
      <p:ext uri="{BB962C8B-B14F-4D97-AF65-F5344CB8AC3E}">
        <p14:creationId xmlns:p14="http://schemas.microsoft.com/office/powerpoint/2010/main" val="1694820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buClr>
                <a:srgbClr val="9D1D1D"/>
              </a:buClr>
              <a:buFont typeface="Wingdings" panose="05000000000000000000" pitchFamily="2" charset="2"/>
              <a:buNone/>
            </a:pPr>
            <a:endParaRPr lang="tr-TR" sz="2400" dirty="0">
              <a:latin typeface="Garamond" panose="02020404030301010803"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87B3C15C-C27C-4FF5-B429-995D138FC104}" type="slidenum">
              <a:rPr lang="tr-TR" smtClean="0"/>
              <a:pPr/>
              <a:t>22</a:t>
            </a:fld>
            <a:endParaRPr lang="tr-TR"/>
          </a:p>
        </p:txBody>
      </p:sp>
    </p:spTree>
    <p:extLst>
      <p:ext uri="{BB962C8B-B14F-4D97-AF65-F5344CB8AC3E}">
        <p14:creationId xmlns:p14="http://schemas.microsoft.com/office/powerpoint/2010/main" val="3299385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87B3C15C-C27C-4FF5-B429-995D138FC104}" type="slidenum">
              <a:rPr lang="tr-TR" smtClean="0"/>
              <a:pPr/>
              <a:t>24</a:t>
            </a:fld>
            <a:endParaRPr lang="tr-TR"/>
          </a:p>
        </p:txBody>
      </p:sp>
    </p:spTree>
    <p:extLst>
      <p:ext uri="{BB962C8B-B14F-4D97-AF65-F5344CB8AC3E}">
        <p14:creationId xmlns:p14="http://schemas.microsoft.com/office/powerpoint/2010/main" val="2873882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87B3C15C-C27C-4FF5-B429-995D138FC104}" type="slidenum">
              <a:rPr lang="tr-TR" smtClean="0"/>
              <a:pPr/>
              <a:t>25</a:t>
            </a:fld>
            <a:endParaRPr lang="tr-TR"/>
          </a:p>
        </p:txBody>
      </p:sp>
    </p:spTree>
    <p:extLst>
      <p:ext uri="{BB962C8B-B14F-4D97-AF65-F5344CB8AC3E}">
        <p14:creationId xmlns:p14="http://schemas.microsoft.com/office/powerpoint/2010/main" val="1463430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14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p>
          <a:p>
            <a:pPr marL="0" indent="0">
              <a:buFont typeface="Arial" panose="020B0604020202020204" pitchFamily="34" charset="0"/>
              <a:buNone/>
            </a:pPr>
            <a:endParaRPr lang="tr-TR" sz="1200" b="0" baseline="0" dirty="0">
              <a:latin typeface="Garamond" panose="02020404030301010803" pitchFamily="18" charset="0"/>
              <a:cs typeface="Times New Roman" panose="02020603050405020304" pitchFamily="18" charset="0"/>
            </a:endParaRPr>
          </a:p>
          <a:p>
            <a:pPr marL="0" indent="0">
              <a:buFont typeface="Arial" panose="020B0604020202020204" pitchFamily="34" charset="0"/>
              <a:buNone/>
            </a:pPr>
            <a:r>
              <a:rPr lang="tr-TR" sz="1200" b="0" baseline="0" dirty="0">
                <a:latin typeface="Garamond" panose="02020404030301010803" pitchFamily="18" charset="0"/>
                <a:cs typeface="Times New Roman" panose="02020603050405020304" pitchFamily="18" charset="0"/>
              </a:rPr>
              <a:t>**</a:t>
            </a:r>
            <a:r>
              <a:rPr lang="tr-TR" dirty="0">
                <a:latin typeface="Garamond" panose="02020404030301010803" pitchFamily="18" charset="0"/>
              </a:rPr>
              <a:t>Sunumun konusuna ilişkin olarak, hedef kitleyi etkileyecek ve dikkat dağınıklığına yol açmayacak resimler kullanılabilir.</a:t>
            </a:r>
          </a:p>
          <a:p>
            <a:pPr marL="0" indent="0">
              <a:buFont typeface="Arial" panose="020B0604020202020204" pitchFamily="34" charset="0"/>
              <a:buNone/>
            </a:pPr>
            <a:endParaRPr lang="tr-TR" dirty="0">
              <a:latin typeface="Garamond" panose="02020404030301010803" pitchFamily="18" charset="0"/>
            </a:endParaRPr>
          </a:p>
          <a:p>
            <a:pPr marL="0" indent="0">
              <a:buFont typeface="Arial" panose="020B0604020202020204" pitchFamily="34" charset="0"/>
              <a:buNone/>
            </a:pPr>
            <a:r>
              <a:rPr lang="tr-TR" dirty="0">
                <a:latin typeface="Garamond" panose="02020404030301010803" pitchFamily="18" charset="0"/>
              </a:rPr>
              <a:t>*Resimlerin çözünürlükleri yüksek olmalı, orijinal en/boy oranı mümkün olduğunca korunmalıdır.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r>
              <a:rPr lang="tr-TR" b="1" baseline="0" dirty="0">
                <a:latin typeface="Garamond" panose="02020404030301010803" pitchFamily="18" charset="0"/>
                <a:cs typeface="Times New Roman" panose="02020603050405020304" pitchFamily="18" charset="0"/>
              </a:rPr>
              <a:t>Yansı Başlığı: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asgari 36 font (BÜYÜK HARF)</a:t>
            </a:r>
          </a:p>
          <a:p>
            <a:pPr>
              <a:buClr>
                <a:srgbClr val="9D1D1D"/>
              </a:buClr>
              <a:buFont typeface="Wingdings" panose="05000000000000000000" pitchFamily="2" charset="2"/>
              <a:buNone/>
            </a:pPr>
            <a:r>
              <a:rPr lang="tr-TR" sz="3200" b="1" dirty="0">
                <a:latin typeface="Garamond" panose="02020404030301010803" pitchFamily="18" charset="0"/>
                <a:cs typeface="Times New Roman" panose="02020603050405020304" pitchFamily="18" charset="0"/>
              </a:rPr>
              <a:t>Sunum Maddesi: </a:t>
            </a:r>
            <a:r>
              <a:rPr lang="tr-TR" sz="3200" b="0" dirty="0" err="1">
                <a:latin typeface="Garamond" panose="02020404030301010803" pitchFamily="18" charset="0"/>
                <a:cs typeface="Times New Roman" panose="02020603050405020304" pitchFamily="18" charset="0"/>
              </a:rPr>
              <a:t>Garamond</a:t>
            </a:r>
            <a:r>
              <a:rPr lang="tr-TR" sz="3200" b="0" dirty="0">
                <a:latin typeface="Garamond" panose="02020404030301010803" pitchFamily="18" charset="0"/>
                <a:cs typeface="Times New Roman" panose="02020603050405020304" pitchFamily="18" charset="0"/>
              </a:rPr>
              <a:t>/Times New Roman/</a:t>
            </a:r>
            <a:r>
              <a:rPr lang="tr-TR" sz="3200" b="0" dirty="0" err="1">
                <a:latin typeface="Garamond" panose="02020404030301010803" pitchFamily="18" charset="0"/>
                <a:cs typeface="Times New Roman" panose="02020603050405020304" pitchFamily="18" charset="0"/>
              </a:rPr>
              <a:t>Calibri</a:t>
            </a:r>
            <a:r>
              <a:rPr lang="tr-TR" sz="3200" dirty="0">
                <a:latin typeface="Garamond" panose="02020404030301010803" pitchFamily="18" charset="0"/>
                <a:cs typeface="Times New Roman" panose="02020603050405020304" pitchFamily="18" charset="0"/>
              </a:rPr>
              <a:t>, asgari 28 </a:t>
            </a:r>
            <a:r>
              <a:rPr lang="tr-TR" sz="3200" dirty="0" err="1">
                <a:latin typeface="Garamond" panose="02020404030301010803" pitchFamily="18" charset="0"/>
                <a:cs typeface="Times New Roman" panose="02020603050405020304" pitchFamily="18" charset="0"/>
              </a:rPr>
              <a:t>pt</a:t>
            </a:r>
            <a:endParaRPr lang="tr-TR" sz="32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800" b="1" dirty="0">
                <a:latin typeface="Garamond" panose="02020404030301010803" pitchFamily="18" charset="0"/>
                <a:cs typeface="Times New Roman" panose="02020603050405020304" pitchFamily="18" charset="0"/>
              </a:rPr>
              <a:t>Alt Madde: </a:t>
            </a:r>
            <a:r>
              <a:rPr lang="tr-TR" sz="2800" b="0" dirty="0" err="1">
                <a:latin typeface="Garamond" panose="02020404030301010803" pitchFamily="18" charset="0"/>
                <a:cs typeface="Times New Roman" panose="02020603050405020304" pitchFamily="18" charset="0"/>
              </a:rPr>
              <a:t>Garamond</a:t>
            </a:r>
            <a:r>
              <a:rPr lang="tr-TR" sz="2800" b="0" dirty="0">
                <a:latin typeface="Garamond" panose="02020404030301010803" pitchFamily="18" charset="0"/>
                <a:cs typeface="Times New Roman" panose="02020603050405020304" pitchFamily="18" charset="0"/>
              </a:rPr>
              <a:t>/Times New Roman/</a:t>
            </a:r>
            <a:r>
              <a:rPr lang="tr-TR" sz="2800" b="0" dirty="0" err="1">
                <a:latin typeface="Garamond" panose="02020404030301010803" pitchFamily="18" charset="0"/>
                <a:cs typeface="Times New Roman" panose="02020603050405020304" pitchFamily="18" charset="0"/>
              </a:rPr>
              <a:t>Calibri</a:t>
            </a:r>
            <a:r>
              <a:rPr lang="tr-TR" sz="2800" dirty="0">
                <a:latin typeface="Garamond" panose="02020404030301010803" pitchFamily="18" charset="0"/>
                <a:cs typeface="Times New Roman" panose="02020603050405020304" pitchFamily="18" charset="0"/>
              </a:rPr>
              <a:t>,</a:t>
            </a:r>
            <a:r>
              <a:rPr lang="tr-TR" sz="2800" baseline="0" dirty="0">
                <a:latin typeface="Garamond" panose="02020404030301010803" pitchFamily="18" charset="0"/>
                <a:cs typeface="Times New Roman" panose="02020603050405020304" pitchFamily="18" charset="0"/>
              </a:rPr>
              <a:t> asgari </a:t>
            </a:r>
            <a:r>
              <a:rPr lang="tr-TR" sz="2800" dirty="0">
                <a:latin typeface="Garamond" panose="02020404030301010803" pitchFamily="18" charset="0"/>
                <a:cs typeface="Times New Roman" panose="02020603050405020304" pitchFamily="18" charset="0"/>
              </a:rPr>
              <a:t>24 </a:t>
            </a:r>
            <a:r>
              <a:rPr lang="tr-TR" sz="2800" dirty="0" err="1">
                <a:latin typeface="Garamond" panose="02020404030301010803" pitchFamily="18" charset="0"/>
                <a:cs typeface="Times New Roman" panose="02020603050405020304" pitchFamily="18" charset="0"/>
              </a:rPr>
              <a:t>pt</a:t>
            </a:r>
            <a:endParaRPr lang="tr-TR" sz="28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400" b="1" dirty="0">
                <a:latin typeface="Garamond" panose="02020404030301010803" pitchFamily="18" charset="0"/>
                <a:cs typeface="Times New Roman" panose="02020603050405020304" pitchFamily="18" charset="0"/>
              </a:rPr>
              <a:t>Madde Açıklaması: </a:t>
            </a:r>
            <a:r>
              <a:rPr lang="tr-TR" sz="2400" b="0" dirty="0" err="1">
                <a:latin typeface="Garamond" panose="02020404030301010803" pitchFamily="18" charset="0"/>
                <a:cs typeface="Times New Roman" panose="02020603050405020304" pitchFamily="18" charset="0"/>
              </a:rPr>
              <a:t>Garamond</a:t>
            </a:r>
            <a:r>
              <a:rPr lang="tr-TR" sz="2400" b="0" dirty="0">
                <a:latin typeface="Garamond" panose="02020404030301010803" pitchFamily="18" charset="0"/>
                <a:cs typeface="Times New Roman" panose="02020603050405020304" pitchFamily="18" charset="0"/>
              </a:rPr>
              <a:t>/Times New Roman/</a:t>
            </a:r>
            <a:r>
              <a:rPr lang="tr-TR" sz="2400" b="0" dirty="0" err="1">
                <a:latin typeface="Garamond" panose="02020404030301010803" pitchFamily="18" charset="0"/>
                <a:cs typeface="Times New Roman" panose="02020603050405020304" pitchFamily="18" charset="0"/>
              </a:rPr>
              <a:t>Calibri</a:t>
            </a:r>
            <a:r>
              <a:rPr lang="tr-TR" sz="2400" baseline="0" dirty="0">
                <a:latin typeface="Garamond" panose="02020404030301010803" pitchFamily="18" charset="0"/>
                <a:cs typeface="Times New Roman" panose="02020603050405020304" pitchFamily="18" charset="0"/>
              </a:rPr>
              <a:t>, asgari </a:t>
            </a:r>
            <a:r>
              <a:rPr lang="tr-TR" sz="2400" dirty="0">
                <a:latin typeface="Garamond" panose="02020404030301010803" pitchFamily="18" charset="0"/>
                <a:cs typeface="Times New Roman" panose="02020603050405020304" pitchFamily="18" charset="0"/>
              </a:rPr>
              <a:t>20 </a:t>
            </a:r>
            <a:r>
              <a:rPr lang="tr-TR" sz="2400" dirty="0" err="1">
                <a:latin typeface="Garamond" panose="02020404030301010803" pitchFamily="18" charset="0"/>
                <a:cs typeface="Times New Roman" panose="02020603050405020304" pitchFamily="18" charset="0"/>
              </a:rPr>
              <a:t>pt</a:t>
            </a:r>
            <a:endParaRPr lang="tr-TR" sz="2400" dirty="0">
              <a:latin typeface="Garamond" panose="02020404030301010803"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87B3C15C-C27C-4FF5-B429-995D138FC104}" type="slidenum">
              <a:rPr lang="tr-TR" smtClean="0"/>
              <a:pPr/>
              <a:t>2</a:t>
            </a:fld>
            <a:endParaRPr lang="tr-TR"/>
          </a:p>
        </p:txBody>
      </p:sp>
    </p:spTree>
    <p:extLst>
      <p:ext uri="{BB962C8B-B14F-4D97-AF65-F5344CB8AC3E}">
        <p14:creationId xmlns:p14="http://schemas.microsoft.com/office/powerpoint/2010/main" val="2270410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87B3C15C-C27C-4FF5-B429-995D138FC104}" type="slidenum">
              <a:rPr lang="tr-TR" smtClean="0"/>
              <a:pPr/>
              <a:t>26</a:t>
            </a:fld>
            <a:endParaRPr lang="tr-TR"/>
          </a:p>
        </p:txBody>
      </p:sp>
    </p:spTree>
    <p:extLst>
      <p:ext uri="{BB962C8B-B14F-4D97-AF65-F5344CB8AC3E}">
        <p14:creationId xmlns:p14="http://schemas.microsoft.com/office/powerpoint/2010/main" val="3444627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87B3C15C-C27C-4FF5-B429-995D138FC104}" type="slidenum">
              <a:rPr lang="tr-TR" smtClean="0"/>
              <a:pPr/>
              <a:t>27</a:t>
            </a:fld>
            <a:endParaRPr lang="tr-TR"/>
          </a:p>
        </p:txBody>
      </p:sp>
    </p:spTree>
    <p:extLst>
      <p:ext uri="{BB962C8B-B14F-4D97-AF65-F5344CB8AC3E}">
        <p14:creationId xmlns:p14="http://schemas.microsoft.com/office/powerpoint/2010/main" val="408210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2400" dirty="0">
              <a:latin typeface="Garamond" panose="02020404030301010803"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87B3C15C-C27C-4FF5-B429-995D138FC104}" type="slidenum">
              <a:rPr lang="tr-TR" smtClean="0"/>
              <a:pPr/>
              <a:t>4</a:t>
            </a:fld>
            <a:endParaRPr lang="tr-TR"/>
          </a:p>
        </p:txBody>
      </p:sp>
    </p:spTree>
    <p:extLst>
      <p:ext uri="{BB962C8B-B14F-4D97-AF65-F5344CB8AC3E}">
        <p14:creationId xmlns:p14="http://schemas.microsoft.com/office/powerpoint/2010/main" val="3181474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u="sng" dirty="0">
                <a:latin typeface="Garamond" panose="02020404030301010803" pitchFamily="18" charset="0"/>
                <a:cs typeface="Times New Roman" panose="02020603050405020304" pitchFamily="18" charset="0"/>
              </a:rPr>
              <a:t>Seyahat İzin Kurulu </a:t>
            </a:r>
            <a:r>
              <a:rPr lang="tr-TR" sz="1400" b="0" dirty="0">
                <a:latin typeface="Garamond" panose="02020404030301010803" pitchFamily="18" charset="0"/>
                <a:cs typeface="Times New Roman" panose="02020603050405020304" pitchFamily="18" charset="0"/>
              </a:rPr>
              <a:t>vali/kaymakamın belirleyeceği kamu görevlisinin başkanlığında, emniyet temsilcisi, belediye temsilci, otogar sorumlusu ve ilgili meslek odası temsilcisi yoksa konuya ilişkin sivil toplum temsilcisinden oluşacaktır. Bu kurullar otogarlarda görev yapacak, bu amaçla görevin niteliğine uygun yerlerin tahsis edilmesi sağlanacaktır.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14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baseline="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baseline="0" dirty="0">
                <a:latin typeface="Garamond" panose="02020404030301010803" pitchFamily="18" charset="0"/>
                <a:cs typeface="Times New Roman" panose="02020603050405020304" pitchFamily="18" charset="0"/>
              </a:rPr>
              <a:t>**</a:t>
            </a:r>
            <a:r>
              <a:rPr lang="tr-TR" dirty="0">
                <a:latin typeface="Garamond" panose="02020404030301010803" pitchFamily="18" charset="0"/>
              </a:rPr>
              <a:t>Yansıda birden fazla grafik kullanılmamalıdır.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latin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dirty="0">
                <a:latin typeface="Garamond" panose="02020404030301010803" pitchFamily="18" charset="0"/>
              </a:rPr>
              <a:t>*Grafikler, sade ve anlaşılabilir olmalıdır.</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endParaRPr lang="tr-TR" b="1" baseline="0" dirty="0">
              <a:latin typeface="Garamond" panose="02020404030301010803" pitchFamily="18" charset="0"/>
              <a:cs typeface="Times New Roman" panose="02020603050405020304" pitchFamily="18" charset="0"/>
            </a:endParaRPr>
          </a:p>
          <a:p>
            <a:r>
              <a:rPr lang="tr-TR" b="1" baseline="0" dirty="0">
                <a:latin typeface="Garamond" panose="02020404030301010803" pitchFamily="18" charset="0"/>
                <a:cs typeface="Times New Roman" panose="02020603050405020304" pitchFamily="18" charset="0"/>
              </a:rPr>
              <a:t>Yansı Başlığı: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asgari 36 font (BÜYÜK HARF)</a:t>
            </a:r>
          </a:p>
          <a:p>
            <a:pPr>
              <a:buClr>
                <a:srgbClr val="9D1D1D"/>
              </a:buClr>
              <a:buFont typeface="Wingdings" panose="05000000000000000000" pitchFamily="2" charset="2"/>
              <a:buNone/>
            </a:pPr>
            <a:r>
              <a:rPr lang="tr-TR" sz="3200" b="1" dirty="0">
                <a:latin typeface="Garamond" panose="02020404030301010803" pitchFamily="18" charset="0"/>
                <a:cs typeface="Times New Roman" panose="02020603050405020304" pitchFamily="18" charset="0"/>
              </a:rPr>
              <a:t>Sunum Maddesi: </a:t>
            </a:r>
            <a:r>
              <a:rPr lang="tr-TR" sz="3200" b="0" dirty="0" err="1">
                <a:latin typeface="Garamond" panose="02020404030301010803" pitchFamily="18" charset="0"/>
                <a:cs typeface="Times New Roman" panose="02020603050405020304" pitchFamily="18" charset="0"/>
              </a:rPr>
              <a:t>Garamond</a:t>
            </a:r>
            <a:r>
              <a:rPr lang="tr-TR" sz="3200" b="0" dirty="0">
                <a:latin typeface="Garamond" panose="02020404030301010803" pitchFamily="18" charset="0"/>
                <a:cs typeface="Times New Roman" panose="02020603050405020304" pitchFamily="18" charset="0"/>
              </a:rPr>
              <a:t>/Times New Roman/</a:t>
            </a:r>
            <a:r>
              <a:rPr lang="tr-TR" sz="3200" b="0" dirty="0" err="1">
                <a:latin typeface="Garamond" panose="02020404030301010803" pitchFamily="18" charset="0"/>
                <a:cs typeface="Times New Roman" panose="02020603050405020304" pitchFamily="18" charset="0"/>
              </a:rPr>
              <a:t>Calibri</a:t>
            </a:r>
            <a:r>
              <a:rPr lang="tr-TR" sz="3200" dirty="0">
                <a:latin typeface="Garamond" panose="02020404030301010803" pitchFamily="18" charset="0"/>
                <a:cs typeface="Times New Roman" panose="02020603050405020304" pitchFamily="18" charset="0"/>
              </a:rPr>
              <a:t>, asgari 28 </a:t>
            </a:r>
            <a:r>
              <a:rPr lang="tr-TR" sz="3200" dirty="0" err="1">
                <a:latin typeface="Garamond" panose="02020404030301010803" pitchFamily="18" charset="0"/>
                <a:cs typeface="Times New Roman" panose="02020603050405020304" pitchFamily="18" charset="0"/>
              </a:rPr>
              <a:t>pt</a:t>
            </a:r>
            <a:endParaRPr lang="tr-TR" sz="32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800" b="1" dirty="0">
                <a:latin typeface="Garamond" panose="02020404030301010803" pitchFamily="18" charset="0"/>
                <a:cs typeface="Times New Roman" panose="02020603050405020304" pitchFamily="18" charset="0"/>
              </a:rPr>
              <a:t>Alt Madde: </a:t>
            </a:r>
            <a:r>
              <a:rPr lang="tr-TR" sz="2800" b="0" dirty="0" err="1">
                <a:latin typeface="Garamond" panose="02020404030301010803" pitchFamily="18" charset="0"/>
                <a:cs typeface="Times New Roman" panose="02020603050405020304" pitchFamily="18" charset="0"/>
              </a:rPr>
              <a:t>Garamond</a:t>
            </a:r>
            <a:r>
              <a:rPr lang="tr-TR" sz="2800" b="0" dirty="0">
                <a:latin typeface="Garamond" panose="02020404030301010803" pitchFamily="18" charset="0"/>
                <a:cs typeface="Times New Roman" panose="02020603050405020304" pitchFamily="18" charset="0"/>
              </a:rPr>
              <a:t>/Times New Roman/</a:t>
            </a:r>
            <a:r>
              <a:rPr lang="tr-TR" sz="2800" b="0" dirty="0" err="1">
                <a:latin typeface="Garamond" panose="02020404030301010803" pitchFamily="18" charset="0"/>
                <a:cs typeface="Times New Roman" panose="02020603050405020304" pitchFamily="18" charset="0"/>
              </a:rPr>
              <a:t>Calibri</a:t>
            </a:r>
            <a:r>
              <a:rPr lang="tr-TR" sz="2800" dirty="0">
                <a:latin typeface="Garamond" panose="02020404030301010803" pitchFamily="18" charset="0"/>
                <a:cs typeface="Times New Roman" panose="02020603050405020304" pitchFamily="18" charset="0"/>
              </a:rPr>
              <a:t>,</a:t>
            </a:r>
            <a:r>
              <a:rPr lang="tr-TR" sz="2800" baseline="0" dirty="0">
                <a:latin typeface="Garamond" panose="02020404030301010803" pitchFamily="18" charset="0"/>
                <a:cs typeface="Times New Roman" panose="02020603050405020304" pitchFamily="18" charset="0"/>
              </a:rPr>
              <a:t> asgari </a:t>
            </a:r>
            <a:r>
              <a:rPr lang="tr-TR" sz="2800" dirty="0">
                <a:latin typeface="Garamond" panose="02020404030301010803" pitchFamily="18" charset="0"/>
                <a:cs typeface="Times New Roman" panose="02020603050405020304" pitchFamily="18" charset="0"/>
              </a:rPr>
              <a:t>24 </a:t>
            </a:r>
            <a:r>
              <a:rPr lang="tr-TR" sz="2800" dirty="0" err="1">
                <a:latin typeface="Garamond" panose="02020404030301010803" pitchFamily="18" charset="0"/>
                <a:cs typeface="Times New Roman" panose="02020603050405020304" pitchFamily="18" charset="0"/>
              </a:rPr>
              <a:t>pt</a:t>
            </a:r>
            <a:endParaRPr lang="tr-TR" sz="28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r>
              <a:rPr lang="tr-TR" sz="2400" b="1" dirty="0">
                <a:latin typeface="Garamond" panose="02020404030301010803" pitchFamily="18" charset="0"/>
                <a:cs typeface="Times New Roman" panose="02020603050405020304" pitchFamily="18" charset="0"/>
              </a:rPr>
              <a:t>Madde Açıklaması: </a:t>
            </a:r>
            <a:r>
              <a:rPr lang="tr-TR" sz="2400" b="0" dirty="0" err="1">
                <a:latin typeface="Garamond" panose="02020404030301010803" pitchFamily="18" charset="0"/>
                <a:cs typeface="Times New Roman" panose="02020603050405020304" pitchFamily="18" charset="0"/>
              </a:rPr>
              <a:t>Garamond</a:t>
            </a:r>
            <a:r>
              <a:rPr lang="tr-TR" sz="2400" b="0" dirty="0">
                <a:latin typeface="Garamond" panose="02020404030301010803" pitchFamily="18" charset="0"/>
                <a:cs typeface="Times New Roman" panose="02020603050405020304" pitchFamily="18" charset="0"/>
              </a:rPr>
              <a:t>/Times New Roman/</a:t>
            </a:r>
            <a:r>
              <a:rPr lang="tr-TR" sz="2400" b="0" dirty="0" err="1">
                <a:latin typeface="Garamond" panose="02020404030301010803" pitchFamily="18" charset="0"/>
                <a:cs typeface="Times New Roman" panose="02020603050405020304" pitchFamily="18" charset="0"/>
              </a:rPr>
              <a:t>Calibri</a:t>
            </a:r>
            <a:r>
              <a:rPr lang="tr-TR" sz="2400" baseline="0" dirty="0">
                <a:latin typeface="Garamond" panose="02020404030301010803" pitchFamily="18" charset="0"/>
                <a:cs typeface="Times New Roman" panose="02020603050405020304" pitchFamily="18" charset="0"/>
              </a:rPr>
              <a:t>, asgari </a:t>
            </a:r>
            <a:r>
              <a:rPr lang="tr-TR" sz="2400" dirty="0">
                <a:latin typeface="Garamond" panose="02020404030301010803" pitchFamily="18" charset="0"/>
                <a:cs typeface="Times New Roman" panose="02020603050405020304" pitchFamily="18" charset="0"/>
              </a:rPr>
              <a:t>20 </a:t>
            </a:r>
            <a:r>
              <a:rPr lang="tr-TR" sz="2400" dirty="0" err="1">
                <a:latin typeface="Garamond" panose="02020404030301010803" pitchFamily="18" charset="0"/>
                <a:cs typeface="Times New Roman" panose="02020603050405020304" pitchFamily="18" charset="0"/>
              </a:rPr>
              <a:t>pt</a:t>
            </a:r>
            <a:endParaRPr lang="tr-TR" sz="2400" dirty="0">
              <a:latin typeface="Garamond" panose="02020404030301010803" pitchFamily="18" charset="0"/>
              <a:cs typeface="Times New Roman" panose="02020603050405020304" pitchFamily="18" charset="0"/>
            </a:endParaRPr>
          </a:p>
          <a:p>
            <a:pPr>
              <a:buClr>
                <a:srgbClr val="9D1D1D"/>
              </a:buClr>
              <a:buFont typeface="Wingdings" panose="05000000000000000000" pitchFamily="2" charset="2"/>
              <a:buNone/>
            </a:pPr>
            <a:endParaRPr lang="tr-TR" sz="2400" dirty="0">
              <a:latin typeface="Garamond" panose="02020404030301010803" pitchFamily="18" charset="0"/>
              <a:cs typeface="Times New Roman" panose="02020603050405020304" pitchFamily="18" charset="0"/>
            </a:endParaRPr>
          </a:p>
          <a:p>
            <a:pPr>
              <a:buClr>
                <a:srgbClr val="FF0000"/>
              </a:buClr>
            </a:pPr>
            <a:r>
              <a:rPr lang="tr-TR" sz="2800" b="1" dirty="0">
                <a:latin typeface="Garamond" panose="02020404030301010803" pitchFamily="18" charset="0"/>
                <a:cs typeface="Arial" panose="020B0604020202020204" pitchFamily="34" charset="0"/>
              </a:rPr>
              <a:t>Sütun Grafik</a:t>
            </a:r>
          </a:p>
          <a:p>
            <a:pPr>
              <a:buClr>
                <a:srgbClr val="FF0000"/>
              </a:buClr>
            </a:pPr>
            <a:r>
              <a:rPr lang="tr-TR" sz="2400" dirty="0">
                <a:latin typeface="Garamond" panose="02020404030301010803" pitchFamily="18" charset="0"/>
                <a:cs typeface="Arial" panose="020B0604020202020204" pitchFamily="34" charset="0"/>
              </a:rPr>
              <a:t>Grafik Başlığı:</a:t>
            </a:r>
            <a:r>
              <a:rPr lang="tr-TR" sz="2000" dirty="0">
                <a:latin typeface="Garamond" panose="02020404030301010803" pitchFamily="18" charset="0"/>
                <a:cs typeface="Arial" panose="020B0604020202020204" pitchFamily="34" charset="0"/>
              </a:rPr>
              <a:t> </a:t>
            </a:r>
            <a:r>
              <a:rPr lang="tr-TR" sz="2000" b="0" dirty="0" err="1">
                <a:latin typeface="Garamond" panose="02020404030301010803" pitchFamily="18" charset="0"/>
                <a:cs typeface="Times New Roman" panose="02020603050405020304" pitchFamily="18" charset="0"/>
              </a:rPr>
              <a:t>Garamond</a:t>
            </a:r>
            <a:r>
              <a:rPr lang="tr-TR" sz="2000" b="0" dirty="0">
                <a:latin typeface="Garamond" panose="02020404030301010803" pitchFamily="18" charset="0"/>
                <a:cs typeface="Times New Roman" panose="02020603050405020304" pitchFamily="18" charset="0"/>
              </a:rPr>
              <a:t>/Times New Roman/</a:t>
            </a:r>
            <a:r>
              <a:rPr lang="tr-TR" sz="2000" b="0" dirty="0" err="1">
                <a:latin typeface="Garamond" panose="02020404030301010803" pitchFamily="18" charset="0"/>
                <a:cs typeface="Times New Roman" panose="02020603050405020304" pitchFamily="18" charset="0"/>
              </a:rPr>
              <a:t>Calibri</a:t>
            </a:r>
            <a:r>
              <a:rPr lang="tr-TR" sz="2000" dirty="0">
                <a:latin typeface="Garamond" panose="02020404030301010803" pitchFamily="18" charset="0"/>
                <a:cs typeface="Arial" panose="020B0604020202020204" pitchFamily="34" charset="0"/>
              </a:rPr>
              <a:t> 28 </a:t>
            </a:r>
            <a:r>
              <a:rPr lang="tr-TR" sz="2000" dirty="0" err="1">
                <a:latin typeface="Garamond" panose="02020404030301010803" pitchFamily="18" charset="0"/>
                <a:cs typeface="Arial" panose="020B0604020202020204" pitchFamily="34" charset="0"/>
              </a:rPr>
              <a:t>pt</a:t>
            </a:r>
            <a:endParaRPr lang="tr-TR" sz="2000" dirty="0">
              <a:latin typeface="Garamond" panose="02020404030301010803" pitchFamily="18" charset="0"/>
              <a:cs typeface="Arial" panose="020B0604020202020204" pitchFamily="34" charset="0"/>
            </a:endParaRPr>
          </a:p>
          <a:p>
            <a:pPr>
              <a:buClr>
                <a:srgbClr val="FF0000"/>
              </a:buClr>
            </a:pPr>
            <a:r>
              <a:rPr lang="tr-TR" sz="2400" dirty="0">
                <a:latin typeface="Garamond" panose="02020404030301010803" pitchFamily="18" charset="0"/>
                <a:cs typeface="Arial" panose="020B0604020202020204" pitchFamily="34" charset="0"/>
              </a:rPr>
              <a:t>Renkler: </a:t>
            </a:r>
            <a:r>
              <a:rPr lang="tr-TR" sz="2000" dirty="0">
                <a:latin typeface="Garamond" panose="02020404030301010803" pitchFamily="18" charset="0"/>
                <a:cs typeface="Arial" panose="020B0604020202020204" pitchFamily="34" charset="0"/>
              </a:rPr>
              <a:t>Mavi, yeşil, kırmızı</a:t>
            </a:r>
          </a:p>
          <a:p>
            <a:pPr>
              <a:buClr>
                <a:srgbClr val="FF0000"/>
              </a:buClr>
            </a:pPr>
            <a:r>
              <a:rPr lang="tr-TR" sz="2400" dirty="0">
                <a:latin typeface="Garamond" panose="02020404030301010803" pitchFamily="18" charset="0"/>
                <a:cs typeface="Arial" panose="020B0604020202020204" pitchFamily="34" charset="0"/>
              </a:rPr>
              <a:t>Eksen Bilgileri: </a:t>
            </a:r>
            <a:r>
              <a:rPr lang="tr-TR" sz="2000" b="0" dirty="0" err="1">
                <a:latin typeface="Garamond" panose="02020404030301010803" pitchFamily="18" charset="0"/>
                <a:cs typeface="Times New Roman" panose="02020603050405020304" pitchFamily="18" charset="0"/>
              </a:rPr>
              <a:t>Garamond</a:t>
            </a:r>
            <a:r>
              <a:rPr lang="tr-TR" sz="2000" b="0" dirty="0">
                <a:latin typeface="Garamond" panose="02020404030301010803" pitchFamily="18" charset="0"/>
                <a:cs typeface="Times New Roman" panose="02020603050405020304" pitchFamily="18" charset="0"/>
              </a:rPr>
              <a:t>/Times New Roman/</a:t>
            </a:r>
            <a:r>
              <a:rPr lang="tr-TR" sz="2000" b="0" dirty="0" err="1">
                <a:latin typeface="Garamond" panose="02020404030301010803" pitchFamily="18" charset="0"/>
                <a:cs typeface="Times New Roman" panose="02020603050405020304" pitchFamily="18" charset="0"/>
              </a:rPr>
              <a:t>Calibri</a:t>
            </a:r>
            <a:r>
              <a:rPr lang="tr-TR" sz="2000" dirty="0">
                <a:latin typeface="Garamond" panose="02020404030301010803" pitchFamily="18" charset="0"/>
                <a:cs typeface="Arial" panose="020B0604020202020204" pitchFamily="34" charset="0"/>
              </a:rPr>
              <a:t> 16 </a:t>
            </a:r>
            <a:r>
              <a:rPr lang="tr-TR" sz="2000" dirty="0" err="1">
                <a:latin typeface="Garamond" panose="02020404030301010803" pitchFamily="18" charset="0"/>
                <a:cs typeface="Arial" panose="020B0604020202020204" pitchFamily="34" charset="0"/>
              </a:rPr>
              <a:t>pt</a:t>
            </a:r>
            <a:endParaRPr lang="tr-TR" sz="2000" dirty="0">
              <a:latin typeface="Garamond" panose="02020404030301010803" pitchFamily="18" charset="0"/>
              <a:cs typeface="Arial" panose="020B0604020202020204" pitchFamily="34" charset="0"/>
            </a:endParaRPr>
          </a:p>
          <a:p>
            <a:pPr>
              <a:buClr>
                <a:srgbClr val="FF0000"/>
              </a:buClr>
            </a:pPr>
            <a:r>
              <a:rPr lang="tr-TR" sz="2400" dirty="0">
                <a:latin typeface="Garamond" panose="02020404030301010803" pitchFamily="18" charset="0"/>
                <a:cs typeface="Arial" panose="020B0604020202020204" pitchFamily="34" charset="0"/>
              </a:rPr>
              <a:t>Veri Etiketleri: </a:t>
            </a:r>
            <a:r>
              <a:rPr lang="tr-TR" sz="2000" b="0" dirty="0" err="1">
                <a:latin typeface="Garamond" panose="02020404030301010803" pitchFamily="18" charset="0"/>
                <a:cs typeface="Times New Roman" panose="02020603050405020304" pitchFamily="18" charset="0"/>
              </a:rPr>
              <a:t>Garamond</a:t>
            </a:r>
            <a:r>
              <a:rPr lang="tr-TR" sz="2000" b="0" dirty="0">
                <a:latin typeface="Garamond" panose="02020404030301010803" pitchFamily="18" charset="0"/>
                <a:cs typeface="Times New Roman" panose="02020603050405020304" pitchFamily="18" charset="0"/>
              </a:rPr>
              <a:t>/Times New Roman/</a:t>
            </a:r>
            <a:r>
              <a:rPr lang="tr-TR" sz="2000" b="0" dirty="0" err="1">
                <a:latin typeface="Garamond" panose="02020404030301010803" pitchFamily="18" charset="0"/>
                <a:cs typeface="Times New Roman" panose="02020603050405020304" pitchFamily="18" charset="0"/>
              </a:rPr>
              <a:t>Calibri</a:t>
            </a:r>
            <a:r>
              <a:rPr lang="tr-TR" sz="2000" dirty="0">
                <a:latin typeface="Garamond" panose="02020404030301010803" pitchFamily="18" charset="0"/>
                <a:cs typeface="Arial" panose="020B0604020202020204" pitchFamily="34" charset="0"/>
              </a:rPr>
              <a:t> 16 </a:t>
            </a:r>
            <a:r>
              <a:rPr lang="tr-TR" sz="2000" dirty="0" err="1">
                <a:latin typeface="Garamond" panose="02020404030301010803" pitchFamily="18" charset="0"/>
                <a:cs typeface="Arial" panose="020B0604020202020204" pitchFamily="34" charset="0"/>
              </a:rPr>
              <a:t>pt</a:t>
            </a:r>
            <a:r>
              <a:rPr lang="tr-TR" sz="2000" baseline="0" dirty="0">
                <a:latin typeface="Garamond" panose="02020404030301010803" pitchFamily="18" charset="0"/>
                <a:cs typeface="Arial" panose="020B0604020202020204" pitchFamily="34" charset="0"/>
              </a:rPr>
              <a:t> (</a:t>
            </a:r>
            <a:r>
              <a:rPr lang="tr-TR" sz="2000" dirty="0">
                <a:latin typeface="Garamond" panose="02020404030301010803" pitchFamily="18" charset="0"/>
                <a:cs typeface="Arial" panose="020B0604020202020204" pitchFamily="34" charset="0"/>
              </a:rPr>
              <a:t>Veri etiketleri varsa dikey eksen etiketlerine gerek olmayabilir)</a:t>
            </a:r>
          </a:p>
          <a:p>
            <a:pPr>
              <a:buClr>
                <a:srgbClr val="FF0000"/>
              </a:buClr>
            </a:pPr>
            <a:r>
              <a:rPr lang="tr-TR" sz="2400" dirty="0">
                <a:latin typeface="Garamond" panose="02020404030301010803" pitchFamily="18" charset="0"/>
                <a:cs typeface="Arial" panose="020B0604020202020204" pitchFamily="34" charset="0"/>
              </a:rPr>
              <a:t>Türkiye verisi </a:t>
            </a:r>
            <a:r>
              <a:rPr lang="tr-TR" sz="2400" dirty="0">
                <a:solidFill>
                  <a:srgbClr val="C00000"/>
                </a:solidFill>
                <a:latin typeface="Garamond" panose="02020404030301010803" pitchFamily="18" charset="0"/>
                <a:cs typeface="Arial" panose="020B0604020202020204" pitchFamily="34" charset="0"/>
              </a:rPr>
              <a:t>kırmızı</a:t>
            </a:r>
            <a:r>
              <a:rPr lang="tr-TR" sz="2400" dirty="0">
                <a:latin typeface="Garamond" panose="02020404030301010803" pitchFamily="18" charset="0"/>
                <a:cs typeface="Arial" panose="020B0604020202020204" pitchFamily="34" charset="0"/>
              </a:rPr>
              <a:t> ile ifade edilir</a:t>
            </a:r>
          </a:p>
          <a:p>
            <a:pPr>
              <a:buClr>
                <a:srgbClr val="9D1D1D"/>
              </a:buClr>
              <a:buFont typeface="Wingdings" panose="05000000000000000000" pitchFamily="2" charset="2"/>
              <a:buNone/>
            </a:pPr>
            <a:endParaRPr lang="tr-TR" sz="2400" dirty="0">
              <a:latin typeface="Garamond" panose="02020404030301010803"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87B3C15C-C27C-4FF5-B429-995D138FC104}" type="slidenum">
              <a:rPr lang="tr-TR" smtClean="0"/>
              <a:pPr/>
              <a:t>5</a:t>
            </a:fld>
            <a:endParaRPr lang="tr-TR"/>
          </a:p>
        </p:txBody>
      </p:sp>
    </p:spTree>
    <p:extLst>
      <p:ext uri="{BB962C8B-B14F-4D97-AF65-F5344CB8AC3E}">
        <p14:creationId xmlns:p14="http://schemas.microsoft.com/office/powerpoint/2010/main" val="3499663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buClr>
                <a:srgbClr val="9D1D1D"/>
              </a:buClr>
              <a:buFont typeface="Wingdings" panose="05000000000000000000" pitchFamily="2" charset="2"/>
              <a:buNone/>
            </a:pPr>
            <a:endParaRPr lang="tr-TR" sz="2400" dirty="0">
              <a:latin typeface="Garamond" panose="02020404030301010803"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87B3C15C-C27C-4FF5-B429-995D138FC104}" type="slidenum">
              <a:rPr lang="tr-TR" smtClean="0"/>
              <a:pPr/>
              <a:t>6</a:t>
            </a:fld>
            <a:endParaRPr lang="tr-TR"/>
          </a:p>
        </p:txBody>
      </p:sp>
    </p:spTree>
    <p:extLst>
      <p:ext uri="{BB962C8B-B14F-4D97-AF65-F5344CB8AC3E}">
        <p14:creationId xmlns:p14="http://schemas.microsoft.com/office/powerpoint/2010/main" val="158358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dirty="0">
              <a:latin typeface="Garamond" panose="02020404030301010803"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87B3C15C-C27C-4FF5-B429-995D138FC104}" type="slidenum">
              <a:rPr lang="tr-TR" smtClean="0"/>
              <a:pPr/>
              <a:t>7</a:t>
            </a:fld>
            <a:endParaRPr lang="tr-TR"/>
          </a:p>
        </p:txBody>
      </p:sp>
    </p:spTree>
    <p:extLst>
      <p:ext uri="{BB962C8B-B14F-4D97-AF65-F5344CB8AC3E}">
        <p14:creationId xmlns:p14="http://schemas.microsoft.com/office/powerpoint/2010/main" val="3892419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buClr>
                <a:srgbClr val="9D1D1D"/>
              </a:buClr>
              <a:buFont typeface="Wingdings" panose="05000000000000000000" pitchFamily="2" charset="2"/>
              <a:buNone/>
            </a:pPr>
            <a:endParaRPr lang="tr-TR" sz="2400" dirty="0">
              <a:latin typeface="Garamond" panose="02020404030301010803"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87B3C15C-C27C-4FF5-B429-995D138FC104}" type="slidenum">
              <a:rPr lang="tr-TR" smtClean="0"/>
              <a:pPr/>
              <a:t>8</a:t>
            </a:fld>
            <a:endParaRPr lang="tr-TR"/>
          </a:p>
        </p:txBody>
      </p:sp>
    </p:spTree>
    <p:extLst>
      <p:ext uri="{BB962C8B-B14F-4D97-AF65-F5344CB8AC3E}">
        <p14:creationId xmlns:p14="http://schemas.microsoft.com/office/powerpoint/2010/main" val="722952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dirty="0"/>
              <a:t>01.06.2020 sonrası uygulama</a:t>
            </a:r>
          </a:p>
          <a:p>
            <a:r>
              <a:rPr lang="tr-TR" dirty="0"/>
              <a:t>COVID-19 SALGIN YÖNETİMİ VE ÇALIŞMA REHBERİ Bilimsel Danışma Kurulu Çalışması</a:t>
            </a:r>
            <a:endParaRPr lang="tr-TR" b="1" dirty="0"/>
          </a:p>
        </p:txBody>
      </p:sp>
      <p:sp>
        <p:nvSpPr>
          <p:cNvPr id="5" name="Slide Number Placeholder 4"/>
          <p:cNvSpPr>
            <a:spLocks noGrp="1"/>
          </p:cNvSpPr>
          <p:nvPr>
            <p:ph type="sldNum" sz="quarter" idx="10"/>
          </p:nvPr>
        </p:nvSpPr>
        <p:spPr/>
        <p:txBody>
          <a:bodyPr/>
          <a:lstStyle/>
          <a:p>
            <a:fld id="{87B3C15C-C27C-4FF5-B429-995D138FC104}" type="slidenum">
              <a:rPr lang="tr-TR" smtClean="0"/>
              <a:pPr/>
              <a:t>10</a:t>
            </a:fld>
            <a:endParaRPr lang="tr-TR"/>
          </a:p>
        </p:txBody>
      </p:sp>
    </p:spTree>
    <p:extLst>
      <p:ext uri="{BB962C8B-B14F-4D97-AF65-F5344CB8AC3E}">
        <p14:creationId xmlns:p14="http://schemas.microsoft.com/office/powerpoint/2010/main" val="2358431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5" name="Slide Number Placeholder 4"/>
          <p:cNvSpPr>
            <a:spLocks noGrp="1"/>
          </p:cNvSpPr>
          <p:nvPr>
            <p:ph type="sldNum" sz="quarter" idx="10"/>
          </p:nvPr>
        </p:nvSpPr>
        <p:spPr/>
        <p:txBody>
          <a:bodyPr/>
          <a:lstStyle/>
          <a:p>
            <a:fld id="{87B3C15C-C27C-4FF5-B429-995D138FC104}" type="slidenum">
              <a:rPr lang="tr-TR" smtClean="0"/>
              <a:pPr/>
              <a:t>11</a:t>
            </a:fld>
            <a:endParaRPr lang="tr-TR"/>
          </a:p>
        </p:txBody>
      </p:sp>
    </p:spTree>
    <p:extLst>
      <p:ext uri="{BB962C8B-B14F-4D97-AF65-F5344CB8AC3E}">
        <p14:creationId xmlns:p14="http://schemas.microsoft.com/office/powerpoint/2010/main" val="2843900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5709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165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114797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338101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2079814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2096671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362294"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61773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5202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70029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247515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4025680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4025797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76930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ayt Numarası Yer Tutucusu 5"/>
          <p:cNvSpPr>
            <a:spLocks noGrp="1"/>
          </p:cNvSpPr>
          <p:nvPr>
            <p:ph type="sldNum" sz="quarter" idx="12"/>
          </p:nvPr>
        </p:nvSpPr>
        <p:spPr>
          <a:xfrm>
            <a:off x="6457950" y="6354062"/>
            <a:ext cx="2057400" cy="365125"/>
          </a:xfrm>
        </p:spPr>
        <p:txBody>
          <a:bodyPr/>
          <a:lstStyle>
            <a:lvl1pPr>
              <a:defRPr sz="14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8" name="Title 1"/>
          <p:cNvSpPr>
            <a:spLocks noGrp="1"/>
          </p:cNvSpPr>
          <p:nvPr>
            <p:ph type="title" hasCustomPrompt="1"/>
          </p:nvPr>
        </p:nvSpPr>
        <p:spPr>
          <a:xfrm>
            <a:off x="1412161"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50" y="1681932"/>
            <a:ext cx="7886700"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970260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1780201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430616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pPr/>
              <a:t>‹#›</a:t>
            </a:fld>
            <a:endParaRPr lang="tr-TR"/>
          </a:p>
        </p:txBody>
      </p:sp>
    </p:spTree>
    <p:extLst>
      <p:ext uri="{BB962C8B-B14F-4D97-AF65-F5344CB8AC3E}">
        <p14:creationId xmlns:p14="http://schemas.microsoft.com/office/powerpoint/2010/main" val="2008193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1_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419362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A2160A9-3182-4E04-838D-50FA06E68459}" type="datetimeFigureOut">
              <a:rPr lang="tr-TR" smtClean="0"/>
              <a:pPr/>
              <a:t>09.09.2020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2D66F4-7EA4-4914-A4FC-CEC04C5F5D3A}" type="slidenum">
              <a:rPr lang="tr-TR" smtClean="0"/>
              <a:pPr/>
              <a:t>‹#›</a:t>
            </a:fld>
            <a:endParaRPr lang="tr-TR"/>
          </a:p>
        </p:txBody>
      </p:sp>
    </p:spTree>
    <p:extLst>
      <p:ext uri="{BB962C8B-B14F-4D97-AF65-F5344CB8AC3E}">
        <p14:creationId xmlns:p14="http://schemas.microsoft.com/office/powerpoint/2010/main" val="1253257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A2160A9-3182-4E04-838D-50FA06E68459}" type="datetimeFigureOut">
              <a:rPr lang="tr-TR" smtClean="0"/>
              <a:pPr/>
              <a:t>09.09.2020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2D66F4-7EA4-4914-A4FC-CEC04C5F5D3A}" type="slidenum">
              <a:rPr lang="tr-TR" smtClean="0"/>
              <a:pPr/>
              <a:t>‹#›</a:t>
            </a:fld>
            <a:endParaRPr lang="tr-TR"/>
          </a:p>
        </p:txBody>
      </p:sp>
    </p:spTree>
    <p:extLst>
      <p:ext uri="{BB962C8B-B14F-4D97-AF65-F5344CB8AC3E}">
        <p14:creationId xmlns:p14="http://schemas.microsoft.com/office/powerpoint/2010/main" val="3944442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A2160A9-3182-4E04-838D-50FA06E68459}" type="datetimeFigureOut">
              <a:rPr lang="tr-TR" smtClean="0"/>
              <a:pPr/>
              <a:t>09.09.2020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2D66F4-7EA4-4914-A4FC-CEC04C5F5D3A}" type="slidenum">
              <a:rPr lang="tr-TR" smtClean="0"/>
              <a:pPr/>
              <a:t>‹#›</a:t>
            </a:fld>
            <a:endParaRPr lang="tr-TR"/>
          </a:p>
        </p:txBody>
      </p:sp>
    </p:spTree>
    <p:extLst>
      <p:ext uri="{BB962C8B-B14F-4D97-AF65-F5344CB8AC3E}">
        <p14:creationId xmlns:p14="http://schemas.microsoft.com/office/powerpoint/2010/main" val="1528862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A2160A9-3182-4E04-838D-50FA06E68459}" type="datetimeFigureOut">
              <a:rPr lang="tr-TR" smtClean="0"/>
              <a:pPr/>
              <a:t>09.09.2020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2D66F4-7EA4-4914-A4FC-CEC04C5F5D3A}" type="slidenum">
              <a:rPr lang="tr-TR" smtClean="0"/>
              <a:pPr/>
              <a:t>‹#›</a:t>
            </a:fld>
            <a:endParaRPr lang="tr-TR"/>
          </a:p>
        </p:txBody>
      </p:sp>
    </p:spTree>
    <p:extLst>
      <p:ext uri="{BB962C8B-B14F-4D97-AF65-F5344CB8AC3E}">
        <p14:creationId xmlns:p14="http://schemas.microsoft.com/office/powerpoint/2010/main" val="1501854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A2160A9-3182-4E04-838D-50FA06E68459}" type="datetimeFigureOut">
              <a:rPr lang="tr-TR" smtClean="0"/>
              <a:pPr/>
              <a:t>09.09.2020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F2D66F4-7EA4-4914-A4FC-CEC04C5F5D3A}" type="slidenum">
              <a:rPr lang="tr-TR" smtClean="0"/>
              <a:pPr/>
              <a:t>‹#›</a:t>
            </a:fld>
            <a:endParaRPr lang="tr-TR"/>
          </a:p>
        </p:txBody>
      </p:sp>
    </p:spTree>
    <p:extLst>
      <p:ext uri="{BB962C8B-B14F-4D97-AF65-F5344CB8AC3E}">
        <p14:creationId xmlns:p14="http://schemas.microsoft.com/office/powerpoint/2010/main" val="6106698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A2160A9-3182-4E04-838D-50FA06E68459}" type="datetimeFigureOut">
              <a:rPr lang="tr-TR" smtClean="0"/>
              <a:pPr/>
              <a:t>09.09.2020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F2D66F4-7EA4-4914-A4FC-CEC04C5F5D3A}" type="slidenum">
              <a:rPr lang="tr-TR" smtClean="0"/>
              <a:pPr/>
              <a:t>‹#›</a:t>
            </a:fld>
            <a:endParaRPr lang="tr-TR"/>
          </a:p>
        </p:txBody>
      </p:sp>
    </p:spTree>
    <p:extLst>
      <p:ext uri="{BB962C8B-B14F-4D97-AF65-F5344CB8AC3E}">
        <p14:creationId xmlns:p14="http://schemas.microsoft.com/office/powerpoint/2010/main" val="385525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pPr/>
              <a:t>‹#›</a:t>
            </a:fld>
            <a:endParaRPr lang="tr-TR"/>
          </a:p>
        </p:txBody>
      </p:sp>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9899"/>
            <a:ext cx="9144000" cy="6858000"/>
          </a:xfrm>
          <a:prstGeom prst="rect">
            <a:avLst/>
          </a:prstGeom>
        </p:spPr>
      </p:pic>
    </p:spTree>
    <p:extLst>
      <p:ext uri="{BB962C8B-B14F-4D97-AF65-F5344CB8AC3E}">
        <p14:creationId xmlns:p14="http://schemas.microsoft.com/office/powerpoint/2010/main" val="609645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A2160A9-3182-4E04-838D-50FA06E68459}" type="datetimeFigureOut">
              <a:rPr lang="tr-TR" smtClean="0"/>
              <a:pPr/>
              <a:t>09.09.2020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F2D66F4-7EA4-4914-A4FC-CEC04C5F5D3A}" type="slidenum">
              <a:rPr lang="tr-TR" smtClean="0"/>
              <a:pPr/>
              <a:t>‹#›</a:t>
            </a:fld>
            <a:endParaRPr lang="tr-TR"/>
          </a:p>
        </p:txBody>
      </p:sp>
    </p:spTree>
    <p:extLst>
      <p:ext uri="{BB962C8B-B14F-4D97-AF65-F5344CB8AC3E}">
        <p14:creationId xmlns:p14="http://schemas.microsoft.com/office/powerpoint/2010/main" val="354221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A2160A9-3182-4E04-838D-50FA06E68459}" type="datetimeFigureOut">
              <a:rPr lang="tr-TR" smtClean="0"/>
              <a:pPr/>
              <a:t>09.09.2020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2D66F4-7EA4-4914-A4FC-CEC04C5F5D3A}" type="slidenum">
              <a:rPr lang="tr-TR" smtClean="0"/>
              <a:pPr/>
              <a:t>‹#›</a:t>
            </a:fld>
            <a:endParaRPr lang="tr-TR"/>
          </a:p>
        </p:txBody>
      </p:sp>
    </p:spTree>
    <p:extLst>
      <p:ext uri="{BB962C8B-B14F-4D97-AF65-F5344CB8AC3E}">
        <p14:creationId xmlns:p14="http://schemas.microsoft.com/office/powerpoint/2010/main" val="3490004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A2160A9-3182-4E04-838D-50FA06E68459}" type="datetimeFigureOut">
              <a:rPr lang="tr-TR" smtClean="0"/>
              <a:pPr/>
              <a:t>09.09.2020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F2D66F4-7EA4-4914-A4FC-CEC04C5F5D3A}" type="slidenum">
              <a:rPr lang="tr-TR" smtClean="0"/>
              <a:pPr/>
              <a:t>‹#›</a:t>
            </a:fld>
            <a:endParaRPr lang="tr-TR"/>
          </a:p>
        </p:txBody>
      </p:sp>
    </p:spTree>
    <p:extLst>
      <p:ext uri="{BB962C8B-B14F-4D97-AF65-F5344CB8AC3E}">
        <p14:creationId xmlns:p14="http://schemas.microsoft.com/office/powerpoint/2010/main" val="42297499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A2160A9-3182-4E04-838D-50FA06E68459}" type="datetimeFigureOut">
              <a:rPr lang="tr-TR" smtClean="0"/>
              <a:pPr/>
              <a:t>09.09.2020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2D66F4-7EA4-4914-A4FC-CEC04C5F5D3A}" type="slidenum">
              <a:rPr lang="tr-TR" smtClean="0"/>
              <a:pPr/>
              <a:t>‹#›</a:t>
            </a:fld>
            <a:endParaRPr lang="tr-TR"/>
          </a:p>
        </p:txBody>
      </p:sp>
    </p:spTree>
    <p:extLst>
      <p:ext uri="{BB962C8B-B14F-4D97-AF65-F5344CB8AC3E}">
        <p14:creationId xmlns:p14="http://schemas.microsoft.com/office/powerpoint/2010/main" val="375113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A2160A9-3182-4E04-838D-50FA06E68459}" type="datetimeFigureOut">
              <a:rPr lang="tr-TR" smtClean="0"/>
              <a:pPr/>
              <a:t>09.09.2020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F2D66F4-7EA4-4914-A4FC-CEC04C5F5D3A}" type="slidenum">
              <a:rPr lang="tr-TR" smtClean="0"/>
              <a:pPr/>
              <a:t>‹#›</a:t>
            </a:fld>
            <a:endParaRPr lang="tr-TR"/>
          </a:p>
        </p:txBody>
      </p:sp>
    </p:spTree>
    <p:extLst>
      <p:ext uri="{BB962C8B-B14F-4D97-AF65-F5344CB8AC3E}">
        <p14:creationId xmlns:p14="http://schemas.microsoft.com/office/powerpoint/2010/main" val="290416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8"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1116631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747932" y="6396037"/>
            <a:ext cx="2057400" cy="365125"/>
          </a:xfrm>
        </p:spPr>
        <p:txBody>
          <a:bodyPr/>
          <a:lstStyle>
            <a:lvl1pPr>
              <a:defRPr sz="1400" b="1">
                <a:solidFill>
                  <a:srgbClr val="9D1D1D"/>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a:t>/17</a:t>
            </a:r>
          </a:p>
        </p:txBody>
      </p:sp>
      <p:sp>
        <p:nvSpPr>
          <p:cNvPr id="9" name="Title 1"/>
          <p:cNvSpPr>
            <a:spLocks noGrp="1"/>
          </p:cNvSpPr>
          <p:nvPr>
            <p:ph type="title" hasCustomPrompt="1"/>
          </p:nvPr>
        </p:nvSpPr>
        <p:spPr>
          <a:xfrm>
            <a:off x="389467" y="221381"/>
            <a:ext cx="8415866" cy="1238302"/>
          </a:xfrm>
        </p:spPr>
        <p:txBody>
          <a:bodyPr>
            <a:normAutofit/>
          </a:bodyPr>
          <a:lstStyle>
            <a:lvl1pPr>
              <a:defRPr sz="3600" b="1" baseline="0">
                <a:solidFill>
                  <a:srgbClr val="9D1D1D"/>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341783"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539067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9854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909084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401097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2845869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4185908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20161478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754298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15616375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985804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pPr/>
              <a:t>‹#›</a:t>
            </a:fld>
            <a:endParaRPr lang="tr-TR"/>
          </a:p>
        </p:txBody>
      </p:sp>
    </p:spTree>
    <p:extLst>
      <p:ext uri="{BB962C8B-B14F-4D97-AF65-F5344CB8AC3E}">
        <p14:creationId xmlns:p14="http://schemas.microsoft.com/office/powerpoint/2010/main" val="39900859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39948917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4068531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48250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78044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761866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2587692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20085958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3815578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40057132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2647716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28276335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pPr/>
              <a:t>‹#›</a:t>
            </a:fld>
            <a:endParaRPr lang="tr-TR"/>
          </a:p>
        </p:txBody>
      </p:sp>
    </p:spTree>
    <p:extLst>
      <p:ext uri="{BB962C8B-B14F-4D97-AF65-F5344CB8AC3E}">
        <p14:creationId xmlns:p14="http://schemas.microsoft.com/office/powerpoint/2010/main" val="30750822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10" name="Resim 9"/>
          <p:cNvPicPr>
            <a:picLocks noChangeAspect="1"/>
          </p:cNvPicPr>
          <p:nvPr userDrawn="1"/>
        </p:nvPicPr>
        <p:blipFill rotWithShape="1">
          <a:blip r:embed="rId2">
            <a:extLst>
              <a:ext uri="{28A0092B-C50C-407E-A947-70E740481C1C}">
                <a14:useLocalDpi xmlns:a14="http://schemas.microsoft.com/office/drawing/2010/main" val="0"/>
              </a:ext>
            </a:extLst>
          </a:blip>
          <a:srcRect l="278" t="124"/>
          <a:stretch/>
        </p:blipFill>
        <p:spPr>
          <a:xfrm>
            <a:off x="0" y="-10612"/>
            <a:ext cx="9144000" cy="6868612"/>
          </a:xfrm>
          <a:prstGeom prst="rect">
            <a:avLst/>
          </a:prstGeom>
        </p:spPr>
      </p:pic>
      <p:sp>
        <p:nvSpPr>
          <p:cNvPr id="8" name="Title 1"/>
          <p:cNvSpPr>
            <a:spLocks noGrp="1"/>
          </p:cNvSpPr>
          <p:nvPr>
            <p:ph type="ctrTitle"/>
          </p:nvPr>
        </p:nvSpPr>
        <p:spPr>
          <a:xfrm>
            <a:off x="618423" y="3909643"/>
            <a:ext cx="7772400" cy="828032"/>
          </a:xfrm>
        </p:spPr>
        <p:txBody>
          <a:bodyPr anchor="b">
            <a:noAutofit/>
          </a:bodyPr>
          <a:lstStyle>
            <a:lvl1pPr algn="ctr">
              <a:defRPr sz="5400">
                <a:solidFill>
                  <a:srgbClr val="DFB058"/>
                </a:solidFill>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5155225"/>
            <a:ext cx="6858000" cy="647743"/>
          </a:xfrm>
        </p:spPr>
        <p:txBody>
          <a:bodyPr/>
          <a:lstStyle>
            <a:lvl1pPr marL="0" indent="0" algn="ctr">
              <a:buNone/>
              <a:defRPr sz="2400">
                <a:solidFill>
                  <a:srgbClr val="DFB058"/>
                </a:solidFill>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6378509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marL="0" indent="0">
              <a:buClr>
                <a:srgbClr val="0A4356"/>
              </a:buClr>
              <a:buNone/>
              <a:defRPr>
                <a:solidFill>
                  <a:srgbClr val="0A4356"/>
                </a:solidFill>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p:txBody>
      </p:sp>
    </p:spTree>
    <p:extLst>
      <p:ext uri="{BB962C8B-B14F-4D97-AF65-F5344CB8AC3E}">
        <p14:creationId xmlns:p14="http://schemas.microsoft.com/office/powerpoint/2010/main" val="32932727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a:extLst>
              <a:ext uri="{28A0092B-C50C-407E-A947-70E740481C1C}">
                <a14:useLocalDpi xmlns:a14="http://schemas.microsoft.com/office/drawing/2010/main" val="0"/>
              </a:ext>
            </a:extLst>
          </a:blip>
          <a:srcRect l="278" t="247"/>
          <a:stretch/>
        </p:blipFill>
        <p:spPr>
          <a:xfrm>
            <a:off x="0" y="-2124"/>
            <a:ext cx="9144000" cy="6860123"/>
          </a:xfrm>
          <a:prstGeom prst="rect">
            <a:avLst/>
          </a:prstGeom>
        </p:spPr>
      </p:pic>
    </p:spTree>
    <p:extLst>
      <p:ext uri="{BB962C8B-B14F-4D97-AF65-F5344CB8AC3E}">
        <p14:creationId xmlns:p14="http://schemas.microsoft.com/office/powerpoint/2010/main" val="106266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23325656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42454666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40685282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5577216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41831210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29851739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23701984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7402171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pPr/>
              <a:t>‹#›</a:t>
            </a:fld>
            <a:endParaRPr lang="tr-TR"/>
          </a:p>
        </p:txBody>
      </p:sp>
    </p:spTree>
    <p:extLst>
      <p:ext uri="{BB962C8B-B14F-4D97-AF65-F5344CB8AC3E}">
        <p14:creationId xmlns:p14="http://schemas.microsoft.com/office/powerpoint/2010/main" val="111201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193921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302034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pPr/>
              <a:t>‹#›</a:t>
            </a:fld>
            <a:endParaRPr lang="tr-TR"/>
          </a:p>
        </p:txBody>
      </p:sp>
    </p:spTree>
    <p:extLst>
      <p:ext uri="{BB962C8B-B14F-4D97-AF65-F5344CB8AC3E}">
        <p14:creationId xmlns:p14="http://schemas.microsoft.com/office/powerpoint/2010/main" val="169642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5776FF-AC16-4B72-9C8A-C6C7B834E379}" type="slidenum">
              <a:rPr lang="tr-TR" smtClean="0"/>
              <a:pPr/>
              <a:t>‹#›</a:t>
            </a:fld>
            <a:endParaRPr lang="tr-TR"/>
          </a:p>
        </p:txBody>
      </p:sp>
    </p:spTree>
    <p:extLst>
      <p:ext uri="{BB962C8B-B14F-4D97-AF65-F5344CB8AC3E}">
        <p14:creationId xmlns:p14="http://schemas.microsoft.com/office/powerpoint/2010/main" val="35461925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FEF47-0BC9-43F1-A28E-D23A1DDFCF4A}" type="slidenum">
              <a:rPr lang="tr-TR" smtClean="0"/>
              <a:pPr/>
              <a:t>‹#›</a:t>
            </a:fld>
            <a:endParaRPr lang="tr-TR"/>
          </a:p>
        </p:txBody>
      </p:sp>
    </p:spTree>
    <p:extLst>
      <p:ext uri="{BB962C8B-B14F-4D97-AF65-F5344CB8AC3E}">
        <p14:creationId xmlns:p14="http://schemas.microsoft.com/office/powerpoint/2010/main" val="41185221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160A9-3182-4E04-838D-50FA06E68459}" type="datetimeFigureOut">
              <a:rPr lang="tr-TR" smtClean="0"/>
              <a:pPr/>
              <a:t>09.09.2020</a:t>
            </a:fld>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D66F4-7EA4-4914-A4FC-CEC04C5F5D3A}" type="slidenum">
              <a:rPr lang="tr-TR" smtClean="0"/>
              <a:pPr/>
              <a:t>‹#›</a:t>
            </a:fld>
            <a:endParaRPr lang="tr-TR"/>
          </a:p>
        </p:txBody>
      </p:sp>
    </p:spTree>
    <p:extLst>
      <p:ext uri="{BB962C8B-B14F-4D97-AF65-F5344CB8AC3E}">
        <p14:creationId xmlns:p14="http://schemas.microsoft.com/office/powerpoint/2010/main" val="312626369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B117C-F9D4-46D5-B41D-87C45773BC26}" type="slidenum">
              <a:rPr lang="tr-TR" smtClean="0"/>
              <a:pPr/>
              <a:t>‹#›</a:t>
            </a:fld>
            <a:endParaRPr lang="tr-TR"/>
          </a:p>
        </p:txBody>
      </p:sp>
    </p:spTree>
    <p:extLst>
      <p:ext uri="{BB962C8B-B14F-4D97-AF65-F5344CB8AC3E}">
        <p14:creationId xmlns:p14="http://schemas.microsoft.com/office/powerpoint/2010/main" val="97964076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92884-4097-4ADF-87B2-EE356CE5A6AB}" type="slidenum">
              <a:rPr lang="tr-TR" smtClean="0"/>
              <a:pPr/>
              <a:t>‹#›</a:t>
            </a:fld>
            <a:endParaRPr lang="tr-TR"/>
          </a:p>
        </p:txBody>
      </p:sp>
    </p:spTree>
    <p:extLst>
      <p:ext uri="{BB962C8B-B14F-4D97-AF65-F5344CB8AC3E}">
        <p14:creationId xmlns:p14="http://schemas.microsoft.com/office/powerpoint/2010/main" val="46432224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2A676-7EAD-4A88-92E7-D75C369EE8D7}" type="slidenum">
              <a:rPr lang="tr-TR" smtClean="0"/>
              <a:pPr/>
              <a:t>‹#›</a:t>
            </a:fld>
            <a:endParaRPr lang="tr-TR"/>
          </a:p>
        </p:txBody>
      </p:sp>
    </p:spTree>
    <p:extLst>
      <p:ext uri="{BB962C8B-B14F-4D97-AF65-F5344CB8AC3E}">
        <p14:creationId xmlns:p14="http://schemas.microsoft.com/office/powerpoint/2010/main" val="20077441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vid19bilgi.saglik.gov.tr/tr/"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ilevecalisma.gov.tr/covid1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ailevecalisma.gov.tr/covid1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covid19bilgi.saglik.gov.tr/depo/toplumda-salgin-yonetimi/salgin-yonetimi-ve-calisma-rehberi/COVID-19_SALGIN_YONETIMI_VE_CALISMA_REHBERI.pdf" TargetMode="External"/><Relationship Id="rId3" Type="http://schemas.openxmlformats.org/officeDocument/2006/relationships/hyperlink" Target="https://www.icisleri.gov.tr/koronavirus-tebdirleri-kapsaminda-sehirlerarasi-otobus-yolcu-tasimaciligi-ile-ilgili-ek-genelge" TargetMode="External"/><Relationship Id="rId7" Type="http://schemas.openxmlformats.org/officeDocument/2006/relationships/hyperlink" Target="https://covid19bilgi.saglik.gov.tr/t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ailevecalisma.gov.tr/media/44199/sehirlerarasi_toplu_tasima_kontrol_listesi_20200504.pdf" TargetMode="External"/><Relationship Id="rId5" Type="http://schemas.openxmlformats.org/officeDocument/2006/relationships/hyperlink" Target="https://ailevecalisma.gov.tr/covid19" TargetMode="External"/><Relationship Id="rId4" Type="http://schemas.openxmlformats.org/officeDocument/2006/relationships/hyperlink" Target="https://www.icisleri.gov.tr/81-il-valiligine-koronavirus-tedbirleri-kapsaminda-ucakotobus-seferleri-genelgesi"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van 1">
            <a:extLst>
              <a:ext uri="{FF2B5EF4-FFF2-40B4-BE49-F238E27FC236}">
                <a16:creationId xmlns="" xmlns:a16="http://schemas.microsoft.com/office/drawing/2014/main" id="{16AC867D-34F5-4063-8DA7-470B324C7964}"/>
              </a:ext>
            </a:extLst>
          </p:cNvPr>
          <p:cNvSpPr txBox="1">
            <a:spLocks/>
          </p:cNvSpPr>
          <p:nvPr/>
        </p:nvSpPr>
        <p:spPr>
          <a:xfrm>
            <a:off x="471055" y="3013417"/>
            <a:ext cx="8307184" cy="1642992"/>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5400" kern="1200">
                <a:solidFill>
                  <a:schemeClr val="tx1"/>
                </a:solidFill>
                <a:latin typeface="Garamond" panose="02020404030301010803" pitchFamily="18" charset="0"/>
                <a:ea typeface="+mj-ea"/>
                <a:cs typeface="Times New Roman" panose="02020603050405020304" pitchFamily="18" charset="0"/>
              </a:defRPr>
            </a:lvl1pPr>
          </a:lstStyle>
          <a:p>
            <a:endParaRPr lang="mn-MN" sz="2800" b="1" dirty="0" smtClean="0">
              <a:latin typeface="Arial" pitchFamily="34" charset="0"/>
              <a:cs typeface="Arial" pitchFamily="34" charset="0"/>
            </a:endParaRPr>
          </a:p>
          <a:p>
            <a:endParaRPr lang="mn-MN" sz="2800" b="1" dirty="0" smtClean="0">
              <a:latin typeface="Arial" pitchFamily="34" charset="0"/>
              <a:cs typeface="Arial" pitchFamily="34" charset="0"/>
            </a:endParaRPr>
          </a:p>
          <a:p>
            <a:endParaRPr lang="mn-MN" sz="2800" b="1" dirty="0" smtClean="0">
              <a:latin typeface="Arial" pitchFamily="34" charset="0"/>
              <a:cs typeface="Arial" pitchFamily="34" charset="0"/>
            </a:endParaRPr>
          </a:p>
          <a:p>
            <a:r>
              <a:rPr lang="mn-MN" sz="2800" b="1" dirty="0">
                <a:latin typeface="Arial" pitchFamily="34" charset="0"/>
                <a:cs typeface="Arial" pitchFamily="34" charset="0"/>
              </a:rPr>
              <a:t>Хот хоорондын нийтийн тээврийн салбарын ажлын байрыг коронавирусын дэгдэлтээс  хамгаалах</a:t>
            </a:r>
            <a:endParaRPr lang="tr-TR" sz="2800" b="1" dirty="0">
              <a:latin typeface="Arial" pitchFamily="34" charset="0"/>
              <a:cs typeface="Arial" pitchFamily="34" charset="0"/>
            </a:endParaRPr>
          </a:p>
        </p:txBody>
      </p:sp>
      <p:sp>
        <p:nvSpPr>
          <p:cNvPr id="10" name="Alt Başlık 2">
            <a:extLst>
              <a:ext uri="{FF2B5EF4-FFF2-40B4-BE49-F238E27FC236}">
                <a16:creationId xmlns="" xmlns:a16="http://schemas.microsoft.com/office/drawing/2014/main" id="{EC25C81D-9CB5-4C13-BD85-08563D85A65D}"/>
              </a:ext>
            </a:extLst>
          </p:cNvPr>
          <p:cNvSpPr txBox="1">
            <a:spLocks/>
          </p:cNvSpPr>
          <p:nvPr/>
        </p:nvSpPr>
        <p:spPr>
          <a:xfrm>
            <a:off x="327259" y="5428649"/>
            <a:ext cx="8450981" cy="45916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2400" kern="1200">
                <a:solidFill>
                  <a:schemeClr val="tx1"/>
                </a:solidFill>
                <a:latin typeface="Garamond" panose="02020404030301010803" pitchFamily="18" charset="0"/>
                <a:ea typeface="+mn-ea"/>
                <a:cs typeface="Times New Roman" panose="02020603050405020304" pitchFamily="18" charset="0"/>
              </a:defRPr>
            </a:lvl1pPr>
            <a:lvl2pPr marL="457200" indent="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r>
              <a:rPr lang="mn-MN" sz="1800" b="1" dirty="0">
                <a:latin typeface="Arial" pitchFamily="34" charset="0"/>
                <a:cs typeface="Arial" pitchFamily="34" charset="0"/>
              </a:rPr>
              <a:t>Хөдөлмөрийн эрүүл ахуй, аюулгүй байдлын Ерөнхий газар </a:t>
            </a:r>
            <a:r>
              <a:rPr lang="tr-TR" sz="1800" b="1" dirty="0">
                <a:latin typeface="Arial" pitchFamily="34" charset="0"/>
                <a:cs typeface="Arial" pitchFamily="34" charset="0"/>
              </a:rPr>
              <a:t>(</a:t>
            </a:r>
            <a:r>
              <a:rPr lang="mn-MN" sz="1800" b="1" dirty="0">
                <a:latin typeface="Arial" pitchFamily="34" charset="0"/>
                <a:cs typeface="Arial" pitchFamily="34" charset="0"/>
              </a:rPr>
              <a:t>ХЭААБЕГ</a:t>
            </a:r>
            <a:r>
              <a:rPr lang="tr-TR" sz="1800" b="1" dirty="0">
                <a:latin typeface="Arial" pitchFamily="34" charset="0"/>
                <a:cs typeface="Arial" pitchFamily="34" charset="0"/>
              </a:rPr>
              <a:t>)</a:t>
            </a:r>
            <a:r>
              <a:rPr lang="mn-MN" sz="1800" b="1" dirty="0">
                <a:latin typeface="Arial" pitchFamily="34" charset="0"/>
                <a:cs typeface="Arial" pitchFamily="34" charset="0"/>
              </a:rPr>
              <a:t>  </a:t>
            </a:r>
            <a:endParaRPr lang="tr-TR" sz="1800" b="1" dirty="0">
              <a:latin typeface="Arial" pitchFamily="34" charset="0"/>
              <a:cs typeface="Arial" pitchFamily="34" charset="0"/>
            </a:endParaRPr>
          </a:p>
        </p:txBody>
      </p:sp>
      <p:sp>
        <p:nvSpPr>
          <p:cNvPr id="11" name="Alt Başlık 2">
            <a:extLst>
              <a:ext uri="{FF2B5EF4-FFF2-40B4-BE49-F238E27FC236}">
                <a16:creationId xmlns="" xmlns:a16="http://schemas.microsoft.com/office/drawing/2014/main" id="{0E988614-EF7E-40F2-AAAE-4C29D3953E67}"/>
              </a:ext>
            </a:extLst>
          </p:cNvPr>
          <p:cNvSpPr txBox="1">
            <a:spLocks/>
          </p:cNvSpPr>
          <p:nvPr/>
        </p:nvSpPr>
        <p:spPr>
          <a:xfrm>
            <a:off x="327259" y="5967663"/>
            <a:ext cx="8450981" cy="4687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mn-MN" b="1" dirty="0">
                <a:latin typeface="Arial" pitchFamily="34" charset="0"/>
                <a:cs typeface="Arial" pitchFamily="34" charset="0"/>
              </a:rPr>
              <a:t>2020 оны 9 дүгээр сар</a:t>
            </a:r>
            <a:endParaRPr lang="tr-TR" b="1" dirty="0">
              <a:latin typeface="Arial" pitchFamily="34" charset="0"/>
              <a:cs typeface="Arial" pitchFamily="34" charset="0"/>
            </a:endParaRPr>
          </a:p>
        </p:txBody>
      </p:sp>
      <p:sp>
        <p:nvSpPr>
          <p:cNvPr id="2" name="Metin kutusu 1"/>
          <p:cNvSpPr txBox="1"/>
          <p:nvPr/>
        </p:nvSpPr>
        <p:spPr>
          <a:xfrm>
            <a:off x="3647767" y="4738480"/>
            <a:ext cx="3490452" cy="400110"/>
          </a:xfrm>
          <a:prstGeom prst="rect">
            <a:avLst/>
          </a:prstGeom>
          <a:noFill/>
        </p:spPr>
        <p:txBody>
          <a:bodyPr wrap="square" rtlCol="0">
            <a:spAutoFit/>
          </a:bodyPr>
          <a:lstStyle/>
          <a:p>
            <a:r>
              <a:rPr lang="mn-MN" sz="2000" b="1" dirty="0">
                <a:latin typeface="Arial" pitchFamily="34" charset="0"/>
                <a:cs typeface="Arial" pitchFamily="34" charset="0"/>
              </a:rPr>
              <a:t>Өмэр ДОУРУ</a:t>
            </a:r>
            <a:endParaRPr lang="tr-TR" sz="2000" b="1" dirty="0">
              <a:latin typeface="Arial" pitchFamily="34" charset="0"/>
              <a:cs typeface="Arial" pitchFamily="34" charset="0"/>
            </a:endParaRPr>
          </a:p>
        </p:txBody>
      </p:sp>
    </p:spTree>
    <p:extLst>
      <p:ext uri="{BB962C8B-B14F-4D97-AF65-F5344CB8AC3E}">
        <p14:creationId xmlns:p14="http://schemas.microsoft.com/office/powerpoint/2010/main" val="3688366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10</a:t>
            </a:fld>
            <a:r>
              <a:rPr lang="tr-TR" dirty="0">
                <a:latin typeface="Arial" pitchFamily="34" charset="0"/>
                <a:cs typeface="Arial" pitchFamily="34" charset="0"/>
              </a:rPr>
              <a:t>/26</a:t>
            </a:r>
          </a:p>
        </p:txBody>
      </p:sp>
      <p:sp>
        <p:nvSpPr>
          <p:cNvPr id="3" name="Title 2"/>
          <p:cNvSpPr>
            <a:spLocks noGrp="1"/>
          </p:cNvSpPr>
          <p:nvPr>
            <p:ph type="title"/>
          </p:nvPr>
        </p:nvSpPr>
        <p:spPr/>
        <p:txBody>
          <a:bodyPr/>
          <a:lstStyle/>
          <a:p>
            <a:pPr marL="0" indent="0"/>
            <a:r>
              <a:rPr lang="mn-MN" dirty="0" smtClean="0">
                <a:latin typeface="Arial" pitchFamily="34" charset="0"/>
                <a:cs typeface="Arial" pitchFamily="34" charset="0"/>
              </a:rPr>
              <a:t>Авах шаардлагатай ерөнхий арга хэмжээ</a:t>
            </a:r>
            <a:endParaRPr lang="tr-TR" dirty="0">
              <a:latin typeface="Arial" pitchFamily="34" charset="0"/>
              <a:cs typeface="Arial" pitchFamily="34" charset="0"/>
            </a:endParaRPr>
          </a:p>
        </p:txBody>
      </p:sp>
      <p:sp>
        <p:nvSpPr>
          <p:cNvPr id="4" name="Content Placeholder 3"/>
          <p:cNvSpPr>
            <a:spLocks noGrp="1"/>
          </p:cNvSpPr>
          <p:nvPr>
            <p:ph idx="1"/>
          </p:nvPr>
        </p:nvSpPr>
        <p:spPr>
          <a:xfrm>
            <a:off x="431651" y="1458648"/>
            <a:ext cx="8382499" cy="4351338"/>
          </a:xfrm>
        </p:spPr>
        <p:txBody>
          <a:bodyPr/>
          <a:lstStyle/>
          <a:p>
            <a:pPr algn="just">
              <a:buFont typeface="Wingdings" panose="05000000000000000000" pitchFamily="2" charset="2"/>
              <a:buChar char="ü"/>
            </a:pPr>
            <a:r>
              <a:rPr lang="tr-TR" sz="2000" dirty="0" smtClean="0">
                <a:latin typeface="Arial" pitchFamily="34" charset="0"/>
                <a:cs typeface="Arial" pitchFamily="34" charset="0"/>
              </a:rPr>
              <a:t> COVID-19-</a:t>
            </a:r>
            <a:r>
              <a:rPr lang="mn-MN" sz="2000" dirty="0" smtClean="0">
                <a:latin typeface="Arial" pitchFamily="34" charset="0"/>
                <a:cs typeface="Arial" pitchFamily="34" charset="0"/>
              </a:rPr>
              <a:t>ийн талаар дагаж мөрдөх дүрмийг тээврийн хэрэгсэлд тодорхой байрлуулж, жолооч, зорчигчдыг эдгээр дүрмийг дагаж мөрдөхийг </a:t>
            </a:r>
            <a:r>
              <a:rPr lang="mn-MN" sz="2000" dirty="0" smtClean="0">
                <a:latin typeface="Arial" pitchFamily="34" charset="0"/>
                <a:cs typeface="Arial" pitchFamily="34" charset="0"/>
              </a:rPr>
              <a:t>сануулах.</a:t>
            </a:r>
            <a:endParaRPr lang="mn-MN" sz="2000" dirty="0" smtClean="0">
              <a:latin typeface="Arial" pitchFamily="34" charset="0"/>
              <a:cs typeface="Arial" pitchFamily="34" charset="0"/>
            </a:endParaRPr>
          </a:p>
          <a:p>
            <a:pPr algn="just">
              <a:buFont typeface="Wingdings" panose="05000000000000000000" pitchFamily="2" charset="2"/>
              <a:buChar char="ü"/>
            </a:pPr>
            <a:r>
              <a:rPr lang="tr-TR" sz="2000" dirty="0" smtClean="0">
                <a:latin typeface="Arial" pitchFamily="34" charset="0"/>
                <a:cs typeface="Arial" pitchFamily="34" charset="0"/>
              </a:rPr>
              <a:t>COVID-19-</a:t>
            </a:r>
            <a:r>
              <a:rPr lang="mn-MN" sz="2000" dirty="0" smtClean="0">
                <a:latin typeface="Arial" pitchFamily="34" charset="0"/>
                <a:cs typeface="Arial" pitchFamily="34" charset="0"/>
              </a:rPr>
              <a:t>тэй холбоотой арга хэмжээний талаархи мэдэгдлийг зогсоол, терминалд  </a:t>
            </a:r>
            <a:r>
              <a:rPr lang="mn-MN" sz="2000" dirty="0" smtClean="0">
                <a:latin typeface="Arial" pitchFamily="34" charset="0"/>
                <a:cs typeface="Arial" pitchFamily="34" charset="0"/>
              </a:rPr>
              <a:t>зарлах.</a:t>
            </a:r>
            <a:r>
              <a:rPr lang="tr-TR" sz="2000" dirty="0" smtClean="0">
                <a:latin typeface="Arial" pitchFamily="34" charset="0"/>
                <a:cs typeface="Arial" pitchFamily="34" charset="0"/>
              </a:rPr>
              <a:t> </a:t>
            </a:r>
            <a:endParaRPr lang="tr-TR" sz="2000" dirty="0">
              <a:latin typeface="Arial" pitchFamily="34" charset="0"/>
              <a:cs typeface="Arial" pitchFamily="34" charset="0"/>
            </a:endParaRPr>
          </a:p>
          <a:p>
            <a:pPr algn="just">
              <a:buFont typeface="Wingdings" panose="05000000000000000000" pitchFamily="2" charset="2"/>
              <a:buChar char="ü"/>
            </a:pPr>
            <a:r>
              <a:rPr lang="tr-TR" sz="2000" dirty="0">
                <a:latin typeface="Arial" pitchFamily="34" charset="0"/>
                <a:cs typeface="Arial" pitchFamily="34" charset="0"/>
              </a:rPr>
              <a:t> </a:t>
            </a:r>
            <a:r>
              <a:rPr lang="mn-MN" sz="2000" dirty="0" smtClean="0">
                <a:latin typeface="Arial" pitchFamily="34" charset="0"/>
                <a:cs typeface="Arial" pitchFamily="34" charset="0"/>
              </a:rPr>
              <a:t>Гар ариутгагчийг тээврийн хэрэгсэлд орох хаалганы ойролцоо </a:t>
            </a:r>
            <a:r>
              <a:rPr lang="mn-MN" sz="2000" dirty="0" smtClean="0">
                <a:latin typeface="Arial" pitchFamily="34" charset="0"/>
                <a:cs typeface="Arial" pitchFamily="34" charset="0"/>
              </a:rPr>
              <a:t>байрлуулах.</a:t>
            </a:r>
            <a:endParaRPr lang="tr-TR" sz="2000" dirty="0">
              <a:latin typeface="Arial" pitchFamily="34" charset="0"/>
              <a:cs typeface="Arial" pitchFamily="34" charset="0"/>
            </a:endParaRPr>
          </a:p>
          <a:p>
            <a:pPr algn="just">
              <a:buFont typeface="Wingdings" panose="05000000000000000000" pitchFamily="2" charset="2"/>
              <a:buChar char="ü"/>
            </a:pPr>
            <a:r>
              <a:rPr lang="mn-MN" sz="2000" dirty="0" smtClean="0">
                <a:latin typeface="Arial" pitchFamily="34" charset="0"/>
                <a:cs typeface="Arial" pitchFamily="34" charset="0"/>
              </a:rPr>
              <a:t>Ажилтнуудад </a:t>
            </a:r>
            <a:r>
              <a:rPr lang="tr-TR" sz="2000" dirty="0" smtClean="0">
                <a:latin typeface="Arial" pitchFamily="34" charset="0"/>
                <a:cs typeface="Arial" pitchFamily="34" charset="0"/>
              </a:rPr>
              <a:t>COVID-19</a:t>
            </a:r>
            <a:r>
              <a:rPr lang="mn-MN" sz="2000" dirty="0" smtClean="0">
                <a:latin typeface="Arial" pitchFamily="34" charset="0"/>
                <a:cs typeface="Arial" pitchFamily="34" charset="0"/>
              </a:rPr>
              <a:t>-ийн халдварлах, халдвараас урьдчилан сэргийлэх арга хэмжээний талаар </a:t>
            </a:r>
            <a:r>
              <a:rPr lang="mn-MN" sz="2000" dirty="0" smtClean="0">
                <a:latin typeface="Arial" pitchFamily="34" charset="0"/>
                <a:cs typeface="Arial" pitchFamily="34" charset="0"/>
              </a:rPr>
              <a:t>мэдээлэл өгөх.</a:t>
            </a:r>
            <a:endParaRPr lang="tr-TR" sz="2000" dirty="0">
              <a:latin typeface="Arial" pitchFamily="34" charset="0"/>
              <a:cs typeface="Arial" pitchFamily="34" charset="0"/>
            </a:endParaRPr>
          </a:p>
          <a:p>
            <a:pPr algn="just">
              <a:buFont typeface="Wingdings" panose="05000000000000000000" pitchFamily="2" charset="2"/>
              <a:buChar char="ü"/>
            </a:pPr>
            <a:r>
              <a:rPr lang="mn-MN" sz="2000" dirty="0" smtClean="0">
                <a:latin typeface="Arial" pitchFamily="34" charset="0"/>
                <a:cs typeface="Arial" pitchFamily="34" charset="0"/>
              </a:rPr>
              <a:t>Нүүр тулсан уулзалт, арга </a:t>
            </a:r>
            <a:r>
              <a:rPr lang="mn-MN" sz="2000" dirty="0" smtClean="0">
                <a:latin typeface="Arial" pitchFamily="34" charset="0"/>
                <a:cs typeface="Arial" pitchFamily="34" charset="0"/>
              </a:rPr>
              <a:t>хэмжээг </a:t>
            </a:r>
            <a:r>
              <a:rPr lang="mn-MN" sz="2000" dirty="0" smtClean="0">
                <a:latin typeface="Arial" pitchFamily="34" charset="0"/>
                <a:cs typeface="Arial" pitchFamily="34" charset="0"/>
              </a:rPr>
              <a:t>хязгаарлах, эсвэл теле хурал онлайн арга хэмжээг зохион </a:t>
            </a:r>
            <a:r>
              <a:rPr lang="mn-MN" sz="2000" dirty="0" smtClean="0">
                <a:latin typeface="Arial" pitchFamily="34" charset="0"/>
                <a:cs typeface="Arial" pitchFamily="34" charset="0"/>
              </a:rPr>
              <a:t>байгуулах.</a:t>
            </a:r>
            <a:endParaRPr lang="tr-TR" sz="2000" dirty="0">
              <a:latin typeface="Arial" pitchFamily="34" charset="0"/>
              <a:cs typeface="Arial" pitchFamily="34" charset="0"/>
            </a:endParaRPr>
          </a:p>
          <a:p>
            <a:pPr algn="just">
              <a:buFont typeface="Wingdings" panose="05000000000000000000" pitchFamily="2" charset="2"/>
              <a:buChar char="ü"/>
            </a:pPr>
            <a:r>
              <a:rPr lang="tr-TR" sz="2000" dirty="0">
                <a:latin typeface="Arial" pitchFamily="34" charset="0"/>
                <a:cs typeface="Arial" pitchFamily="34" charset="0"/>
              </a:rPr>
              <a:t> </a:t>
            </a:r>
            <a:r>
              <a:rPr lang="mn-MN" sz="2000" dirty="0" smtClean="0">
                <a:latin typeface="Arial" pitchFamily="34" charset="0"/>
                <a:cs typeface="Arial" pitchFamily="34" charset="0"/>
              </a:rPr>
              <a:t>Кафе, ресторанд Эрүүл мэндийн яамны “Ковид-19-ийн хүрээнд кафе, ресторанд авах арга хэмжээ” -ний дүрмийг дагаж </a:t>
            </a:r>
            <a:r>
              <a:rPr lang="mn-MN" sz="2000" dirty="0" smtClean="0">
                <a:latin typeface="Arial" pitchFamily="34" charset="0"/>
                <a:cs typeface="Arial" pitchFamily="34" charset="0"/>
              </a:rPr>
              <a:t>мөрдөх.</a:t>
            </a:r>
            <a:endParaRPr lang="tr-TR" sz="2000" dirty="0">
              <a:latin typeface="Arial" pitchFamily="34" charset="0"/>
              <a:cs typeface="Arial" pitchFamily="34" charset="0"/>
            </a:endParaRPr>
          </a:p>
          <a:p>
            <a:pPr algn="just">
              <a:buFont typeface="Wingdings" panose="05000000000000000000" pitchFamily="2" charset="2"/>
              <a:buChar char="ü"/>
            </a:pPr>
            <a:r>
              <a:rPr lang="tr-TR" sz="2000" dirty="0">
                <a:latin typeface="Arial" pitchFamily="34" charset="0"/>
                <a:cs typeface="Arial" pitchFamily="34" charset="0"/>
              </a:rPr>
              <a:t> </a:t>
            </a:r>
            <a:r>
              <a:rPr lang="mn-MN" sz="2000" dirty="0" smtClean="0">
                <a:latin typeface="Arial" pitchFamily="34" charset="0"/>
                <a:cs typeface="Arial" pitchFamily="34" charset="0"/>
              </a:rPr>
              <a:t>Тээврийн хэрэгсэлд суух ,  буух үед маск зүүхийг сануулах.</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191134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11</a:t>
            </a:fld>
            <a:r>
              <a:rPr lang="tr-TR" dirty="0">
                <a:latin typeface="Arial" pitchFamily="34" charset="0"/>
                <a:cs typeface="Arial" pitchFamily="34" charset="0"/>
              </a:rPr>
              <a:t>/26</a:t>
            </a:r>
          </a:p>
        </p:txBody>
      </p:sp>
      <p:sp>
        <p:nvSpPr>
          <p:cNvPr id="3" name="Title 2"/>
          <p:cNvSpPr>
            <a:spLocks noGrp="1"/>
          </p:cNvSpPr>
          <p:nvPr>
            <p:ph type="title"/>
          </p:nvPr>
        </p:nvSpPr>
        <p:spPr/>
        <p:txBody>
          <a:bodyPr>
            <a:normAutofit fontScale="90000"/>
          </a:bodyPr>
          <a:lstStyle/>
          <a:p>
            <a:r>
              <a:rPr lang="mn-MN" dirty="0" smtClean="0">
                <a:latin typeface="Arial" pitchFamily="34" charset="0"/>
                <a:cs typeface="Arial" pitchFamily="34" charset="0"/>
              </a:rPr>
              <a:t/>
            </a:r>
            <a:br>
              <a:rPr lang="mn-MN" dirty="0" smtClean="0">
                <a:latin typeface="Arial" pitchFamily="34" charset="0"/>
                <a:cs typeface="Arial" pitchFamily="34" charset="0"/>
              </a:rPr>
            </a:br>
            <a:r>
              <a:rPr lang="mn-MN" dirty="0" smtClean="0">
                <a:latin typeface="Arial" pitchFamily="34" charset="0"/>
                <a:cs typeface="Arial" pitchFamily="34" charset="0"/>
              </a:rPr>
              <a:t/>
            </a:r>
            <a:br>
              <a:rPr lang="mn-MN" dirty="0" smtClean="0">
                <a:latin typeface="Arial" pitchFamily="34" charset="0"/>
                <a:cs typeface="Arial" pitchFamily="34" charset="0"/>
              </a:rPr>
            </a:br>
            <a:r>
              <a:rPr lang="mn-MN" dirty="0" smtClean="0">
                <a:latin typeface="Arial" pitchFamily="34" charset="0"/>
                <a:cs typeface="Arial" pitchFamily="34" charset="0"/>
              </a:rPr>
              <a:t>Авах шаардлагатай ерөнхий арга хэмжээ</a:t>
            </a:r>
            <a:r>
              <a:rPr lang="tr-TR" dirty="0" smtClean="0">
                <a:latin typeface="Arial" pitchFamily="34" charset="0"/>
                <a:cs typeface="Arial" pitchFamily="34" charset="0"/>
              </a:rPr>
              <a:t/>
            </a:r>
            <a:br>
              <a:rPr lang="tr-TR" dirty="0" smtClean="0">
                <a:latin typeface="Arial" pitchFamily="34" charset="0"/>
                <a:cs typeface="Arial" pitchFamily="34" charset="0"/>
              </a:rPr>
            </a:br>
            <a:r>
              <a:rPr lang="tr-TR" dirty="0" smtClean="0">
                <a:solidFill>
                  <a:srgbClr val="C00000"/>
                </a:solidFill>
                <a:latin typeface="Arial" pitchFamily="34" charset="0"/>
                <a:cs typeface="Arial" pitchFamily="34" charset="0"/>
              </a:rPr>
              <a:t/>
            </a:r>
            <a:br>
              <a:rPr lang="tr-TR" dirty="0" smtClean="0">
                <a:solidFill>
                  <a:srgbClr val="C00000"/>
                </a:solidFill>
                <a:latin typeface="Arial" pitchFamily="34" charset="0"/>
                <a:cs typeface="Arial" pitchFamily="34" charset="0"/>
              </a:rPr>
            </a:br>
            <a:endParaRPr lang="tr-TR" dirty="0">
              <a:latin typeface="Arial" pitchFamily="34" charset="0"/>
              <a:cs typeface="Arial" pitchFamily="34" charset="0"/>
            </a:endParaRPr>
          </a:p>
        </p:txBody>
      </p:sp>
      <p:sp>
        <p:nvSpPr>
          <p:cNvPr id="4" name="Content Placeholder 3"/>
          <p:cNvSpPr>
            <a:spLocks noGrp="1"/>
          </p:cNvSpPr>
          <p:nvPr>
            <p:ph idx="1"/>
          </p:nvPr>
        </p:nvSpPr>
        <p:spPr>
          <a:xfrm>
            <a:off x="463549" y="1681931"/>
            <a:ext cx="8382499" cy="4533933"/>
          </a:xfrm>
        </p:spPr>
        <p:txBody>
          <a:bodyPr/>
          <a:lstStyle/>
          <a:p>
            <a:pPr algn="just">
              <a:buFont typeface="Wingdings" panose="05000000000000000000" pitchFamily="2" charset="2"/>
              <a:buChar char="ü"/>
            </a:pPr>
            <a:r>
              <a:rPr lang="tr-TR" sz="2000" dirty="0">
                <a:latin typeface="Arial" pitchFamily="34" charset="0"/>
                <a:cs typeface="Arial" pitchFamily="34" charset="0"/>
              </a:rPr>
              <a:t> </a:t>
            </a:r>
            <a:r>
              <a:rPr lang="mn-MN" sz="2000" dirty="0" smtClean="0">
                <a:latin typeface="Arial" pitchFamily="34" charset="0"/>
                <a:cs typeface="Arial" pitchFamily="34" charset="0"/>
              </a:rPr>
              <a:t>Зорчигчид </a:t>
            </a:r>
            <a:r>
              <a:rPr lang="mn-MN" sz="2000" dirty="0">
                <a:latin typeface="Arial" pitchFamily="34" charset="0"/>
                <a:cs typeface="Arial" pitchFamily="34" charset="0"/>
              </a:rPr>
              <a:t>т</a:t>
            </a:r>
            <a:r>
              <a:rPr lang="mn-MN" sz="2000" dirty="0" smtClean="0">
                <a:latin typeface="Arial" pitchFamily="34" charset="0"/>
                <a:cs typeface="Arial" pitchFamily="34" charset="0"/>
              </a:rPr>
              <a:t>ээврийн хэрэгсэлд суухаасаа өмнө харагдахуйц газарт байршуулсан </a:t>
            </a:r>
            <a:r>
              <a:rPr lang="mn-MN" sz="2000" dirty="0" smtClean="0">
                <a:latin typeface="Arial" pitchFamily="34" charset="0"/>
                <a:cs typeface="Arial" pitchFamily="34" charset="0"/>
              </a:rPr>
              <a:t>дүрмийг </a:t>
            </a:r>
            <a:r>
              <a:rPr lang="mn-MN" sz="2000" dirty="0" smtClean="0">
                <a:latin typeface="Arial" pitchFamily="34" charset="0"/>
                <a:cs typeface="Arial" pitchFamily="34" charset="0"/>
              </a:rPr>
              <a:t>уншиж дагаж </a:t>
            </a:r>
            <a:r>
              <a:rPr lang="mn-MN" sz="2000" dirty="0" smtClean="0">
                <a:latin typeface="Arial" pitchFamily="34" charset="0"/>
                <a:cs typeface="Arial" pitchFamily="34" charset="0"/>
              </a:rPr>
              <a:t>мөрдөх. </a:t>
            </a:r>
            <a:r>
              <a:rPr lang="mn-MN" sz="2000" dirty="0" smtClean="0">
                <a:latin typeface="Arial" pitchFamily="34" charset="0"/>
                <a:cs typeface="Arial" pitchFamily="34" charset="0"/>
              </a:rPr>
              <a:t>Энэхүү мэдээлэл нь халуурах, ханиалгах,  амьсгалын замын хямрал зэрэг шинж тэмдгүүдийн талаар мэдээлэл агуулсан байна.</a:t>
            </a:r>
          </a:p>
          <a:p>
            <a:pPr algn="just">
              <a:buFont typeface="Wingdings" panose="05000000000000000000" pitchFamily="2" charset="2"/>
              <a:buChar char="ü"/>
            </a:pPr>
            <a:r>
              <a:rPr lang="tr-TR" sz="2000" dirty="0" smtClean="0">
                <a:latin typeface="Arial" pitchFamily="34" charset="0"/>
                <a:cs typeface="Arial" pitchFamily="34" charset="0"/>
              </a:rPr>
              <a:t> </a:t>
            </a:r>
            <a:r>
              <a:rPr lang="mn-MN" sz="2000" dirty="0" smtClean="0">
                <a:latin typeface="Arial" pitchFamily="34" charset="0"/>
                <a:cs typeface="Arial" pitchFamily="34" charset="0"/>
              </a:rPr>
              <a:t>Зорчих үеэр халуурах, ханиалгах, нус гоожих, амьсгалын замын хүндрэлийн шинж тэмдэг илэрсэн бол тухайн ажилтныг бусад ажилтнууд болон зорчигчдоос тусгаарлаж, </a:t>
            </a:r>
            <a:r>
              <a:rPr lang="mn-MN" sz="2000" dirty="0">
                <a:latin typeface="Arial" pitchFamily="34" charset="0"/>
                <a:cs typeface="Arial" pitchFamily="34" charset="0"/>
              </a:rPr>
              <a:t>маск </a:t>
            </a:r>
            <a:r>
              <a:rPr lang="mn-MN" sz="2000" dirty="0" smtClean="0">
                <a:latin typeface="Arial" pitchFamily="34" charset="0"/>
                <a:cs typeface="Arial" pitchFamily="34" charset="0"/>
              </a:rPr>
              <a:t>зүүлгэж эрүүл мэндийн байгууллагад мэдэгдэнэ.</a:t>
            </a:r>
            <a:endParaRPr lang="tr-TR" sz="2000" dirty="0">
              <a:latin typeface="Arial" pitchFamily="34" charset="0"/>
              <a:cs typeface="Arial" pitchFamily="34" charset="0"/>
            </a:endParaRPr>
          </a:p>
          <a:p>
            <a:pPr algn="just">
              <a:buFont typeface="Wingdings" panose="05000000000000000000" pitchFamily="2" charset="2"/>
              <a:buChar char="ü"/>
            </a:pPr>
            <a:r>
              <a:rPr lang="tr-TR" sz="2000" dirty="0" smtClean="0">
                <a:latin typeface="Arial" pitchFamily="34" charset="0"/>
                <a:cs typeface="Arial" pitchFamily="34" charset="0"/>
              </a:rPr>
              <a:t> COVID-19-</a:t>
            </a:r>
            <a:r>
              <a:rPr lang="mn-MN" sz="2000" dirty="0" smtClean="0">
                <a:latin typeface="Arial" pitchFamily="34" charset="0"/>
                <a:cs typeface="Arial" pitchFamily="34" charset="0"/>
              </a:rPr>
              <a:t>вирус илэрсэн хүнтэй ойрын </a:t>
            </a:r>
            <a:r>
              <a:rPr lang="mn-MN" sz="2000" dirty="0" smtClean="0">
                <a:latin typeface="Arial" pitchFamily="34" charset="0"/>
                <a:cs typeface="Arial" pitchFamily="34" charset="0"/>
              </a:rPr>
              <a:t>хавьталд </a:t>
            </a:r>
            <a:r>
              <a:rPr lang="mn-MN" sz="2000" dirty="0" smtClean="0">
                <a:latin typeface="Arial" pitchFamily="34" charset="0"/>
                <a:cs typeface="Arial" pitchFamily="34" charset="0"/>
              </a:rPr>
              <a:t>орсон хүмүүст Эрүүл мэндийн яамны </a:t>
            </a:r>
            <a:r>
              <a:rPr lang="tr-TR" sz="2000" dirty="0" smtClean="0">
                <a:latin typeface="Arial" pitchFamily="34" charset="0"/>
                <a:cs typeface="Arial" pitchFamily="34" charset="0"/>
              </a:rPr>
              <a:t>COVID-19-</a:t>
            </a:r>
            <a:r>
              <a:rPr lang="mn-MN" sz="2000" dirty="0" smtClean="0">
                <a:latin typeface="Arial" pitchFamily="34" charset="0"/>
                <a:cs typeface="Arial" pitchFamily="34" charset="0"/>
              </a:rPr>
              <a:t>ийн удирдамжийн дагуу арга хэмжээ авна.</a:t>
            </a:r>
            <a:r>
              <a:rPr lang="tr-TR" sz="2000" dirty="0" smtClean="0">
                <a:latin typeface="Arial" pitchFamily="34" charset="0"/>
                <a:cs typeface="Arial" pitchFamily="34" charset="0"/>
              </a:rPr>
              <a:t>(</a:t>
            </a:r>
            <a:r>
              <a:rPr lang="tr-TR" sz="2000" dirty="0">
                <a:latin typeface="Arial" pitchFamily="34" charset="0"/>
                <a:cs typeface="Arial" pitchFamily="34" charset="0"/>
                <a:hlinkClick r:id="rId3"/>
              </a:rPr>
              <a:t>https://covid19bilgi.saglik.gov.tr</a:t>
            </a:r>
            <a:r>
              <a:rPr lang="tr-TR" sz="2000" dirty="0">
                <a:latin typeface="Arial" pitchFamily="34" charset="0"/>
                <a:cs typeface="Arial" pitchFamily="34" charset="0"/>
              </a:rPr>
              <a:t>) </a:t>
            </a:r>
          </a:p>
          <a:p>
            <a:pPr algn="just">
              <a:buFont typeface="Wingdings" panose="05000000000000000000" pitchFamily="2" charset="2"/>
              <a:buChar char="ü"/>
            </a:pPr>
            <a:r>
              <a:rPr lang="mn-MN" sz="2000" dirty="0" smtClean="0">
                <a:latin typeface="Arial" pitchFamily="34" charset="0"/>
                <a:cs typeface="Arial" pitchFamily="34" charset="0"/>
              </a:rPr>
              <a:t>Гэртээ </a:t>
            </a:r>
            <a:r>
              <a:rPr lang="mn-MN" sz="2000" dirty="0" smtClean="0">
                <a:latin typeface="Arial" pitchFamily="34" charset="0"/>
                <a:cs typeface="Arial" pitchFamily="34" charset="0"/>
              </a:rPr>
              <a:t>харьсны </a:t>
            </a:r>
            <a:r>
              <a:rPr lang="mn-MN" sz="2000" dirty="0" smtClean="0">
                <a:latin typeface="Arial" pitchFamily="34" charset="0"/>
                <a:cs typeface="Arial" pitchFamily="34" charset="0"/>
              </a:rPr>
              <a:t>дараа өвчний шинж тэмдэг илэрч байгаа эсэх талаар биеэ ажиглах хэрэгтэй.</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1374200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12</a:t>
            </a:fld>
            <a:r>
              <a:rPr lang="tr-TR" dirty="0">
                <a:latin typeface="Arial" pitchFamily="34" charset="0"/>
                <a:cs typeface="Arial" pitchFamily="34" charset="0"/>
              </a:rPr>
              <a:t>/26</a:t>
            </a:r>
          </a:p>
        </p:txBody>
      </p:sp>
      <p:sp>
        <p:nvSpPr>
          <p:cNvPr id="5" name="Content Placeholder 3"/>
          <p:cNvSpPr>
            <a:spLocks noGrp="1"/>
          </p:cNvSpPr>
          <p:nvPr>
            <p:ph idx="1"/>
          </p:nvPr>
        </p:nvSpPr>
        <p:spPr>
          <a:xfrm>
            <a:off x="463550" y="1320425"/>
            <a:ext cx="7886700" cy="4351338"/>
          </a:xfrm>
        </p:spPr>
        <p:txBody>
          <a:bodyPr/>
          <a:lstStyle/>
          <a:p>
            <a:pPr marL="0" indent="0" algn="ctr">
              <a:buNone/>
            </a:pPr>
            <a:endParaRPr lang="tr-TR" dirty="0">
              <a:latin typeface="Arial" pitchFamily="34" charset="0"/>
              <a:cs typeface="Arial" pitchFamily="34" charset="0"/>
            </a:endParaRPr>
          </a:p>
          <a:p>
            <a:pPr marL="0" indent="0" algn="ctr">
              <a:buNone/>
            </a:pPr>
            <a:endParaRPr lang="tr-TR" dirty="0">
              <a:latin typeface="Arial" pitchFamily="34" charset="0"/>
              <a:cs typeface="Arial" pitchFamily="34" charset="0"/>
            </a:endParaRPr>
          </a:p>
          <a:p>
            <a:pPr marL="0" indent="0" algn="ctr">
              <a:buNone/>
            </a:pPr>
            <a:endParaRPr lang="tr-TR" dirty="0">
              <a:latin typeface="Arial" pitchFamily="34" charset="0"/>
              <a:cs typeface="Arial" pitchFamily="34" charset="0"/>
            </a:endParaRPr>
          </a:p>
          <a:p>
            <a:pPr marL="0" indent="0" algn="ctr">
              <a:buNone/>
            </a:pPr>
            <a:endParaRPr lang="tr-TR" dirty="0">
              <a:latin typeface="Arial" pitchFamily="34" charset="0"/>
              <a:cs typeface="Arial" pitchFamily="34" charset="0"/>
            </a:endParaRPr>
          </a:p>
          <a:p>
            <a:pPr marL="0" indent="0" algn="ctr">
              <a:buNone/>
            </a:pPr>
            <a:r>
              <a:rPr lang="ru-RU" sz="4800" dirty="0" smtClean="0">
                <a:latin typeface="Arial" pitchFamily="34" charset="0"/>
                <a:cs typeface="Arial" pitchFamily="34" charset="0"/>
              </a:rPr>
              <a:t>Орчин тойронд авах шаардлагатай арга хэмжээ</a:t>
            </a:r>
            <a:endParaRPr lang="tr-TR" sz="48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82508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13</a:t>
            </a:fld>
            <a:r>
              <a:rPr lang="tr-TR" dirty="0">
                <a:latin typeface="Arial" pitchFamily="34" charset="0"/>
                <a:cs typeface="Arial" pitchFamily="34" charset="0"/>
              </a:rPr>
              <a:t>/26</a:t>
            </a:r>
          </a:p>
        </p:txBody>
      </p:sp>
      <p:sp>
        <p:nvSpPr>
          <p:cNvPr id="3" name="Title 2"/>
          <p:cNvSpPr>
            <a:spLocks noGrp="1"/>
          </p:cNvSpPr>
          <p:nvPr>
            <p:ph type="title"/>
          </p:nvPr>
        </p:nvSpPr>
        <p:spPr/>
        <p:txBody>
          <a:bodyPr/>
          <a:lstStyle/>
          <a:p>
            <a:r>
              <a:rPr lang="mn-MN" dirty="0" smtClean="0">
                <a:latin typeface="Arial" pitchFamily="34" charset="0"/>
                <a:cs typeface="Arial" pitchFamily="34" charset="0"/>
              </a:rPr>
              <a:t>Орчин тойронд авах шаардлагатай арга хэмжээ</a:t>
            </a:r>
            <a:endParaRPr lang="tr-TR" dirty="0">
              <a:latin typeface="Arial" pitchFamily="34" charset="0"/>
              <a:cs typeface="Arial" pitchFamily="34" charset="0"/>
            </a:endParaRPr>
          </a:p>
        </p:txBody>
      </p:sp>
      <p:sp>
        <p:nvSpPr>
          <p:cNvPr id="4" name="Content Placeholder 3"/>
          <p:cNvSpPr>
            <a:spLocks noGrp="1"/>
          </p:cNvSpPr>
          <p:nvPr>
            <p:ph idx="1"/>
          </p:nvPr>
        </p:nvSpPr>
        <p:spPr>
          <a:xfrm>
            <a:off x="454313" y="1312476"/>
            <a:ext cx="8382499" cy="4533933"/>
          </a:xfrm>
        </p:spPr>
        <p:txBody>
          <a:bodyPr/>
          <a:lstStyle/>
          <a:p>
            <a:pPr algn="just">
              <a:buFont typeface="Wingdings" panose="05000000000000000000" pitchFamily="2" charset="2"/>
              <a:buChar char="ü"/>
            </a:pPr>
            <a:r>
              <a:rPr lang="tr-TR" sz="2000" dirty="0">
                <a:latin typeface="Arial" pitchFamily="34" charset="0"/>
                <a:cs typeface="Arial" pitchFamily="34" charset="0"/>
              </a:rPr>
              <a:t> </a:t>
            </a:r>
            <a:r>
              <a:rPr lang="mn-MN" sz="1800" dirty="0" smtClean="0">
                <a:latin typeface="Arial" pitchFamily="34" charset="0"/>
                <a:cs typeface="Arial" pitchFamily="34" charset="0"/>
              </a:rPr>
              <a:t>Бүх тээврийн хэрэгсэлд </a:t>
            </a:r>
            <a:r>
              <a:rPr lang="tr-TR" sz="1800" dirty="0" smtClean="0">
                <a:latin typeface="Arial" pitchFamily="34" charset="0"/>
                <a:cs typeface="Arial" pitchFamily="34" charset="0"/>
              </a:rPr>
              <a:t>COVID-19 </a:t>
            </a:r>
            <a:r>
              <a:rPr lang="mn-MN" sz="1800" dirty="0" smtClean="0">
                <a:latin typeface="Arial" pitchFamily="34" charset="0"/>
                <a:cs typeface="Arial" pitchFamily="34" charset="0"/>
              </a:rPr>
              <a:t>сэжигтэй тохиолдол илэрсэн хүнийг суулгах тусгай суудал гаргаж </a:t>
            </a:r>
            <a:r>
              <a:rPr lang="mn-MN" sz="1800" dirty="0" smtClean="0">
                <a:latin typeface="Arial" pitchFamily="34" charset="0"/>
                <a:cs typeface="Arial" pitchFamily="34" charset="0"/>
              </a:rPr>
              <a:t>өгөх.</a:t>
            </a:r>
            <a:endParaRPr lang="tr-TR" sz="1800" dirty="0">
              <a:latin typeface="Arial" pitchFamily="34" charset="0"/>
              <a:cs typeface="Arial" pitchFamily="34" charset="0"/>
            </a:endParaRPr>
          </a:p>
          <a:p>
            <a:pPr algn="just">
              <a:buFont typeface="Wingdings" panose="05000000000000000000" pitchFamily="2" charset="2"/>
              <a:buChar char="ü"/>
            </a:pPr>
            <a:r>
              <a:rPr lang="tr-TR" sz="1800" dirty="0">
                <a:latin typeface="Arial" pitchFamily="34" charset="0"/>
                <a:cs typeface="Arial" pitchFamily="34" charset="0"/>
              </a:rPr>
              <a:t> </a:t>
            </a:r>
            <a:r>
              <a:rPr lang="mn-MN" sz="1800" dirty="0" smtClean="0">
                <a:latin typeface="Arial" pitchFamily="34" charset="0"/>
                <a:cs typeface="Arial" pitchFamily="34" charset="0"/>
              </a:rPr>
              <a:t>Тээврийн хэрэгслийг өдөр бүр тогтмол цэвэрлэж </a:t>
            </a:r>
            <a:r>
              <a:rPr lang="mn-MN" sz="1800" dirty="0" smtClean="0">
                <a:latin typeface="Arial" pitchFamily="34" charset="0"/>
                <a:cs typeface="Arial" pitchFamily="34" charset="0"/>
              </a:rPr>
              <a:t>байх. </a:t>
            </a:r>
            <a:r>
              <a:rPr lang="mn-MN" sz="1800" dirty="0" smtClean="0">
                <a:latin typeface="Arial" pitchFamily="34" charset="0"/>
                <a:cs typeface="Arial" pitchFamily="34" charset="0"/>
              </a:rPr>
              <a:t>Байнга ашигладаг газар, гадаргууг ойрхон цэвэрлэж </a:t>
            </a:r>
            <a:r>
              <a:rPr lang="mn-MN" sz="1800" dirty="0" smtClean="0">
                <a:latin typeface="Arial" pitchFamily="34" charset="0"/>
                <a:cs typeface="Arial" pitchFamily="34" charset="0"/>
              </a:rPr>
              <a:t>байх. </a:t>
            </a:r>
            <a:r>
              <a:rPr lang="mn-MN" sz="1800" dirty="0" smtClean="0">
                <a:latin typeface="Arial" pitchFamily="34" charset="0"/>
                <a:cs typeface="Arial" pitchFamily="34" charset="0"/>
              </a:rPr>
              <a:t>Тээврийн хэрэгслийг цэвэрлэх ажлыг бусад зорчигчдод үйлчлэхээс </a:t>
            </a:r>
            <a:r>
              <a:rPr lang="mn-MN" sz="1800" dirty="0" smtClean="0">
                <a:latin typeface="Arial" pitchFamily="34" charset="0"/>
                <a:cs typeface="Arial" pitchFamily="34" charset="0"/>
              </a:rPr>
              <a:t>өмнө, </a:t>
            </a:r>
            <a:r>
              <a:rPr lang="mn-MN" sz="1800" dirty="0" smtClean="0">
                <a:latin typeface="Arial" pitchFamily="34" charset="0"/>
                <a:cs typeface="Arial" pitchFamily="34" charset="0"/>
              </a:rPr>
              <a:t>зорчигч ашигласны дараа,  тээвэрлэлтийн явцад тус тус тогтмол хийж байх хэрэгтэй. Байнга хүн хүрдэг гадаргууг онцгойлон анхаарч цэвэрлэх хэрэгтэй.</a:t>
            </a:r>
            <a:r>
              <a:rPr lang="tr-TR" sz="1800" dirty="0" smtClean="0">
                <a:latin typeface="Arial" pitchFamily="34" charset="0"/>
                <a:cs typeface="Arial" pitchFamily="34" charset="0"/>
              </a:rPr>
              <a:t> </a:t>
            </a:r>
            <a:endParaRPr lang="tr-TR" sz="1800" dirty="0">
              <a:latin typeface="Arial" pitchFamily="34" charset="0"/>
              <a:cs typeface="Arial" pitchFamily="34" charset="0"/>
            </a:endParaRPr>
          </a:p>
          <a:p>
            <a:pPr algn="just">
              <a:buFont typeface="Wingdings" panose="05000000000000000000" pitchFamily="2" charset="2"/>
              <a:buChar char="ü"/>
            </a:pPr>
            <a:r>
              <a:rPr lang="tr-TR" sz="1800" dirty="0">
                <a:latin typeface="Arial" pitchFamily="34" charset="0"/>
                <a:cs typeface="Arial" pitchFamily="34" charset="0"/>
              </a:rPr>
              <a:t> </a:t>
            </a:r>
            <a:r>
              <a:rPr lang="mn-MN" sz="1800" dirty="0" smtClean="0">
                <a:latin typeface="Arial" pitchFamily="34" charset="0"/>
                <a:cs typeface="Arial" pitchFamily="34" charset="0"/>
              </a:rPr>
              <a:t>Цэвэрлэгээний даавуунуудыг ашиглалтын талбайн дагуу хувиарлах, даавууг хэрэглэсний дараа сайтар </a:t>
            </a:r>
            <a:r>
              <a:rPr lang="mn-MN" sz="1800" dirty="0" smtClean="0">
                <a:latin typeface="Arial" pitchFamily="34" charset="0"/>
                <a:cs typeface="Arial" pitchFamily="34" charset="0"/>
              </a:rPr>
              <a:t>цэвэрлэх. </a:t>
            </a:r>
            <a:r>
              <a:rPr lang="mn-MN" sz="1800" dirty="0" smtClean="0">
                <a:latin typeface="Arial" pitchFamily="34" charset="0"/>
                <a:cs typeface="Arial" pitchFamily="34" charset="0"/>
              </a:rPr>
              <a:t>Угаах, дахин ашиглах боломжтой цэвэрлэгээний алчуурыг +60</a:t>
            </a:r>
            <a:r>
              <a:rPr lang="tr-TR" sz="1800" dirty="0" smtClean="0">
                <a:latin typeface="Arial" pitchFamily="34" charset="0"/>
                <a:cs typeface="Arial" pitchFamily="34" charset="0"/>
              </a:rPr>
              <a:t> </a:t>
            </a:r>
            <a:r>
              <a:rPr lang="mn-MN" sz="1800" dirty="0" smtClean="0">
                <a:latin typeface="Arial" pitchFamily="34" charset="0"/>
                <a:cs typeface="Arial" pitchFamily="34" charset="0"/>
              </a:rPr>
              <a:t>хэмийн халуун усанд угаахыг зөвлөж байна.</a:t>
            </a:r>
            <a:endParaRPr lang="tr-TR" sz="1800" dirty="0">
              <a:latin typeface="Arial" pitchFamily="34" charset="0"/>
              <a:cs typeface="Arial" pitchFamily="34" charset="0"/>
            </a:endParaRPr>
          </a:p>
          <a:p>
            <a:pPr algn="just">
              <a:buFont typeface="Wingdings" panose="05000000000000000000" pitchFamily="2" charset="2"/>
              <a:buChar char="ü"/>
            </a:pPr>
            <a:r>
              <a:rPr lang="tr-TR" sz="1800" dirty="0">
                <a:latin typeface="Arial" pitchFamily="34" charset="0"/>
                <a:cs typeface="Arial" pitchFamily="34" charset="0"/>
              </a:rPr>
              <a:t> </a:t>
            </a:r>
            <a:r>
              <a:rPr lang="mn-MN" sz="1800" dirty="0" smtClean="0">
                <a:latin typeface="Arial" pitchFamily="34" charset="0"/>
                <a:cs typeface="Arial" pitchFamily="34" charset="0"/>
              </a:rPr>
              <a:t>Цэвэрлэгээний ажилтнууд эмнэлгийн маск, бээлий өмссөн </a:t>
            </a:r>
            <a:r>
              <a:rPr lang="mn-MN" sz="1800" dirty="0" smtClean="0">
                <a:latin typeface="Arial" pitchFamily="34" charset="0"/>
                <a:cs typeface="Arial" pitchFamily="34" charset="0"/>
              </a:rPr>
              <a:t>байх. </a:t>
            </a:r>
            <a:r>
              <a:rPr lang="mn-MN" sz="1800" dirty="0" smtClean="0">
                <a:latin typeface="Arial" pitchFamily="34" charset="0"/>
                <a:cs typeface="Arial" pitchFamily="34" charset="0"/>
              </a:rPr>
              <a:t>Цэвэрлэгээ хийсний дараа ажилтнууд маск, бээлий зэргийг хогийн саванд хаяж, гараа дор хаяж 20 секундын турш савантай усаар угаана.</a:t>
            </a:r>
            <a:endParaRPr lang="tr-TR" sz="1800" dirty="0">
              <a:latin typeface="Arial" pitchFamily="34" charset="0"/>
              <a:cs typeface="Arial" pitchFamily="34" charset="0"/>
            </a:endParaRPr>
          </a:p>
          <a:p>
            <a:pPr algn="just">
              <a:buFont typeface="Wingdings" panose="05000000000000000000" pitchFamily="2" charset="2"/>
              <a:buChar char="ü"/>
            </a:pPr>
            <a:r>
              <a:rPr lang="mn-MN" sz="1800" dirty="0" smtClean="0">
                <a:latin typeface="Arial" pitchFamily="34" charset="0"/>
                <a:cs typeface="Arial" pitchFamily="34" charset="0"/>
              </a:rPr>
              <a:t>Амрах газар, буудал, амралтын байгууламжид болон ариун цэврийн өрөөнүүдэд </a:t>
            </a:r>
            <a:r>
              <a:rPr lang="mn-MN" sz="1800" dirty="0" smtClean="0">
                <a:latin typeface="Arial" pitchFamily="34" charset="0"/>
                <a:cs typeface="Arial" pitchFamily="34" charset="0"/>
              </a:rPr>
              <a:t> </a:t>
            </a:r>
            <a:r>
              <a:rPr lang="mn-MN" sz="1800" dirty="0" smtClean="0">
                <a:latin typeface="Arial" pitchFamily="34" charset="0"/>
                <a:cs typeface="Arial" pitchFamily="34" charset="0"/>
              </a:rPr>
              <a:t>гар угаах, маск хэрэглэх тухай зурагт </a:t>
            </a:r>
            <a:r>
              <a:rPr lang="mn-MN" sz="1800" dirty="0" smtClean="0">
                <a:latin typeface="Arial" pitchFamily="34" charset="0"/>
                <a:cs typeface="Arial" pitchFamily="34" charset="0"/>
              </a:rPr>
              <a:t>хуудасыг </a:t>
            </a:r>
            <a:r>
              <a:rPr lang="mn-MN" sz="1800" dirty="0" smtClean="0">
                <a:latin typeface="Arial" pitchFamily="34" charset="0"/>
                <a:cs typeface="Arial" pitchFamily="34" charset="0"/>
              </a:rPr>
              <a:t>наах хэрэгтэй </a:t>
            </a:r>
            <a:endParaRPr lang="tr-TR" sz="1800" dirty="0">
              <a:latin typeface="Arial" pitchFamily="34" charset="0"/>
              <a:cs typeface="Arial" pitchFamily="34" charset="0"/>
            </a:endParaRPr>
          </a:p>
        </p:txBody>
      </p:sp>
    </p:spTree>
    <p:extLst>
      <p:ext uri="{BB962C8B-B14F-4D97-AF65-F5344CB8AC3E}">
        <p14:creationId xmlns:p14="http://schemas.microsoft.com/office/powerpoint/2010/main" val="762268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14</a:t>
            </a:fld>
            <a:r>
              <a:rPr lang="tr-TR" dirty="0">
                <a:latin typeface="Arial" pitchFamily="34" charset="0"/>
                <a:cs typeface="Arial" pitchFamily="34" charset="0"/>
              </a:rPr>
              <a:t>/26</a:t>
            </a:r>
          </a:p>
        </p:txBody>
      </p:sp>
      <p:sp>
        <p:nvSpPr>
          <p:cNvPr id="3" name="Title 2"/>
          <p:cNvSpPr>
            <a:spLocks noGrp="1"/>
          </p:cNvSpPr>
          <p:nvPr>
            <p:ph type="title"/>
          </p:nvPr>
        </p:nvSpPr>
        <p:spPr/>
        <p:txBody>
          <a:bodyPr/>
          <a:lstStyle/>
          <a:p>
            <a:r>
              <a:rPr lang="mn-MN" dirty="0" smtClean="0">
                <a:latin typeface="Arial" pitchFamily="34" charset="0"/>
                <a:cs typeface="Arial" pitchFamily="34" charset="0"/>
              </a:rPr>
              <a:t>Орчин тойронд авах шаардлагатай арга хэмжээ</a:t>
            </a:r>
            <a:endParaRPr lang="tr-TR" dirty="0">
              <a:latin typeface="Arial" pitchFamily="34" charset="0"/>
              <a:cs typeface="Arial" pitchFamily="34" charset="0"/>
            </a:endParaRPr>
          </a:p>
        </p:txBody>
      </p:sp>
      <p:sp>
        <p:nvSpPr>
          <p:cNvPr id="4" name="Content Placeholder 3"/>
          <p:cNvSpPr>
            <a:spLocks noGrp="1"/>
          </p:cNvSpPr>
          <p:nvPr>
            <p:ph idx="1"/>
          </p:nvPr>
        </p:nvSpPr>
        <p:spPr>
          <a:xfrm>
            <a:off x="463549" y="1681931"/>
            <a:ext cx="8382499" cy="4533933"/>
          </a:xfrm>
        </p:spPr>
        <p:txBody>
          <a:bodyPr/>
          <a:lstStyle/>
          <a:p>
            <a:pPr algn="just">
              <a:buFont typeface="Wingdings" panose="05000000000000000000" pitchFamily="2" charset="2"/>
              <a:buChar char="ü"/>
            </a:pPr>
            <a:r>
              <a:rPr lang="tr-TR" sz="2000" dirty="0">
                <a:latin typeface="Arial" pitchFamily="34" charset="0"/>
                <a:cs typeface="Arial" pitchFamily="34" charset="0"/>
              </a:rPr>
              <a:t> </a:t>
            </a:r>
            <a:r>
              <a:rPr lang="mn-MN" sz="2000" dirty="0" smtClean="0">
                <a:latin typeface="Arial" pitchFamily="34" charset="0"/>
                <a:cs typeface="Arial" pitchFamily="34" charset="0"/>
              </a:rPr>
              <a:t>Нэг удаагийн цаасан алчуур, ариун цэврийн цаасыг ариун цэврийн өрөөнд заавал байлгах хэрэгтэй. Гар ариутгагчийг ариун цэвэр, угаалтуурын өрөөний орох хаалган дээр </a:t>
            </a:r>
            <a:r>
              <a:rPr lang="mn-MN" sz="2000" dirty="0" smtClean="0">
                <a:latin typeface="Arial" pitchFamily="34" charset="0"/>
                <a:cs typeface="Arial" pitchFamily="34" charset="0"/>
              </a:rPr>
              <a:t>байлгах. </a:t>
            </a:r>
            <a:r>
              <a:rPr lang="mn-MN" sz="2000" dirty="0" smtClean="0">
                <a:latin typeface="Arial" pitchFamily="34" charset="0"/>
                <a:cs typeface="Arial" pitchFamily="34" charset="0"/>
              </a:rPr>
              <a:t>Гар ариутгагчийг хаалганы </a:t>
            </a:r>
            <a:r>
              <a:rPr lang="mn-MN" sz="2000" dirty="0" smtClean="0">
                <a:latin typeface="Arial" pitchFamily="34" charset="0"/>
                <a:cs typeface="Arial" pitchFamily="34" charset="0"/>
              </a:rPr>
              <a:t>бариулд </a:t>
            </a:r>
            <a:r>
              <a:rPr lang="mn-MN" sz="2000" dirty="0" smtClean="0">
                <a:latin typeface="Arial" pitchFamily="34" charset="0"/>
                <a:cs typeface="Arial" pitchFamily="34" charset="0"/>
              </a:rPr>
              <a:t>хүрэхийн өмнө болон дараа </a:t>
            </a:r>
            <a:r>
              <a:rPr lang="mn-MN" sz="2000" dirty="0" smtClean="0">
                <a:latin typeface="Arial" pitchFamily="34" charset="0"/>
                <a:cs typeface="Arial" pitchFamily="34" charset="0"/>
              </a:rPr>
              <a:t>хэрэглэх. </a:t>
            </a:r>
            <a:endParaRPr lang="mn-MN" sz="2000" dirty="0">
              <a:latin typeface="Arial" pitchFamily="34" charset="0"/>
              <a:cs typeface="Arial" pitchFamily="34" charset="0"/>
            </a:endParaRPr>
          </a:p>
          <a:p>
            <a:pPr algn="just">
              <a:buFont typeface="Wingdings" panose="05000000000000000000" pitchFamily="2" charset="2"/>
              <a:buChar char="ü"/>
            </a:pPr>
            <a:r>
              <a:rPr lang="mn-MN" sz="2000" dirty="0" smtClean="0">
                <a:latin typeface="Arial" pitchFamily="34" charset="0"/>
                <a:cs typeface="Arial" pitchFamily="34" charset="0"/>
              </a:rPr>
              <a:t>Бөөлжих, цус алдах гэх мэт эрүүл мэндийн шалтгаанаас болж бохирдсон гадаргууг бээлий өмсөж цаасан алчуураар цэвэрлэнэ. Үүний дараа 1/10 шингэрүүлсэн цайруулагч бодис /</a:t>
            </a:r>
            <a:r>
              <a:rPr lang="mn-MN" sz="2000" dirty="0" smtClean="0">
                <a:latin typeface="Arial" pitchFamily="34" charset="0"/>
                <a:cs typeface="Arial" pitchFamily="34" charset="0"/>
              </a:rPr>
              <a:t>Белизна</a:t>
            </a:r>
            <a:r>
              <a:rPr lang="mn-MN" sz="2000" dirty="0" smtClean="0">
                <a:latin typeface="Arial" pitchFamily="34" charset="0"/>
                <a:cs typeface="Arial" pitchFamily="34" charset="0"/>
              </a:rPr>
              <a:t>/ асгаж 5 минут байлгаад бохир гадаргууг дахин арчих хэрэгтэй. Ашигласан бээлий, цаасан алчуур эсвэл даавууг давхар уутанд хийж хогийн саванд </a:t>
            </a:r>
            <a:r>
              <a:rPr lang="mn-MN" sz="2000" dirty="0" smtClean="0">
                <a:latin typeface="Arial" pitchFamily="34" charset="0"/>
                <a:cs typeface="Arial" pitchFamily="34" charset="0"/>
              </a:rPr>
              <a:t>хийх. </a:t>
            </a:r>
            <a:r>
              <a:rPr lang="mn-MN" sz="2000" dirty="0" smtClean="0">
                <a:latin typeface="Arial" pitchFamily="34" charset="0"/>
                <a:cs typeface="Arial" pitchFamily="34" charset="0"/>
              </a:rPr>
              <a:t>Цайруулагч бодис хүрээгүй гадаргууг цаасан алчуураар цэвэрлээд </a:t>
            </a:r>
            <a:r>
              <a:rPr lang="mn-MN" sz="2000" dirty="0" smtClean="0">
                <a:latin typeface="Arial" pitchFamily="34" charset="0"/>
                <a:cs typeface="Arial" pitchFamily="34" charset="0"/>
              </a:rPr>
              <a:t>70% </a:t>
            </a:r>
            <a:r>
              <a:rPr lang="mn-MN" sz="2000" dirty="0" smtClean="0">
                <a:latin typeface="Arial" pitchFamily="34" charset="0"/>
                <a:cs typeface="Arial" pitchFamily="34" charset="0"/>
              </a:rPr>
              <a:t>спирт асгаж, дор хаяж 1 минут хатаасны дараа </a:t>
            </a:r>
            <a:r>
              <a:rPr lang="mn-MN" sz="2000" dirty="0" smtClean="0">
                <a:latin typeface="Arial" pitchFamily="34" charset="0"/>
                <a:cs typeface="Arial" pitchFamily="34" charset="0"/>
              </a:rPr>
              <a:t>арчих.</a:t>
            </a:r>
            <a:endParaRPr lang="tr-TR" sz="2000" dirty="0">
              <a:latin typeface="Arial" pitchFamily="34" charset="0"/>
              <a:cs typeface="Arial" pitchFamily="34" charset="0"/>
            </a:endParaRPr>
          </a:p>
          <a:p>
            <a:pPr algn="just">
              <a:buFont typeface="Wingdings" panose="05000000000000000000" pitchFamily="2" charset="2"/>
              <a:buChar char="ü"/>
            </a:pPr>
            <a:r>
              <a:rPr lang="tr-TR" sz="2000" dirty="0">
                <a:latin typeface="Arial" pitchFamily="34" charset="0"/>
                <a:cs typeface="Arial" pitchFamily="34" charset="0"/>
              </a:rPr>
              <a:t> </a:t>
            </a:r>
            <a:r>
              <a:rPr lang="mn-MN" sz="2000" dirty="0" smtClean="0">
                <a:latin typeface="Arial" pitchFamily="34" charset="0"/>
                <a:cs typeface="Arial" pitchFamily="34" charset="0"/>
              </a:rPr>
              <a:t>Бусад зорчигчдод үйлчлэхээс өмнө тээврийн хэрэгслийг цэвэр агаараар агааржуулсан </a:t>
            </a:r>
            <a:r>
              <a:rPr lang="mn-MN" sz="2000" dirty="0" smtClean="0">
                <a:latin typeface="Arial" pitchFamily="34" charset="0"/>
                <a:cs typeface="Arial" pitchFamily="34" charset="0"/>
              </a:rPr>
              <a:t>байх.</a:t>
            </a:r>
            <a:endParaRPr lang="tr-TR" sz="2000" dirty="0">
              <a:latin typeface="Arial" pitchFamily="34" charset="0"/>
              <a:cs typeface="Arial" pitchFamily="34" charset="0"/>
            </a:endParaRPr>
          </a:p>
        </p:txBody>
      </p:sp>
    </p:spTree>
    <p:extLst>
      <p:ext uri="{BB962C8B-B14F-4D97-AF65-F5344CB8AC3E}">
        <p14:creationId xmlns:p14="http://schemas.microsoft.com/office/powerpoint/2010/main" val="2944597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15</a:t>
            </a:fld>
            <a:r>
              <a:rPr lang="tr-TR" dirty="0">
                <a:latin typeface="Arial" pitchFamily="34" charset="0"/>
                <a:cs typeface="Arial" pitchFamily="34" charset="0"/>
              </a:rPr>
              <a:t>/26</a:t>
            </a:r>
          </a:p>
        </p:txBody>
      </p:sp>
      <p:sp>
        <p:nvSpPr>
          <p:cNvPr id="3" name="Title 2"/>
          <p:cNvSpPr>
            <a:spLocks noGrp="1"/>
          </p:cNvSpPr>
          <p:nvPr>
            <p:ph type="title"/>
          </p:nvPr>
        </p:nvSpPr>
        <p:spPr/>
        <p:txBody>
          <a:bodyPr/>
          <a:lstStyle/>
          <a:p>
            <a:r>
              <a:rPr lang="mn-MN" dirty="0">
                <a:latin typeface="Arial" pitchFamily="34" charset="0"/>
                <a:cs typeface="Arial" pitchFamily="34" charset="0"/>
              </a:rPr>
              <a:t>Орчин тойронд авах шаардлагатай арга хэмжээ</a:t>
            </a:r>
            <a:endParaRPr lang="tr-TR" dirty="0">
              <a:latin typeface="Arial" pitchFamily="34" charset="0"/>
              <a:cs typeface="Arial" pitchFamily="34" charset="0"/>
            </a:endParaRPr>
          </a:p>
        </p:txBody>
      </p:sp>
      <p:sp>
        <p:nvSpPr>
          <p:cNvPr id="4" name="Content Placeholder 3"/>
          <p:cNvSpPr>
            <a:spLocks noGrp="1"/>
          </p:cNvSpPr>
          <p:nvPr>
            <p:ph idx="1"/>
          </p:nvPr>
        </p:nvSpPr>
        <p:spPr>
          <a:xfrm>
            <a:off x="485181" y="1420150"/>
            <a:ext cx="8382499" cy="4533933"/>
          </a:xfrm>
        </p:spPr>
        <p:txBody>
          <a:bodyPr/>
          <a:lstStyle/>
          <a:p>
            <a:pPr algn="just">
              <a:buFont typeface="Wingdings" panose="05000000000000000000" pitchFamily="2" charset="2"/>
              <a:buChar char="ü"/>
            </a:pPr>
            <a:r>
              <a:rPr lang="tr-TR" dirty="0">
                <a:latin typeface="Arial" pitchFamily="34" charset="0"/>
                <a:cs typeface="Arial" pitchFamily="34" charset="0"/>
              </a:rPr>
              <a:t> </a:t>
            </a:r>
            <a:r>
              <a:rPr lang="mn-MN" sz="1800" dirty="0">
                <a:latin typeface="Arial" pitchFamily="34" charset="0"/>
                <a:cs typeface="Arial" pitchFamily="34" charset="0"/>
              </a:rPr>
              <a:t>Гаднаас цэвэр агаар </a:t>
            </a:r>
            <a:r>
              <a:rPr lang="mn-MN" sz="1800" dirty="0" smtClean="0">
                <a:latin typeface="Arial" pitchFamily="34" charset="0"/>
                <a:cs typeface="Arial" pitchFamily="34" charset="0"/>
              </a:rPr>
              <a:t>оруулдаг агааржуулалтын </a:t>
            </a:r>
            <a:r>
              <a:rPr lang="mn-MN" sz="1800" dirty="0">
                <a:latin typeface="Arial" pitchFamily="34" charset="0"/>
                <a:cs typeface="Arial" pitchFamily="34" charset="0"/>
              </a:rPr>
              <a:t>системийг ашиглах, агааржуулалтын системийн засвар үйлчилгээ, </a:t>
            </a:r>
            <a:r>
              <a:rPr lang="mn-MN" sz="1800" dirty="0" smtClean="0">
                <a:latin typeface="Arial" pitchFamily="34" charset="0"/>
                <a:cs typeface="Arial" pitchFamily="34" charset="0"/>
              </a:rPr>
              <a:t>шүүлтүүрийг өөрчлөх ажлыг </a:t>
            </a:r>
            <a:r>
              <a:rPr lang="mn-MN" sz="1800" dirty="0">
                <a:latin typeface="Arial" pitchFamily="34" charset="0"/>
                <a:cs typeface="Arial" pitchFamily="34" charset="0"/>
              </a:rPr>
              <a:t>үйлдвэрлэгчийн зөвлөмжийн дагуу </a:t>
            </a:r>
            <a:r>
              <a:rPr lang="mn-MN" sz="1800" dirty="0" smtClean="0">
                <a:latin typeface="Arial" pitchFamily="34" charset="0"/>
                <a:cs typeface="Arial" pitchFamily="34" charset="0"/>
              </a:rPr>
              <a:t>хийх. </a:t>
            </a:r>
            <a:r>
              <a:rPr lang="mn-MN" sz="1800" dirty="0">
                <a:latin typeface="Arial" pitchFamily="34" charset="0"/>
                <a:cs typeface="Arial" pitchFamily="34" charset="0"/>
              </a:rPr>
              <a:t>Тээврийн хэрэгслийн дотор </a:t>
            </a:r>
            <a:r>
              <a:rPr lang="mn-MN" sz="1800" dirty="0" smtClean="0">
                <a:latin typeface="Arial" pitchFamily="34" charset="0"/>
                <a:cs typeface="Arial" pitchFamily="34" charset="0"/>
              </a:rPr>
              <a:t>байнга агааржуулж </a:t>
            </a:r>
            <a:r>
              <a:rPr lang="mn-MN" sz="1800" dirty="0" smtClean="0">
                <a:latin typeface="Arial" pitchFamily="34" charset="0"/>
                <a:cs typeface="Arial" pitchFamily="34" charset="0"/>
              </a:rPr>
              <a:t>байх.</a:t>
            </a:r>
            <a:endParaRPr lang="tr-TR" sz="1800" dirty="0" smtClean="0">
              <a:latin typeface="Arial" pitchFamily="34" charset="0"/>
              <a:cs typeface="Arial" pitchFamily="34" charset="0"/>
            </a:endParaRPr>
          </a:p>
          <a:p>
            <a:pPr algn="just">
              <a:buFont typeface="Wingdings" panose="05000000000000000000" pitchFamily="2" charset="2"/>
              <a:buChar char="ü"/>
            </a:pPr>
            <a:r>
              <a:rPr lang="tr-TR" sz="1800" dirty="0" smtClean="0">
                <a:latin typeface="Arial" pitchFamily="34" charset="0"/>
                <a:cs typeface="Arial" pitchFamily="34" charset="0"/>
              </a:rPr>
              <a:t> </a:t>
            </a:r>
            <a:r>
              <a:rPr lang="mn-MN" sz="1800" dirty="0" smtClean="0">
                <a:latin typeface="Arial" pitchFamily="34" charset="0"/>
                <a:cs typeface="Arial" pitchFamily="34" charset="0"/>
              </a:rPr>
              <a:t>Холын замд явахдаа </a:t>
            </a:r>
            <a:r>
              <a:rPr lang="mn-MN" sz="1800" dirty="0">
                <a:latin typeface="Arial" pitchFamily="34" charset="0"/>
                <a:cs typeface="Arial" pitchFamily="34" charset="0"/>
              </a:rPr>
              <a:t>илүү олон удаа </a:t>
            </a:r>
            <a:r>
              <a:rPr lang="mn-MN" sz="1800" dirty="0" smtClean="0">
                <a:latin typeface="Arial" pitchFamily="34" charset="0"/>
                <a:cs typeface="Arial" pitchFamily="34" charset="0"/>
              </a:rPr>
              <a:t>зогсож автобусыг </a:t>
            </a:r>
            <a:r>
              <a:rPr lang="mn-MN" sz="1800" dirty="0">
                <a:latin typeface="Arial" pitchFamily="34" charset="0"/>
                <a:cs typeface="Arial" pitchFamily="34" charset="0"/>
              </a:rPr>
              <a:t>15 минутын турш </a:t>
            </a:r>
            <a:r>
              <a:rPr lang="mn-MN" sz="1800" dirty="0" smtClean="0">
                <a:latin typeface="Arial" pitchFamily="34" charset="0"/>
                <a:cs typeface="Arial" pitchFamily="34" charset="0"/>
              </a:rPr>
              <a:t>агааржуулах.</a:t>
            </a:r>
            <a:endParaRPr lang="tr-TR" sz="1800" dirty="0">
              <a:latin typeface="Arial" pitchFamily="34" charset="0"/>
              <a:cs typeface="Arial" pitchFamily="34" charset="0"/>
            </a:endParaRPr>
          </a:p>
          <a:p>
            <a:pPr algn="just">
              <a:buFont typeface="Wingdings" panose="05000000000000000000" pitchFamily="2" charset="2"/>
              <a:buChar char="ü"/>
            </a:pPr>
            <a:r>
              <a:rPr lang="tr-TR" sz="1800" dirty="0">
                <a:latin typeface="Arial" pitchFamily="34" charset="0"/>
                <a:cs typeface="Arial" pitchFamily="34" charset="0"/>
              </a:rPr>
              <a:t> </a:t>
            </a:r>
            <a:r>
              <a:rPr lang="mn-MN" sz="1800" dirty="0" smtClean="0">
                <a:latin typeface="Arial" pitchFamily="34" charset="0"/>
                <a:cs typeface="Arial" pitchFamily="34" charset="0"/>
              </a:rPr>
              <a:t>Боломжтой </a:t>
            </a:r>
            <a:r>
              <a:rPr lang="mn-MN" sz="1800" dirty="0">
                <a:latin typeface="Arial" pitchFamily="34" charset="0"/>
                <a:cs typeface="Arial" pitchFamily="34" charset="0"/>
              </a:rPr>
              <a:t>бол </a:t>
            </a:r>
            <a:r>
              <a:rPr lang="mn-MN" sz="1800" dirty="0" smtClean="0">
                <a:latin typeface="Arial" pitchFamily="34" charset="0"/>
                <a:cs typeface="Arial" pitchFamily="34" charset="0"/>
              </a:rPr>
              <a:t>замын турш автобусны цонхыг онгорхой байлгаж агааржуулж </a:t>
            </a:r>
            <a:r>
              <a:rPr lang="mn-MN" sz="1800" dirty="0" smtClean="0">
                <a:latin typeface="Arial" pitchFamily="34" charset="0"/>
                <a:cs typeface="Arial" pitchFamily="34" charset="0"/>
              </a:rPr>
              <a:t>байх.</a:t>
            </a:r>
            <a:endParaRPr lang="mn-MN" sz="1800" dirty="0" smtClean="0">
              <a:latin typeface="Arial" pitchFamily="34" charset="0"/>
              <a:cs typeface="Arial" pitchFamily="34" charset="0"/>
            </a:endParaRPr>
          </a:p>
          <a:p>
            <a:pPr algn="just">
              <a:buFont typeface="Wingdings" panose="05000000000000000000" pitchFamily="2" charset="2"/>
              <a:buChar char="ü"/>
            </a:pPr>
            <a:r>
              <a:rPr lang="mn-MN" sz="1800" dirty="0">
                <a:latin typeface="Arial" pitchFamily="34" charset="0"/>
                <a:cs typeface="Arial" pitchFamily="34" charset="0"/>
              </a:rPr>
              <a:t> </a:t>
            </a:r>
            <a:r>
              <a:rPr lang="mn-MN" sz="1800" dirty="0" smtClean="0">
                <a:latin typeface="Arial" pitchFamily="34" charset="0"/>
                <a:cs typeface="Arial" pitchFamily="34" charset="0"/>
              </a:rPr>
              <a:t>Туслах жолоочийн унтах хэсгийг жолооч </a:t>
            </a:r>
            <a:r>
              <a:rPr lang="mn-MN" sz="1800" dirty="0">
                <a:latin typeface="Arial" pitchFamily="34" charset="0"/>
                <a:cs typeface="Arial" pitchFamily="34" charset="0"/>
              </a:rPr>
              <a:t>солигдохоос өмнө 15 минутын турш цэвэр </a:t>
            </a:r>
            <a:r>
              <a:rPr lang="mn-MN" sz="1800" dirty="0" smtClean="0">
                <a:latin typeface="Arial" pitchFamily="34" charset="0"/>
                <a:cs typeface="Arial" pitchFamily="34" charset="0"/>
              </a:rPr>
              <a:t>агаараар </a:t>
            </a:r>
            <a:r>
              <a:rPr lang="mn-MN" sz="1800" dirty="0" smtClean="0">
                <a:latin typeface="Arial" pitchFamily="34" charset="0"/>
                <a:cs typeface="Arial" pitchFamily="34" charset="0"/>
              </a:rPr>
              <a:t>агааржуулах. Жолоочийн </a:t>
            </a:r>
            <a:r>
              <a:rPr lang="mn-MN" sz="1800" dirty="0" smtClean="0">
                <a:latin typeface="Arial" pitchFamily="34" charset="0"/>
                <a:cs typeface="Arial" pitchFamily="34" charset="0"/>
              </a:rPr>
              <a:t>унтах, амрах хэсгийг ус</a:t>
            </a:r>
            <a:r>
              <a:rPr lang="mn-MN" sz="1800" dirty="0">
                <a:latin typeface="Arial" pitchFamily="34" charset="0"/>
                <a:cs typeface="Arial" pitchFamily="34" charset="0"/>
              </a:rPr>
              <a:t>, </a:t>
            </a:r>
            <a:r>
              <a:rPr lang="mn-MN" sz="1800" dirty="0" smtClean="0">
                <a:latin typeface="Arial" pitchFamily="34" charset="0"/>
                <a:cs typeface="Arial" pitchFamily="34" charset="0"/>
              </a:rPr>
              <a:t>саван, </a:t>
            </a:r>
            <a:r>
              <a:rPr lang="mn-MN" sz="1800" dirty="0">
                <a:latin typeface="Arial" pitchFamily="34" charset="0"/>
                <a:cs typeface="Arial" pitchFamily="34" charset="0"/>
              </a:rPr>
              <a:t>угаагч бодисоор </a:t>
            </a:r>
            <a:r>
              <a:rPr lang="mn-MN" sz="1800" dirty="0" smtClean="0">
                <a:latin typeface="Arial" pitchFamily="34" charset="0"/>
                <a:cs typeface="Arial" pitchFamily="34" charset="0"/>
              </a:rPr>
              <a:t>цэвэрлэж агааржуулалт </a:t>
            </a:r>
            <a:r>
              <a:rPr lang="mn-MN" sz="1800" dirty="0">
                <a:latin typeface="Arial" pitchFamily="34" charset="0"/>
                <a:cs typeface="Arial" pitchFamily="34" charset="0"/>
              </a:rPr>
              <a:t>хийсний дараа </a:t>
            </a:r>
            <a:r>
              <a:rPr lang="mn-MN" sz="1800" dirty="0" smtClean="0">
                <a:latin typeface="Arial" pitchFamily="34" charset="0"/>
                <a:cs typeface="Arial" pitchFamily="34" charset="0"/>
              </a:rPr>
              <a:t>ашиглах. </a:t>
            </a:r>
            <a:r>
              <a:rPr lang="mn-MN" sz="1800" dirty="0" smtClean="0">
                <a:latin typeface="Arial" pitchFamily="34" charset="0"/>
                <a:cs typeface="Arial" pitchFamily="34" charset="0"/>
              </a:rPr>
              <a:t>Жолооч хувийн эд юмсаа байнга хажуудаа </a:t>
            </a:r>
            <a:r>
              <a:rPr lang="mn-MN" sz="1800" dirty="0" smtClean="0">
                <a:latin typeface="Arial" pitchFamily="34" charset="0"/>
                <a:cs typeface="Arial" pitchFamily="34" charset="0"/>
              </a:rPr>
              <a:t>байлгах.</a:t>
            </a:r>
            <a:endParaRPr lang="mn-MN" sz="1800" dirty="0" smtClean="0">
              <a:latin typeface="Arial" pitchFamily="34" charset="0"/>
              <a:cs typeface="Arial" pitchFamily="34" charset="0"/>
            </a:endParaRPr>
          </a:p>
          <a:p>
            <a:pPr algn="just">
              <a:buFont typeface="Wingdings" panose="05000000000000000000" pitchFamily="2" charset="2"/>
              <a:buChar char="ü"/>
            </a:pPr>
            <a:r>
              <a:rPr lang="mn-MN" sz="1800" dirty="0">
                <a:latin typeface="Arial" pitchFamily="34" charset="0"/>
                <a:cs typeface="Arial" pitchFamily="34" charset="0"/>
              </a:rPr>
              <a:t> </a:t>
            </a:r>
            <a:r>
              <a:rPr lang="mn-MN" sz="1800" dirty="0" smtClean="0">
                <a:latin typeface="Arial" pitchFamily="34" charset="0"/>
                <a:cs typeface="Arial" pitchFamily="34" charset="0"/>
              </a:rPr>
              <a:t>Билет </a:t>
            </a:r>
            <a:r>
              <a:rPr lang="mn-MN" sz="1800" dirty="0">
                <a:latin typeface="Arial" pitchFamily="34" charset="0"/>
                <a:cs typeface="Arial" pitchFamily="34" charset="0"/>
              </a:rPr>
              <a:t>борлуулах эсвэл тээврийн </a:t>
            </a:r>
            <a:r>
              <a:rPr lang="mn-MN" sz="1800" dirty="0" smtClean="0">
                <a:latin typeface="Arial" pitchFamily="34" charset="0"/>
                <a:cs typeface="Arial" pitchFamily="34" charset="0"/>
              </a:rPr>
              <a:t>картанд мөнгө хийх бол аль болох гар </a:t>
            </a:r>
            <a:r>
              <a:rPr lang="mn-MN" sz="1800" dirty="0">
                <a:latin typeface="Arial" pitchFamily="34" charset="0"/>
                <a:cs typeface="Arial" pitchFamily="34" charset="0"/>
              </a:rPr>
              <a:t>утасны </a:t>
            </a:r>
            <a:r>
              <a:rPr lang="mn-MN" sz="1800" dirty="0" smtClean="0">
                <a:latin typeface="Arial" pitchFamily="34" charset="0"/>
                <a:cs typeface="Arial" pitchFamily="34" charset="0"/>
              </a:rPr>
              <a:t>төлбөрийн хэрэгсэл, зээлийн картыг </a:t>
            </a:r>
            <a:r>
              <a:rPr lang="mn-MN" sz="1800" dirty="0" smtClean="0">
                <a:latin typeface="Arial" pitchFamily="34" charset="0"/>
                <a:cs typeface="Arial" pitchFamily="34" charset="0"/>
              </a:rPr>
              <a:t>ашиглах. </a:t>
            </a:r>
            <a:r>
              <a:rPr lang="mn-MN" sz="1800" dirty="0" smtClean="0">
                <a:latin typeface="Arial" pitchFamily="34" charset="0"/>
                <a:cs typeface="Arial" pitchFamily="34" charset="0"/>
              </a:rPr>
              <a:t>Хэрвээ зорчигчид автомат төлбөрийн машиныг ашиглаж билет авсан бол тухайн машиныг 70</a:t>
            </a:r>
            <a:r>
              <a:rPr lang="mn-MN" sz="1800" dirty="0">
                <a:latin typeface="Arial" pitchFamily="34" charset="0"/>
                <a:cs typeface="Arial" pitchFamily="34" charset="0"/>
              </a:rPr>
              <a:t>% </a:t>
            </a:r>
            <a:r>
              <a:rPr lang="mn-MN" sz="1800" dirty="0" smtClean="0">
                <a:latin typeface="Arial" pitchFamily="34" charset="0"/>
                <a:cs typeface="Arial" pitchFamily="34" charset="0"/>
              </a:rPr>
              <a:t>спиртийн </a:t>
            </a:r>
            <a:r>
              <a:rPr lang="mn-MN" sz="1800" dirty="0" smtClean="0">
                <a:latin typeface="Arial" pitchFamily="34" charset="0"/>
                <a:cs typeface="Arial" pitchFamily="34" charset="0"/>
              </a:rPr>
              <a:t>агууламжтай бодисоор </a:t>
            </a:r>
            <a:r>
              <a:rPr lang="mn-MN" sz="1800" dirty="0" smtClean="0">
                <a:latin typeface="Arial" pitchFamily="34" charset="0"/>
                <a:cs typeface="Arial" pitchFamily="34" charset="0"/>
              </a:rPr>
              <a:t>цэвэрлэх.</a:t>
            </a:r>
            <a:endParaRPr lang="tr-TR" sz="1800" dirty="0">
              <a:latin typeface="Arial" pitchFamily="34" charset="0"/>
              <a:cs typeface="Arial" pitchFamily="34" charset="0"/>
            </a:endParaRPr>
          </a:p>
          <a:p>
            <a:pPr marL="0" indent="0" algn="just">
              <a:buNone/>
            </a:pPr>
            <a:endParaRPr lang="tr-TR" dirty="0">
              <a:latin typeface="Arial" pitchFamily="34" charset="0"/>
              <a:cs typeface="Arial" pitchFamily="34" charset="0"/>
            </a:endParaRPr>
          </a:p>
        </p:txBody>
      </p:sp>
    </p:spTree>
    <p:extLst>
      <p:ext uri="{BB962C8B-B14F-4D97-AF65-F5344CB8AC3E}">
        <p14:creationId xmlns:p14="http://schemas.microsoft.com/office/powerpoint/2010/main" val="331088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362257" y="6056351"/>
            <a:ext cx="2057400" cy="365125"/>
          </a:xfrm>
        </p:spPr>
        <p:txBody>
          <a:bodyPr/>
          <a:lstStyle/>
          <a:p>
            <a:fld id="{885776FF-AC16-4B72-9C8A-C6C7B834E379}" type="slidenum">
              <a:rPr lang="tr-TR" smtClean="0">
                <a:latin typeface="Arial" pitchFamily="34" charset="0"/>
                <a:cs typeface="Arial" pitchFamily="34" charset="0"/>
              </a:rPr>
              <a:pPr/>
              <a:t>16</a:t>
            </a:fld>
            <a:r>
              <a:rPr lang="tr-TR" dirty="0">
                <a:latin typeface="Arial" pitchFamily="34" charset="0"/>
                <a:cs typeface="Arial" pitchFamily="34" charset="0"/>
              </a:rPr>
              <a:t>/26</a:t>
            </a:r>
          </a:p>
        </p:txBody>
      </p:sp>
      <p:sp>
        <p:nvSpPr>
          <p:cNvPr id="5" name="Content Placeholder 3"/>
          <p:cNvSpPr>
            <a:spLocks noGrp="1"/>
          </p:cNvSpPr>
          <p:nvPr>
            <p:ph idx="1"/>
          </p:nvPr>
        </p:nvSpPr>
        <p:spPr>
          <a:xfrm>
            <a:off x="367857" y="1384221"/>
            <a:ext cx="8680450" cy="4351338"/>
          </a:xfrm>
        </p:spPr>
        <p:txBody>
          <a:bodyPr/>
          <a:lstStyle/>
          <a:p>
            <a:pPr marL="0" indent="0" algn="ctr">
              <a:buNone/>
            </a:pPr>
            <a:endParaRPr lang="tr-TR" dirty="0">
              <a:latin typeface="Arial" pitchFamily="34" charset="0"/>
              <a:cs typeface="Arial" pitchFamily="34" charset="0"/>
            </a:endParaRPr>
          </a:p>
          <a:p>
            <a:pPr marL="0" indent="0" algn="ctr">
              <a:buNone/>
            </a:pPr>
            <a:endParaRPr lang="tr-TR" dirty="0">
              <a:latin typeface="Arial" pitchFamily="34" charset="0"/>
              <a:cs typeface="Arial" pitchFamily="34" charset="0"/>
            </a:endParaRPr>
          </a:p>
          <a:p>
            <a:pPr marL="0" indent="0" algn="ctr">
              <a:buNone/>
            </a:pPr>
            <a:endParaRPr lang="tr-TR" dirty="0">
              <a:latin typeface="Arial" pitchFamily="34" charset="0"/>
              <a:cs typeface="Arial" pitchFamily="34" charset="0"/>
            </a:endParaRPr>
          </a:p>
          <a:p>
            <a:pPr marL="0" indent="0" algn="ctr">
              <a:buNone/>
            </a:pPr>
            <a:endParaRPr lang="tr-TR" dirty="0">
              <a:latin typeface="Arial" pitchFamily="34" charset="0"/>
              <a:cs typeface="Arial" pitchFamily="34" charset="0"/>
            </a:endParaRPr>
          </a:p>
          <a:p>
            <a:pPr marL="0" indent="0" algn="ctr">
              <a:buNone/>
            </a:pPr>
            <a:r>
              <a:rPr lang="mn-MN" sz="4800" dirty="0" smtClean="0">
                <a:solidFill>
                  <a:srgbClr val="C00000"/>
                </a:solidFill>
                <a:latin typeface="Arial" pitchFamily="34" charset="0"/>
                <a:cs typeface="Arial" pitchFamily="34" charset="0"/>
              </a:rPr>
              <a:t>ЗОРЧИГЧДЫН АВАХ ШААРДЛАГАТАЙ АРГА ХЭМЖЭЭ</a:t>
            </a:r>
            <a:endParaRPr lang="tr-TR" sz="48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809917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17</a:t>
            </a:fld>
            <a:r>
              <a:rPr lang="tr-TR" dirty="0">
                <a:latin typeface="Arial" pitchFamily="34" charset="0"/>
                <a:cs typeface="Arial" pitchFamily="34" charset="0"/>
              </a:rPr>
              <a:t>/26</a:t>
            </a:r>
          </a:p>
        </p:txBody>
      </p:sp>
      <p:sp>
        <p:nvSpPr>
          <p:cNvPr id="3" name="Title 2"/>
          <p:cNvSpPr>
            <a:spLocks noGrp="1"/>
          </p:cNvSpPr>
          <p:nvPr>
            <p:ph type="title"/>
          </p:nvPr>
        </p:nvSpPr>
        <p:spPr/>
        <p:txBody>
          <a:bodyPr>
            <a:normAutofit fontScale="90000"/>
          </a:bodyPr>
          <a:lstStyle/>
          <a:p>
            <a:r>
              <a:rPr lang="mn-MN" dirty="0">
                <a:latin typeface="Arial" pitchFamily="34" charset="0"/>
                <a:cs typeface="Arial" pitchFamily="34" charset="0"/>
              </a:rPr>
              <a:t>ЗОРЧИГЧДЫН АВАХ ШААРДЛАГАТАЙ АРГА ХЭМЖЭЭ</a:t>
            </a:r>
          </a:p>
        </p:txBody>
      </p:sp>
      <p:sp>
        <p:nvSpPr>
          <p:cNvPr id="4" name="Content Placeholder 3"/>
          <p:cNvSpPr>
            <a:spLocks noGrp="1"/>
          </p:cNvSpPr>
          <p:nvPr>
            <p:ph idx="1"/>
          </p:nvPr>
        </p:nvSpPr>
        <p:spPr>
          <a:xfrm>
            <a:off x="484569" y="1459683"/>
            <a:ext cx="8382499" cy="3885950"/>
          </a:xfrm>
        </p:spPr>
        <p:txBody>
          <a:bodyPr/>
          <a:lstStyle/>
          <a:p>
            <a:pPr algn="just">
              <a:buFont typeface="Wingdings" panose="05000000000000000000" pitchFamily="2" charset="2"/>
              <a:buChar char="ü"/>
            </a:pPr>
            <a:r>
              <a:rPr lang="tr-TR" sz="2000" dirty="0" smtClean="0">
                <a:latin typeface="Arial" pitchFamily="34" charset="0"/>
                <a:cs typeface="Arial" pitchFamily="34" charset="0"/>
              </a:rPr>
              <a:t>COVID-19</a:t>
            </a:r>
            <a:r>
              <a:rPr lang="mn-MN" sz="2000" dirty="0" smtClean="0">
                <a:latin typeface="Arial" pitchFamily="34" charset="0"/>
                <a:cs typeface="Arial" pitchFamily="34" charset="0"/>
              </a:rPr>
              <a:t> цар тахлын</a:t>
            </a:r>
            <a:r>
              <a:rPr lang="tr-TR" sz="2000" dirty="0" smtClean="0">
                <a:latin typeface="Arial" pitchFamily="34" charset="0"/>
                <a:cs typeface="Arial" pitchFamily="34" charset="0"/>
              </a:rPr>
              <a:t> </a:t>
            </a:r>
            <a:r>
              <a:rPr lang="mn-MN" sz="2000" dirty="0" smtClean="0">
                <a:latin typeface="Arial" pitchFamily="34" charset="0"/>
                <a:cs typeface="Arial" pitchFamily="34" charset="0"/>
              </a:rPr>
              <a:t>хавьтлыг </a:t>
            </a:r>
            <a:r>
              <a:rPr lang="mn-MN" sz="2000" dirty="0" smtClean="0">
                <a:latin typeface="Arial" pitchFamily="34" charset="0"/>
                <a:cs typeface="Arial" pitchFamily="34" charset="0"/>
              </a:rPr>
              <a:t>хянахын </a:t>
            </a:r>
            <a:r>
              <a:rPr lang="mn-MN" sz="2000" dirty="0">
                <a:latin typeface="Arial" pitchFamily="34" charset="0"/>
                <a:cs typeface="Arial" pitchFamily="34" charset="0"/>
              </a:rPr>
              <a:t>тулд зорчигчдын нэр, холбоо барих мэдээллийг хот хоорондын </a:t>
            </a:r>
            <a:r>
              <a:rPr lang="mn-MN" sz="2000" dirty="0" smtClean="0">
                <a:latin typeface="Arial" pitchFamily="34" charset="0"/>
                <a:cs typeface="Arial" pitchFamily="34" charset="0"/>
              </a:rPr>
              <a:t>аяллын </a:t>
            </a:r>
            <a:r>
              <a:rPr lang="mn-MN" sz="2000" dirty="0" smtClean="0">
                <a:latin typeface="Arial" pitchFamily="34" charset="0"/>
                <a:cs typeface="Arial" pitchFamily="34" charset="0"/>
              </a:rPr>
              <a:t>үеэр </a:t>
            </a:r>
            <a:r>
              <a:rPr lang="mn-MN" sz="2000" dirty="0" smtClean="0">
                <a:latin typeface="Arial" pitchFamily="34" charset="0"/>
                <a:cs typeface="Arial" pitchFamily="34" charset="0"/>
              </a:rPr>
              <a:t>тэмдэглэх.</a:t>
            </a:r>
            <a:endParaRPr lang="mn-MN" sz="2000" dirty="0">
              <a:latin typeface="Arial" pitchFamily="34" charset="0"/>
              <a:cs typeface="Arial" pitchFamily="34" charset="0"/>
            </a:endParaRPr>
          </a:p>
          <a:p>
            <a:pPr algn="just">
              <a:buFont typeface="Wingdings" panose="05000000000000000000" pitchFamily="2" charset="2"/>
              <a:buChar char="ü"/>
            </a:pPr>
            <a:r>
              <a:rPr lang="mn-MN" sz="2000" dirty="0" smtClean="0">
                <a:latin typeface="Arial" pitchFamily="34" charset="0"/>
                <a:cs typeface="Arial" pitchFamily="34" charset="0"/>
              </a:rPr>
              <a:t>Вокзал дээр зорчигчид </a:t>
            </a:r>
            <a:r>
              <a:rPr lang="mn-MN" sz="2000" dirty="0">
                <a:latin typeface="Arial" pitchFamily="34" charset="0"/>
                <a:cs typeface="Arial" pitchFamily="34" charset="0"/>
              </a:rPr>
              <a:t>хоорондоо </a:t>
            </a:r>
            <a:r>
              <a:rPr lang="mn-MN" sz="2000" dirty="0" smtClean="0">
                <a:latin typeface="Arial" pitchFamily="34" charset="0"/>
                <a:cs typeface="Arial" pitchFamily="34" charset="0"/>
              </a:rPr>
              <a:t>хамгийн багадаа 1 метрийн зай </a:t>
            </a:r>
            <a:r>
              <a:rPr lang="mn-MN" sz="2000" dirty="0" smtClean="0">
                <a:latin typeface="Arial" pitchFamily="34" charset="0"/>
                <a:cs typeface="Arial" pitchFamily="34" charset="0"/>
              </a:rPr>
              <a:t>барих.</a:t>
            </a:r>
            <a:endParaRPr lang="mn-MN" sz="2000" dirty="0">
              <a:latin typeface="Arial" pitchFamily="34" charset="0"/>
              <a:cs typeface="Arial" pitchFamily="34" charset="0"/>
            </a:endParaRPr>
          </a:p>
          <a:p>
            <a:pPr algn="just">
              <a:buFont typeface="Wingdings" panose="05000000000000000000" pitchFamily="2" charset="2"/>
              <a:buChar char="ü"/>
            </a:pPr>
            <a:r>
              <a:rPr lang="mn-MN" sz="2000" dirty="0">
                <a:latin typeface="Arial" pitchFamily="34" charset="0"/>
                <a:cs typeface="Arial" pitchFamily="34" charset="0"/>
              </a:rPr>
              <a:t>  Зорчигчид </a:t>
            </a:r>
            <a:r>
              <a:rPr lang="mn-MN" sz="2000" dirty="0" smtClean="0">
                <a:latin typeface="Arial" pitchFamily="34" charset="0"/>
                <a:cs typeface="Arial" pitchFamily="34" charset="0"/>
              </a:rPr>
              <a:t>хоорондоо дор </a:t>
            </a:r>
            <a:r>
              <a:rPr lang="mn-MN" sz="2000" dirty="0">
                <a:latin typeface="Arial" pitchFamily="34" charset="0"/>
                <a:cs typeface="Arial" pitchFamily="34" charset="0"/>
              </a:rPr>
              <a:t>хаяж 1 </a:t>
            </a:r>
            <a:r>
              <a:rPr lang="mn-MN" sz="2000" dirty="0" smtClean="0">
                <a:latin typeface="Arial" pitchFamily="34" charset="0"/>
                <a:cs typeface="Arial" pitchFamily="34" charset="0"/>
              </a:rPr>
              <a:t>метр хол байх дүрмийг даган </a:t>
            </a:r>
            <a:r>
              <a:rPr lang="mn-MN" sz="2000" dirty="0">
                <a:latin typeface="Arial" pitchFamily="34" charset="0"/>
                <a:cs typeface="Arial" pitchFamily="34" charset="0"/>
              </a:rPr>
              <a:t>мөрдөж, тээврийн </a:t>
            </a:r>
            <a:r>
              <a:rPr lang="mn-MN" sz="2000" dirty="0" smtClean="0">
                <a:latin typeface="Arial" pitchFamily="34" charset="0"/>
                <a:cs typeface="Arial" pitchFamily="34" charset="0"/>
              </a:rPr>
              <a:t>хэрэгсэлд суух хэрэгтэй. </a:t>
            </a:r>
            <a:endParaRPr lang="mn-MN" sz="2000" dirty="0">
              <a:latin typeface="Arial" pitchFamily="34" charset="0"/>
              <a:cs typeface="Arial" pitchFamily="34" charset="0"/>
            </a:endParaRPr>
          </a:p>
          <a:p>
            <a:pPr algn="just">
              <a:buFont typeface="Wingdings" panose="05000000000000000000" pitchFamily="2" charset="2"/>
              <a:buChar char="ü"/>
            </a:pPr>
            <a:r>
              <a:rPr lang="mn-MN" sz="2000" dirty="0" smtClean="0">
                <a:latin typeface="Arial" pitchFamily="34" charset="0"/>
                <a:cs typeface="Arial" pitchFamily="34" charset="0"/>
              </a:rPr>
              <a:t> Хот хооронд зорчих гэж байгаа хүнд халуурах</a:t>
            </a:r>
            <a:r>
              <a:rPr lang="mn-MN" sz="2000" dirty="0">
                <a:latin typeface="Arial" pitchFamily="34" charset="0"/>
                <a:cs typeface="Arial" pitchFamily="34" charset="0"/>
              </a:rPr>
              <a:t>, ханиалгах, </a:t>
            </a:r>
            <a:r>
              <a:rPr lang="mn-MN" sz="2000" dirty="0" smtClean="0">
                <a:latin typeface="Arial" pitchFamily="34" charset="0"/>
                <a:cs typeface="Arial" pitchFamily="34" charset="0"/>
              </a:rPr>
              <a:t>амьсгал </a:t>
            </a:r>
            <a:r>
              <a:rPr lang="mn-MN" sz="2000" dirty="0">
                <a:latin typeface="Arial" pitchFamily="34" charset="0"/>
                <a:cs typeface="Arial" pitchFamily="34" charset="0"/>
              </a:rPr>
              <a:t>давчдах </a:t>
            </a:r>
            <a:r>
              <a:rPr lang="mn-MN" sz="2000" dirty="0" smtClean="0">
                <a:latin typeface="Arial" pitchFamily="34" charset="0"/>
                <a:cs typeface="Arial" pitchFamily="34" charset="0"/>
              </a:rPr>
              <a:t>зэрэг шинж </a:t>
            </a:r>
            <a:r>
              <a:rPr lang="mn-MN" sz="2000" dirty="0">
                <a:latin typeface="Arial" pitchFamily="34" charset="0"/>
                <a:cs typeface="Arial" pitchFamily="34" charset="0"/>
              </a:rPr>
              <a:t>тэмдэг </a:t>
            </a:r>
            <a:r>
              <a:rPr lang="mn-MN" sz="2000" dirty="0" smtClean="0">
                <a:latin typeface="Arial" pitchFamily="34" charset="0"/>
                <a:cs typeface="Arial" pitchFamily="34" charset="0"/>
              </a:rPr>
              <a:t>илэрсэн бол мөн коронавирусээр өвчилсөн хүнтэй хавьтсан нь илэрсэн бол тухайн хүнийг </a:t>
            </a:r>
            <a:r>
              <a:rPr lang="mn-MN" sz="2000" dirty="0">
                <a:latin typeface="Arial" pitchFamily="34" charset="0"/>
                <a:cs typeface="Arial" pitchFamily="34" charset="0"/>
              </a:rPr>
              <a:t>тээврийн хэрэгсэлд </a:t>
            </a:r>
            <a:r>
              <a:rPr lang="mn-MN" sz="2000" dirty="0" smtClean="0">
                <a:latin typeface="Arial" pitchFamily="34" charset="0"/>
                <a:cs typeface="Arial" pitchFamily="34" charset="0"/>
              </a:rPr>
              <a:t>суулгаж </a:t>
            </a:r>
            <a:r>
              <a:rPr lang="mn-MN" sz="2000" dirty="0">
                <a:latin typeface="Arial" pitchFamily="34" charset="0"/>
                <a:cs typeface="Arial" pitchFamily="34" charset="0"/>
              </a:rPr>
              <a:t>болохгүй. </a:t>
            </a:r>
            <a:endParaRPr lang="mn-MN" sz="2000" dirty="0" smtClean="0">
              <a:latin typeface="Arial" pitchFamily="34" charset="0"/>
              <a:cs typeface="Arial" pitchFamily="34" charset="0"/>
            </a:endParaRPr>
          </a:p>
          <a:p>
            <a:pPr algn="just">
              <a:buFont typeface="Wingdings" panose="05000000000000000000" pitchFamily="2" charset="2"/>
              <a:buChar char="ü"/>
            </a:pPr>
            <a:r>
              <a:rPr lang="mn-MN" sz="2000" dirty="0" smtClean="0">
                <a:latin typeface="Arial" pitchFamily="34" charset="0"/>
                <a:cs typeface="Arial" pitchFamily="34" charset="0"/>
              </a:rPr>
              <a:t>Тухайн зоригчдод яаралтай эмнэлгийн маск зүүлгэж эрүүл </a:t>
            </a:r>
            <a:r>
              <a:rPr lang="mn-MN" sz="2000" dirty="0">
                <a:latin typeface="Arial" pitchFamily="34" charset="0"/>
                <a:cs typeface="Arial" pitchFamily="34" charset="0"/>
              </a:rPr>
              <a:t>мэндийн </a:t>
            </a:r>
            <a:r>
              <a:rPr lang="mn-MN" sz="2000" dirty="0" smtClean="0">
                <a:latin typeface="Arial" pitchFamily="34" charset="0"/>
                <a:cs typeface="Arial" pitchFamily="34" charset="0"/>
              </a:rPr>
              <a:t>байгууллагад шилжүүлэх хэрэгтэй. </a:t>
            </a:r>
            <a:endParaRPr lang="mn-MN" sz="2000" dirty="0">
              <a:latin typeface="Arial" pitchFamily="34" charset="0"/>
              <a:cs typeface="Arial" pitchFamily="34" charset="0"/>
            </a:endParaRPr>
          </a:p>
          <a:p>
            <a:pPr algn="just">
              <a:buFont typeface="Wingdings" panose="05000000000000000000" pitchFamily="2" charset="2"/>
              <a:buChar char="ü"/>
            </a:pPr>
            <a:r>
              <a:rPr lang="mn-MN" sz="2000" dirty="0">
                <a:latin typeface="Arial" pitchFamily="34" charset="0"/>
                <a:cs typeface="Arial" pitchFamily="34" charset="0"/>
              </a:rPr>
              <a:t>  Зорчигчид </a:t>
            </a:r>
            <a:r>
              <a:rPr lang="mn-MN" sz="2000" dirty="0" smtClean="0">
                <a:latin typeface="Arial" pitchFamily="34" charset="0"/>
                <a:cs typeface="Arial" pitchFamily="34" charset="0"/>
              </a:rPr>
              <a:t>замын турш маск </a:t>
            </a:r>
            <a:r>
              <a:rPr lang="mn-MN" sz="2000" dirty="0">
                <a:latin typeface="Arial" pitchFamily="34" charset="0"/>
                <a:cs typeface="Arial" pitchFamily="34" charset="0"/>
              </a:rPr>
              <a:t>зүүж, маскаа норсон, бохирдсон үед нь </a:t>
            </a:r>
            <a:r>
              <a:rPr lang="mn-MN" sz="2000" dirty="0" smtClean="0">
                <a:latin typeface="Arial" pitchFamily="34" charset="0"/>
                <a:cs typeface="Arial" pitchFamily="34" charset="0"/>
              </a:rPr>
              <a:t>солих. </a:t>
            </a:r>
            <a:r>
              <a:rPr lang="mn-MN" sz="2000" dirty="0" smtClean="0">
                <a:latin typeface="Arial" pitchFamily="34" charset="0"/>
                <a:cs typeface="Arial" pitchFamily="34" charset="0"/>
              </a:rPr>
              <a:t>Маскаа </a:t>
            </a:r>
            <a:r>
              <a:rPr lang="mn-MN" sz="2000" dirty="0">
                <a:latin typeface="Arial" pitchFamily="34" charset="0"/>
                <a:cs typeface="Arial" pitchFamily="34" charset="0"/>
              </a:rPr>
              <a:t>солихын өмнө болон дараа нь гар ариутгагч бодис хэрэглэх хэрэгтэй.</a:t>
            </a:r>
            <a:endParaRPr lang="tr-TR" dirty="0">
              <a:latin typeface="Arial" pitchFamily="34" charset="0"/>
              <a:cs typeface="Arial" pitchFamily="34" charset="0"/>
            </a:endParaRPr>
          </a:p>
        </p:txBody>
      </p:sp>
    </p:spTree>
    <p:extLst>
      <p:ext uri="{BB962C8B-B14F-4D97-AF65-F5344CB8AC3E}">
        <p14:creationId xmlns:p14="http://schemas.microsoft.com/office/powerpoint/2010/main" val="3686560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mn-MN" dirty="0">
                <a:latin typeface="Arial" pitchFamily="34" charset="0"/>
                <a:cs typeface="Arial" pitchFamily="34" charset="0"/>
              </a:rPr>
              <a:t>ЗОРЧИГЧДЫН АВАХ ШААРДЛАГАТАЙ АРГА ХЭМЖЭЭ</a:t>
            </a:r>
            <a:endParaRPr lang="tr-TR" dirty="0">
              <a:latin typeface="Arial" pitchFamily="34" charset="0"/>
              <a:cs typeface="Arial" pitchFamily="34" charset="0"/>
            </a:endParaRPr>
          </a:p>
        </p:txBody>
      </p:sp>
      <p:sp>
        <p:nvSpPr>
          <p:cNvPr id="4" name="Content Placeholder 3"/>
          <p:cNvSpPr>
            <a:spLocks noGrp="1"/>
          </p:cNvSpPr>
          <p:nvPr>
            <p:ph idx="1"/>
          </p:nvPr>
        </p:nvSpPr>
        <p:spPr>
          <a:xfrm>
            <a:off x="463549" y="1459683"/>
            <a:ext cx="8382499" cy="4135360"/>
          </a:xfrm>
        </p:spPr>
        <p:txBody>
          <a:bodyPr/>
          <a:lstStyle/>
          <a:p>
            <a:pPr algn="just">
              <a:buFont typeface="Wingdings" panose="05000000000000000000" pitchFamily="2" charset="2"/>
              <a:buChar char="ü"/>
            </a:pPr>
            <a:r>
              <a:rPr lang="mn-MN" sz="2000" dirty="0">
                <a:latin typeface="Arial" pitchFamily="34" charset="0"/>
                <a:cs typeface="Arial" pitchFamily="34" charset="0"/>
              </a:rPr>
              <a:t>Зорчигч тээврийн хэрэгсэлд суухдаа </a:t>
            </a:r>
            <a:r>
              <a:rPr lang="mn-MN" sz="2000" dirty="0" smtClean="0">
                <a:latin typeface="Arial" pitchFamily="34" charset="0"/>
                <a:cs typeface="Arial" pitchFamily="34" charset="0"/>
              </a:rPr>
              <a:t>70-аас </a:t>
            </a:r>
            <a:r>
              <a:rPr lang="mn-MN" sz="2000" dirty="0">
                <a:latin typeface="Arial" pitchFamily="34" charset="0"/>
                <a:cs typeface="Arial" pitchFamily="34" charset="0"/>
              </a:rPr>
              <a:t>доошгүй </a:t>
            </a:r>
            <a:r>
              <a:rPr lang="mn-MN" sz="2000" dirty="0" smtClean="0">
                <a:latin typeface="Arial" pitchFamily="34" charset="0"/>
                <a:cs typeface="Arial" pitchFamily="34" charset="0"/>
              </a:rPr>
              <a:t>хувийн спиртийн агууламж бүхий гар ариутгагч </a:t>
            </a:r>
            <a:r>
              <a:rPr lang="mn-MN" sz="2000" dirty="0" smtClean="0">
                <a:latin typeface="Arial" pitchFamily="34" charset="0"/>
                <a:cs typeface="Arial" pitchFamily="34" charset="0"/>
              </a:rPr>
              <a:t>хэрэглэх.</a:t>
            </a:r>
            <a:endParaRPr lang="mn-MN" sz="2000" dirty="0">
              <a:latin typeface="Arial" pitchFamily="34" charset="0"/>
              <a:cs typeface="Arial" pitchFamily="34" charset="0"/>
            </a:endParaRPr>
          </a:p>
          <a:p>
            <a:pPr algn="just">
              <a:buFont typeface="Wingdings" panose="05000000000000000000" pitchFamily="2" charset="2"/>
              <a:buChar char="ü"/>
            </a:pPr>
            <a:r>
              <a:rPr lang="mn-MN" sz="2000" dirty="0">
                <a:latin typeface="Arial" pitchFamily="34" charset="0"/>
                <a:cs typeface="Arial" pitchFamily="34" charset="0"/>
              </a:rPr>
              <a:t>Суудлын зохион </a:t>
            </a:r>
            <a:r>
              <a:rPr lang="mn-MN" sz="2000" dirty="0" smtClean="0">
                <a:latin typeface="Arial" pitchFamily="34" charset="0"/>
                <a:cs typeface="Arial" pitchFamily="34" charset="0"/>
              </a:rPr>
              <a:t>байгуулалтыг </a:t>
            </a:r>
            <a:r>
              <a:rPr lang="mn-MN" sz="2000" dirty="0" smtClean="0">
                <a:latin typeface="Arial" pitchFamily="34" charset="0"/>
                <a:cs typeface="Arial" pitchFamily="34" charset="0"/>
              </a:rPr>
              <a:t>дор </a:t>
            </a:r>
            <a:r>
              <a:rPr lang="mn-MN" sz="2000" dirty="0">
                <a:latin typeface="Arial" pitchFamily="34" charset="0"/>
                <a:cs typeface="Arial" pitchFamily="34" charset="0"/>
              </a:rPr>
              <a:t>хаяж 1 метр </a:t>
            </a:r>
            <a:r>
              <a:rPr lang="mn-MN" sz="2000" dirty="0" smtClean="0">
                <a:latin typeface="Arial" pitchFamily="34" charset="0"/>
                <a:cs typeface="Arial" pitchFamily="34" charset="0"/>
              </a:rPr>
              <a:t>зай байхаар шийдсэн </a:t>
            </a:r>
            <a:r>
              <a:rPr lang="mn-MN" sz="2000" dirty="0" smtClean="0">
                <a:latin typeface="Arial" pitchFamily="34" charset="0"/>
                <a:cs typeface="Arial" pitchFamily="34" charset="0"/>
              </a:rPr>
              <a:t>байх. </a:t>
            </a:r>
            <a:r>
              <a:rPr lang="mn-MN" sz="2000" dirty="0">
                <a:latin typeface="Arial" pitchFamily="34" charset="0"/>
                <a:cs typeface="Arial" pitchFamily="34" charset="0"/>
              </a:rPr>
              <a:t>Суудлын зохион байгуулалт нь </a:t>
            </a:r>
            <a:r>
              <a:rPr lang="mn-MN" sz="2000" dirty="0" smtClean="0">
                <a:latin typeface="Arial" pitchFamily="34" charset="0"/>
                <a:cs typeface="Arial" pitchFamily="34" charset="0"/>
              </a:rPr>
              <a:t>зорчигчдыг нүүр </a:t>
            </a:r>
            <a:r>
              <a:rPr lang="mn-MN" sz="2000" dirty="0">
                <a:latin typeface="Arial" pitchFamily="34" charset="0"/>
                <a:cs typeface="Arial" pitchFamily="34" charset="0"/>
              </a:rPr>
              <a:t>нүүрээ харалгүй, </a:t>
            </a:r>
            <a:r>
              <a:rPr lang="mn-MN" sz="2000" dirty="0" smtClean="0">
                <a:latin typeface="Arial" pitchFamily="34" charset="0"/>
                <a:cs typeface="Arial" pitchFamily="34" charset="0"/>
              </a:rPr>
              <a:t>диагналь </a:t>
            </a:r>
            <a:r>
              <a:rPr lang="mn-MN" sz="2000" dirty="0" smtClean="0">
                <a:latin typeface="Arial" pitchFamily="34" charset="0"/>
                <a:cs typeface="Arial" pitchFamily="34" charset="0"/>
              </a:rPr>
              <a:t>хэлбэрээр суухаар хийгдсэн </a:t>
            </a:r>
            <a:r>
              <a:rPr lang="mn-MN" sz="2000" dirty="0" smtClean="0">
                <a:latin typeface="Arial" pitchFamily="34" charset="0"/>
                <a:cs typeface="Arial" pitchFamily="34" charset="0"/>
              </a:rPr>
              <a:t>байх. </a:t>
            </a:r>
            <a:r>
              <a:rPr lang="mn-MN" sz="2000" dirty="0">
                <a:latin typeface="Arial" pitchFamily="34" charset="0"/>
                <a:cs typeface="Arial" pitchFamily="34" charset="0"/>
              </a:rPr>
              <a:t>Х</a:t>
            </a:r>
            <a:r>
              <a:rPr lang="mn-MN" sz="2000" dirty="0" smtClean="0">
                <a:latin typeface="Arial" pitchFamily="34" charset="0"/>
                <a:cs typeface="Arial" pitchFamily="34" charset="0"/>
              </a:rPr>
              <a:t>оёр </a:t>
            </a:r>
            <a:r>
              <a:rPr lang="mn-MN" sz="2000" dirty="0">
                <a:latin typeface="Arial" pitchFamily="34" charset="0"/>
                <a:cs typeface="Arial" pitchFamily="34" charset="0"/>
              </a:rPr>
              <a:t>хүний ​​суудалтай </a:t>
            </a:r>
            <a:r>
              <a:rPr lang="mn-MN" sz="2000" dirty="0" smtClean="0">
                <a:latin typeface="Arial" pitchFamily="34" charset="0"/>
                <a:cs typeface="Arial" pitchFamily="34" charset="0"/>
              </a:rPr>
              <a:t>зорчигчийн </a:t>
            </a:r>
            <a:r>
              <a:rPr lang="mn-MN" sz="2000" dirty="0" smtClean="0">
                <a:latin typeface="Arial" pitchFamily="34" charset="0"/>
                <a:cs typeface="Arial" pitchFamily="34" charset="0"/>
              </a:rPr>
              <a:t>хэсэгт </a:t>
            </a:r>
            <a:r>
              <a:rPr lang="mn-MN" sz="2000" dirty="0" smtClean="0">
                <a:latin typeface="Arial" pitchFamily="34" charset="0"/>
                <a:cs typeface="Arial" pitchFamily="34" charset="0"/>
              </a:rPr>
              <a:t>зөвхөн нэг </a:t>
            </a:r>
            <a:r>
              <a:rPr lang="mn-MN" sz="2000" dirty="0">
                <a:latin typeface="Arial" pitchFamily="34" charset="0"/>
                <a:cs typeface="Arial" pitchFamily="34" charset="0"/>
              </a:rPr>
              <a:t>хүнийг </a:t>
            </a:r>
            <a:r>
              <a:rPr lang="mn-MN" sz="2000" dirty="0" smtClean="0">
                <a:latin typeface="Arial" pitchFamily="34" charset="0"/>
                <a:cs typeface="Arial" pitchFamily="34" charset="0"/>
              </a:rPr>
              <a:t>цонхон талд </a:t>
            </a:r>
            <a:r>
              <a:rPr lang="mn-MN" sz="2000" dirty="0" smtClean="0">
                <a:latin typeface="Arial" pitchFamily="34" charset="0"/>
                <a:cs typeface="Arial" pitchFamily="34" charset="0"/>
              </a:rPr>
              <a:t>суулгах.</a:t>
            </a:r>
            <a:endParaRPr lang="mn-MN" sz="2000" dirty="0">
              <a:latin typeface="Arial" pitchFamily="34" charset="0"/>
              <a:cs typeface="Arial" pitchFamily="34" charset="0"/>
            </a:endParaRPr>
          </a:p>
          <a:p>
            <a:pPr algn="just">
              <a:buFont typeface="Wingdings" panose="05000000000000000000" pitchFamily="2" charset="2"/>
              <a:buChar char="ü"/>
            </a:pPr>
            <a:r>
              <a:rPr lang="mn-MN" sz="2000" dirty="0" smtClean="0">
                <a:latin typeface="Arial" pitchFamily="34" charset="0"/>
                <a:cs typeface="Arial" pitchFamily="34" charset="0"/>
              </a:rPr>
              <a:t>Эхнэр, </a:t>
            </a:r>
            <a:r>
              <a:rPr lang="mn-MN" sz="2000" dirty="0">
                <a:latin typeface="Arial" pitchFamily="34" charset="0"/>
                <a:cs typeface="Arial" pitchFamily="34" charset="0"/>
              </a:rPr>
              <a:t>нөхөр, </a:t>
            </a:r>
            <a:r>
              <a:rPr lang="mn-MN" sz="2000" dirty="0" smtClean="0">
                <a:latin typeface="Arial" pitchFamily="34" charset="0"/>
                <a:cs typeface="Arial" pitchFamily="34" charset="0"/>
              </a:rPr>
              <a:t>мөн 20-оос </a:t>
            </a:r>
            <a:r>
              <a:rPr lang="mn-MN" sz="2000" dirty="0">
                <a:latin typeface="Arial" pitchFamily="34" charset="0"/>
                <a:cs typeface="Arial" pitchFamily="34" charset="0"/>
              </a:rPr>
              <a:t>доош насны </a:t>
            </a:r>
            <a:r>
              <a:rPr lang="mn-MN" sz="2000" dirty="0" smtClean="0">
                <a:latin typeface="Arial" pitchFamily="34" charset="0"/>
                <a:cs typeface="Arial" pitchFamily="34" charset="0"/>
              </a:rPr>
              <a:t>хүүхэд харгалзагчийн хамт </a:t>
            </a:r>
            <a:r>
              <a:rPr lang="mn-MN" sz="2000" dirty="0">
                <a:latin typeface="Arial" pitchFamily="34" charset="0"/>
                <a:cs typeface="Arial" pitchFamily="34" charset="0"/>
              </a:rPr>
              <a:t>зэрэгцэн </a:t>
            </a:r>
            <a:r>
              <a:rPr lang="mn-MN" sz="2000" dirty="0" smtClean="0">
                <a:latin typeface="Arial" pitchFamily="34" charset="0"/>
                <a:cs typeface="Arial" pitchFamily="34" charset="0"/>
              </a:rPr>
              <a:t>суух боломжтой</a:t>
            </a:r>
            <a:r>
              <a:rPr lang="mn-MN" sz="2000" dirty="0">
                <a:latin typeface="Arial" pitchFamily="34" charset="0"/>
                <a:cs typeface="Arial" pitchFamily="34" charset="0"/>
              </a:rPr>
              <a:t>. Г</a:t>
            </a:r>
            <a:r>
              <a:rPr lang="mn-MN" sz="2000" dirty="0" smtClean="0">
                <a:latin typeface="Arial" pitchFamily="34" charset="0"/>
                <a:cs typeface="Arial" pitchFamily="34" charset="0"/>
              </a:rPr>
              <a:t>эр </a:t>
            </a:r>
            <a:r>
              <a:rPr lang="mn-MN" sz="2000" dirty="0">
                <a:latin typeface="Arial" pitchFamily="34" charset="0"/>
                <a:cs typeface="Arial" pitchFamily="34" charset="0"/>
              </a:rPr>
              <a:t>бүлд </a:t>
            </a:r>
            <a:r>
              <a:rPr lang="mn-MN" sz="2000" dirty="0" smtClean="0">
                <a:latin typeface="Arial" pitchFamily="34" charset="0"/>
                <a:cs typeface="Arial" pitchFamily="34" charset="0"/>
              </a:rPr>
              <a:t>зориулж суудал гаргасан бол суудлын </a:t>
            </a:r>
            <a:r>
              <a:rPr lang="mn-MN" sz="2000" dirty="0">
                <a:latin typeface="Arial" pitchFamily="34" charset="0"/>
                <a:cs typeface="Arial" pitchFamily="34" charset="0"/>
              </a:rPr>
              <a:t>урд болон арын эгнээний </a:t>
            </a:r>
            <a:r>
              <a:rPr lang="mn-MN" sz="2000" dirty="0" smtClean="0">
                <a:latin typeface="Arial" pitchFamily="34" charset="0"/>
                <a:cs typeface="Arial" pitchFamily="34" charset="0"/>
              </a:rPr>
              <a:t>суудал, </a:t>
            </a:r>
            <a:r>
              <a:rPr lang="mn-MN" sz="2000" dirty="0">
                <a:latin typeface="Arial" pitchFamily="34" charset="0"/>
                <a:cs typeface="Arial" pitchFamily="34" charset="0"/>
              </a:rPr>
              <a:t>цонхны ирмэг дээр нэг </a:t>
            </a:r>
            <a:r>
              <a:rPr lang="mn-MN" sz="2000" dirty="0" smtClean="0">
                <a:latin typeface="Arial" pitchFamily="34" charset="0"/>
                <a:cs typeface="Arial" pitchFamily="34" charset="0"/>
              </a:rPr>
              <a:t>хүн  суухаар билет бичнэ.</a:t>
            </a:r>
            <a:endParaRPr lang="mn-MN" sz="2000" dirty="0">
              <a:latin typeface="Arial" pitchFamily="34" charset="0"/>
              <a:cs typeface="Arial" pitchFamily="34" charset="0"/>
            </a:endParaRPr>
          </a:p>
          <a:p>
            <a:pPr algn="just">
              <a:buFont typeface="Wingdings" panose="05000000000000000000" pitchFamily="2" charset="2"/>
              <a:buChar char="ü"/>
            </a:pPr>
            <a:r>
              <a:rPr lang="mn-MN" sz="2000" dirty="0" smtClean="0">
                <a:latin typeface="Arial" pitchFamily="34" charset="0"/>
                <a:cs typeface="Arial" pitchFamily="34" charset="0"/>
              </a:rPr>
              <a:t>Хүний асрамж шаардлагатай иргэн </a:t>
            </a:r>
            <a:r>
              <a:rPr lang="mn-MN" sz="2000" dirty="0" smtClean="0">
                <a:latin typeface="Arial" pitchFamily="34" charset="0"/>
                <a:cs typeface="Arial" pitchFamily="34" charset="0"/>
              </a:rPr>
              <a:t>харгалзагчийхаа </a:t>
            </a:r>
            <a:r>
              <a:rPr lang="mn-MN" sz="2000" dirty="0" smtClean="0">
                <a:latin typeface="Arial" pitchFamily="34" charset="0"/>
                <a:cs typeface="Arial" pitchFamily="34" charset="0"/>
              </a:rPr>
              <a:t>хамт сууж болно.</a:t>
            </a:r>
            <a:endParaRPr lang="tr-TR"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18</a:t>
            </a:fld>
            <a:r>
              <a:rPr lang="tr-TR" dirty="0">
                <a:latin typeface="Arial" pitchFamily="34" charset="0"/>
                <a:cs typeface="Arial" pitchFamily="34" charset="0"/>
              </a:rPr>
              <a:t>/26</a:t>
            </a:r>
          </a:p>
        </p:txBody>
      </p:sp>
    </p:spTree>
    <p:extLst>
      <p:ext uri="{BB962C8B-B14F-4D97-AF65-F5344CB8AC3E}">
        <p14:creationId xmlns:p14="http://schemas.microsoft.com/office/powerpoint/2010/main" val="981248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mn-MN" dirty="0">
                <a:latin typeface="Arial" pitchFamily="34" charset="0"/>
                <a:cs typeface="Arial" pitchFamily="34" charset="0"/>
              </a:rPr>
              <a:t>ЗОРЧИГЧДЫН АВАХ ШААРДЛАГАТАЙ АРГА ХЭМЖЭЭ</a:t>
            </a:r>
            <a:endParaRPr lang="tr-TR" dirty="0">
              <a:latin typeface="Arial" pitchFamily="34" charset="0"/>
              <a:cs typeface="Arial" pitchFamily="34" charset="0"/>
            </a:endParaRPr>
          </a:p>
        </p:txBody>
      </p:sp>
      <p:sp>
        <p:nvSpPr>
          <p:cNvPr id="4" name="Content Placeholder 3"/>
          <p:cNvSpPr>
            <a:spLocks noGrp="1"/>
          </p:cNvSpPr>
          <p:nvPr>
            <p:ph idx="1"/>
          </p:nvPr>
        </p:nvSpPr>
        <p:spPr>
          <a:xfrm>
            <a:off x="463549" y="1543707"/>
            <a:ext cx="8382499" cy="4533933"/>
          </a:xfrm>
        </p:spPr>
        <p:txBody>
          <a:bodyPr/>
          <a:lstStyle/>
          <a:p>
            <a:pPr algn="just">
              <a:buFont typeface="Wingdings" panose="05000000000000000000" pitchFamily="2" charset="2"/>
              <a:buChar char="ü"/>
            </a:pPr>
            <a:r>
              <a:rPr lang="tr-TR" sz="2000" dirty="0">
                <a:latin typeface="Arial" pitchFamily="34" charset="0"/>
                <a:cs typeface="Arial" pitchFamily="34" charset="0"/>
              </a:rPr>
              <a:t> </a:t>
            </a:r>
            <a:r>
              <a:rPr lang="mn-MN" sz="2000" dirty="0" smtClean="0">
                <a:latin typeface="Arial" pitchFamily="34" charset="0"/>
                <a:cs typeface="Arial" pitchFamily="34" charset="0"/>
              </a:rPr>
              <a:t>Зорчигчид болон ажилчид хоорондоо хавьтахаас </a:t>
            </a:r>
            <a:r>
              <a:rPr lang="mn-MN" sz="2000" dirty="0" smtClean="0">
                <a:latin typeface="Arial" pitchFamily="34" charset="0"/>
                <a:cs typeface="Arial" pitchFamily="34" charset="0"/>
              </a:rPr>
              <a:t>зайлсхийх. </a:t>
            </a:r>
            <a:endParaRPr lang="mn-MN" sz="2000" dirty="0" smtClean="0">
              <a:latin typeface="Arial" pitchFamily="34" charset="0"/>
              <a:cs typeface="Arial" pitchFamily="34" charset="0"/>
            </a:endParaRPr>
          </a:p>
          <a:p>
            <a:pPr algn="just">
              <a:buFont typeface="Wingdings" panose="05000000000000000000" pitchFamily="2" charset="2"/>
              <a:buChar char="ü"/>
            </a:pPr>
            <a:r>
              <a:rPr lang="mn-MN" sz="2000" dirty="0" smtClean="0">
                <a:latin typeface="Arial" pitchFamily="34" charset="0"/>
                <a:cs typeface="Arial" pitchFamily="34" charset="0"/>
              </a:rPr>
              <a:t> Богино </a:t>
            </a:r>
            <a:r>
              <a:rPr lang="mn-MN" sz="2000" dirty="0">
                <a:latin typeface="Arial" pitchFamily="34" charset="0"/>
                <a:cs typeface="Arial" pitchFamily="34" charset="0"/>
              </a:rPr>
              <a:t>хугацааны </a:t>
            </a:r>
            <a:r>
              <a:rPr lang="mn-MN" sz="2000" dirty="0" smtClean="0">
                <a:latin typeface="Arial" pitchFamily="34" charset="0"/>
                <a:cs typeface="Arial" pitchFamily="34" charset="0"/>
              </a:rPr>
              <a:t>буюу 2 цагаас доош замд уснаас </a:t>
            </a:r>
            <a:r>
              <a:rPr lang="mn-MN" sz="2000" dirty="0">
                <a:latin typeface="Arial" pitchFamily="34" charset="0"/>
                <a:cs typeface="Arial" pitchFamily="34" charset="0"/>
              </a:rPr>
              <a:t>бусад </a:t>
            </a:r>
            <a:r>
              <a:rPr lang="mn-MN" sz="2000" dirty="0" smtClean="0">
                <a:latin typeface="Arial" pitchFamily="34" charset="0"/>
                <a:cs typeface="Arial" pitchFamily="34" charset="0"/>
              </a:rPr>
              <a:t>идэж уух зүйлийг хэрэглэхгүй </a:t>
            </a:r>
            <a:r>
              <a:rPr lang="mn-MN" sz="2000" dirty="0" smtClean="0">
                <a:latin typeface="Arial" pitchFamily="34" charset="0"/>
                <a:cs typeface="Arial" pitchFamily="34" charset="0"/>
              </a:rPr>
              <a:t>байх.</a:t>
            </a:r>
            <a:endParaRPr lang="mn-MN" sz="2000" dirty="0" smtClean="0">
              <a:latin typeface="Arial" pitchFamily="34" charset="0"/>
              <a:cs typeface="Arial" pitchFamily="34" charset="0"/>
            </a:endParaRPr>
          </a:p>
          <a:p>
            <a:pPr algn="just">
              <a:buFont typeface="Wingdings" panose="05000000000000000000" pitchFamily="2" charset="2"/>
              <a:buChar char="ü"/>
            </a:pPr>
            <a:r>
              <a:rPr lang="tr-TR" sz="2000" dirty="0" smtClean="0">
                <a:latin typeface="Arial" pitchFamily="34" charset="0"/>
                <a:cs typeface="Arial" pitchFamily="34" charset="0"/>
              </a:rPr>
              <a:t> </a:t>
            </a:r>
            <a:r>
              <a:rPr lang="mn-MN" sz="2000" dirty="0">
                <a:latin typeface="Arial" pitchFamily="34" charset="0"/>
                <a:cs typeface="Arial" pitchFamily="34" charset="0"/>
              </a:rPr>
              <a:t>Урт </a:t>
            </a:r>
            <a:r>
              <a:rPr lang="mn-MN" sz="2000" dirty="0" smtClean="0">
                <a:latin typeface="Arial" pitchFamily="34" charset="0"/>
                <a:cs typeface="Arial" pitchFamily="34" charset="0"/>
              </a:rPr>
              <a:t>замд буюу 2 цагаас дээш хугацааны аялалд </a:t>
            </a:r>
            <a:r>
              <a:rPr lang="mn-MN" sz="2000" dirty="0">
                <a:latin typeface="Arial" pitchFamily="34" charset="0"/>
                <a:cs typeface="Arial" pitchFamily="34" charset="0"/>
              </a:rPr>
              <a:t>нэг удаагийн савласан </a:t>
            </a:r>
            <a:r>
              <a:rPr lang="mn-MN" sz="2000" dirty="0" smtClean="0">
                <a:latin typeface="Arial" pitchFamily="34" charset="0"/>
                <a:cs typeface="Arial" pitchFamily="34" charset="0"/>
              </a:rPr>
              <a:t>хоол</a:t>
            </a:r>
            <a:r>
              <a:rPr lang="mn-MN" sz="2000" dirty="0">
                <a:latin typeface="Arial" pitchFamily="34" charset="0"/>
                <a:cs typeface="Arial" pitchFamily="34" charset="0"/>
              </a:rPr>
              <a:t>, </a:t>
            </a:r>
            <a:r>
              <a:rPr lang="mn-MN" sz="2000" dirty="0" smtClean="0">
                <a:latin typeface="Arial" pitchFamily="34" charset="0"/>
                <a:cs typeface="Arial" pitchFamily="34" charset="0"/>
              </a:rPr>
              <a:t>ундааг хэрэглэж болно. Ус, цай, кофе уухын тулд </a:t>
            </a:r>
            <a:r>
              <a:rPr lang="mn-MN" sz="2000" dirty="0">
                <a:latin typeface="Arial" pitchFamily="34" charset="0"/>
                <a:cs typeface="Arial" pitchFamily="34" charset="0"/>
              </a:rPr>
              <a:t>маскыг </a:t>
            </a:r>
            <a:r>
              <a:rPr lang="mn-MN" sz="2000" dirty="0" smtClean="0">
                <a:latin typeface="Arial" pitchFamily="34" charset="0"/>
                <a:cs typeface="Arial" pitchFamily="34" charset="0"/>
              </a:rPr>
              <a:t>тайлдаг учраас бусад зорчигчдоос дор </a:t>
            </a:r>
            <a:r>
              <a:rPr lang="mn-MN" sz="2000" dirty="0">
                <a:latin typeface="Arial" pitchFamily="34" charset="0"/>
                <a:cs typeface="Arial" pitchFamily="34" charset="0"/>
              </a:rPr>
              <a:t>хаяж 1 метр (2 метрээс илүүгүй) зайд </a:t>
            </a:r>
            <a:r>
              <a:rPr lang="mn-MN" sz="2000" dirty="0" smtClean="0">
                <a:latin typeface="Arial" pitchFamily="34" charset="0"/>
                <a:cs typeface="Arial" pitchFamily="34" charset="0"/>
              </a:rPr>
              <a:t>суух. </a:t>
            </a:r>
            <a:r>
              <a:rPr lang="mn-MN" sz="2000" dirty="0">
                <a:latin typeface="Arial" pitchFamily="34" charset="0"/>
                <a:cs typeface="Arial" pitchFamily="34" charset="0"/>
              </a:rPr>
              <a:t>Хоол идэхээс өмнө болон дараа хувийн </a:t>
            </a:r>
            <a:r>
              <a:rPr lang="mn-MN" sz="2000" dirty="0" smtClean="0">
                <a:latin typeface="Arial" pitchFamily="34" charset="0"/>
                <a:cs typeface="Arial" pitchFamily="34" charset="0"/>
              </a:rPr>
              <a:t>ариун цэврээ </a:t>
            </a:r>
            <a:r>
              <a:rPr lang="mn-MN" sz="2000" dirty="0" smtClean="0">
                <a:latin typeface="Arial" pitchFamily="34" charset="0"/>
                <a:cs typeface="Arial" pitchFamily="34" charset="0"/>
              </a:rPr>
              <a:t>хангах. </a:t>
            </a:r>
            <a:r>
              <a:rPr lang="mn-MN" sz="2000" dirty="0" smtClean="0">
                <a:latin typeface="Arial" pitchFamily="34" charset="0"/>
                <a:cs typeface="Arial" pitchFamily="34" charset="0"/>
              </a:rPr>
              <a:t>Амтлагч, шүдний </a:t>
            </a:r>
            <a:r>
              <a:rPr lang="mn-MN" sz="2000" dirty="0">
                <a:latin typeface="Arial" pitchFamily="34" charset="0"/>
                <a:cs typeface="Arial" pitchFamily="34" charset="0"/>
              </a:rPr>
              <a:t>оо, давс, халбага, сэрээ, </a:t>
            </a:r>
            <a:r>
              <a:rPr lang="mn-MN" sz="2000" dirty="0" smtClean="0">
                <a:latin typeface="Arial" pitchFamily="34" charset="0"/>
                <a:cs typeface="Arial" pitchFamily="34" charset="0"/>
              </a:rPr>
              <a:t>хутгыг </a:t>
            </a:r>
            <a:r>
              <a:rPr lang="mn-MN" sz="2000" dirty="0" smtClean="0">
                <a:latin typeface="Arial" pitchFamily="34" charset="0"/>
                <a:cs typeface="Arial" pitchFamily="34" charset="0"/>
              </a:rPr>
              <a:t>зөвхөн нэг </a:t>
            </a:r>
            <a:r>
              <a:rPr lang="mn-MN" sz="2000" dirty="0">
                <a:latin typeface="Arial" pitchFamily="34" charset="0"/>
                <a:cs typeface="Arial" pitchFamily="34" charset="0"/>
              </a:rPr>
              <a:t>удаагийн хэрэглээнд </a:t>
            </a:r>
            <a:r>
              <a:rPr lang="mn-MN" sz="2000" dirty="0" smtClean="0">
                <a:latin typeface="Arial" pitchFamily="34" charset="0"/>
                <a:cs typeface="Arial" pitchFamily="34" charset="0"/>
              </a:rPr>
              <a:t>зориулж бэлдэх хэрэгтэй. </a:t>
            </a:r>
          </a:p>
          <a:p>
            <a:pPr algn="just">
              <a:buFont typeface="Wingdings" panose="05000000000000000000" pitchFamily="2" charset="2"/>
              <a:buChar char="ü"/>
            </a:pPr>
            <a:r>
              <a:rPr lang="mn-MN" sz="2000" dirty="0" smtClean="0">
                <a:latin typeface="Arial" pitchFamily="34" charset="0"/>
                <a:cs typeface="Arial" pitchFamily="34" charset="0"/>
              </a:rPr>
              <a:t> Ажилчин </a:t>
            </a:r>
            <a:r>
              <a:rPr lang="mn-MN" sz="2000" dirty="0" smtClean="0">
                <a:latin typeface="Arial" pitchFamily="34" charset="0"/>
                <a:cs typeface="Arial" pitchFamily="34" charset="0"/>
              </a:rPr>
              <a:t>зорчигчдод </a:t>
            </a:r>
            <a:r>
              <a:rPr lang="mn-MN" sz="2000" dirty="0">
                <a:latin typeface="Arial" pitchFamily="34" charset="0"/>
                <a:cs typeface="Arial" pitchFamily="34" charset="0"/>
              </a:rPr>
              <a:t>и</a:t>
            </a:r>
            <a:r>
              <a:rPr lang="mn-MN" sz="2000" dirty="0" smtClean="0">
                <a:latin typeface="Arial" pitchFamily="34" charset="0"/>
                <a:cs typeface="Arial" pitchFamily="34" charset="0"/>
              </a:rPr>
              <a:t>дэж уух зүйлийг нь тарааж байх үедээ эрүүл </a:t>
            </a:r>
            <a:r>
              <a:rPr lang="mn-MN" sz="2000" dirty="0">
                <a:latin typeface="Arial" pitchFamily="34" charset="0"/>
                <a:cs typeface="Arial" pitchFamily="34" charset="0"/>
              </a:rPr>
              <a:t>ахуйн дүрэм журмыг дагаж мөрдөж, маск </a:t>
            </a:r>
            <a:r>
              <a:rPr lang="mn-MN" sz="2000" dirty="0" smtClean="0">
                <a:latin typeface="Arial" pitchFamily="34" charset="0"/>
                <a:cs typeface="Arial" pitchFamily="34" charset="0"/>
              </a:rPr>
              <a:t>зүүсэн байх </a:t>
            </a:r>
            <a:r>
              <a:rPr lang="mn-MN" sz="2000" dirty="0">
                <a:latin typeface="Arial" pitchFamily="34" charset="0"/>
                <a:cs typeface="Arial" pitchFamily="34" charset="0"/>
              </a:rPr>
              <a:t>хэрэгтэй.</a:t>
            </a:r>
            <a:r>
              <a:rPr lang="tr-TR" sz="2000" dirty="0" smtClean="0">
                <a:latin typeface="Arial" pitchFamily="34" charset="0"/>
                <a:cs typeface="Arial" pitchFamily="34" charset="0"/>
              </a:rPr>
              <a:t> </a:t>
            </a:r>
            <a:endParaRPr lang="mn-MN" sz="2000" dirty="0" smtClean="0">
              <a:latin typeface="Arial" pitchFamily="34" charset="0"/>
              <a:cs typeface="Arial" pitchFamily="34" charset="0"/>
            </a:endParaRPr>
          </a:p>
          <a:p>
            <a:pPr algn="just">
              <a:buFont typeface="Wingdings" panose="05000000000000000000" pitchFamily="2" charset="2"/>
              <a:buChar char="ü"/>
            </a:pPr>
            <a:r>
              <a:rPr lang="mn-MN" sz="2000" dirty="0" smtClean="0">
                <a:latin typeface="Arial" pitchFamily="34" charset="0"/>
                <a:cs typeface="Arial" pitchFamily="34" charset="0"/>
              </a:rPr>
              <a:t> Зорчигчид </a:t>
            </a:r>
            <a:r>
              <a:rPr lang="mn-MN" sz="2000" dirty="0">
                <a:latin typeface="Arial" pitchFamily="34" charset="0"/>
                <a:cs typeface="Arial" pitchFamily="34" charset="0"/>
              </a:rPr>
              <a:t>бие биедээ идээ ундаа өгөх ёсгүй.</a:t>
            </a:r>
          </a:p>
          <a:p>
            <a:pPr algn="just">
              <a:buFont typeface="Wingdings" panose="05000000000000000000" pitchFamily="2" charset="2"/>
              <a:buChar char="ü"/>
            </a:pPr>
            <a:r>
              <a:rPr lang="mn-MN" sz="2000" dirty="0">
                <a:latin typeface="Arial" pitchFamily="34" charset="0"/>
                <a:cs typeface="Arial" pitchFamily="34" charset="0"/>
              </a:rPr>
              <a:t> </a:t>
            </a:r>
            <a:r>
              <a:rPr lang="mn-MN" sz="2000" dirty="0" smtClean="0">
                <a:latin typeface="Arial" pitchFamily="34" charset="0"/>
                <a:cs typeface="Arial" pitchFamily="34" charset="0"/>
              </a:rPr>
              <a:t>Хэрэв </a:t>
            </a:r>
            <a:r>
              <a:rPr lang="mn-MN" sz="2000" dirty="0">
                <a:latin typeface="Arial" pitchFamily="34" charset="0"/>
                <a:cs typeface="Arial" pitchFamily="34" charset="0"/>
              </a:rPr>
              <a:t>чихэвч тараах </a:t>
            </a:r>
            <a:r>
              <a:rPr lang="mn-MN" sz="2000" dirty="0" smtClean="0">
                <a:latin typeface="Arial" pitchFamily="34" charset="0"/>
                <a:cs typeface="Arial" pitchFamily="34" charset="0"/>
              </a:rPr>
              <a:t>бол зөвхөн хувь хүний хэрэглээний </a:t>
            </a:r>
            <a:r>
              <a:rPr lang="mn-MN" sz="2000" dirty="0" smtClean="0">
                <a:latin typeface="Arial" pitchFamily="34" charset="0"/>
                <a:cs typeface="Arial" pitchFamily="34" charset="0"/>
              </a:rPr>
              <a:t>чихэвч </a:t>
            </a:r>
            <a:r>
              <a:rPr lang="mn-MN" sz="2000" dirty="0" smtClean="0">
                <a:latin typeface="Arial" pitchFamily="34" charset="0"/>
                <a:cs typeface="Arial" pitchFamily="34" charset="0"/>
              </a:rPr>
              <a:t>өгөх хэрэгтэй, </a:t>
            </a:r>
            <a:r>
              <a:rPr lang="mn-MN" sz="2000" dirty="0">
                <a:latin typeface="Arial" pitchFamily="34" charset="0"/>
                <a:cs typeface="Arial" pitchFamily="34" charset="0"/>
              </a:rPr>
              <a:t>эсвэл зорчигчид өөрсдөө </a:t>
            </a:r>
            <a:r>
              <a:rPr lang="mn-MN" sz="2000" dirty="0" smtClean="0">
                <a:latin typeface="Arial" pitchFamily="34" charset="0"/>
                <a:cs typeface="Arial" pitchFamily="34" charset="0"/>
              </a:rPr>
              <a:t>чихэвчээ </a:t>
            </a:r>
            <a:r>
              <a:rPr lang="mn-MN" sz="2000" dirty="0">
                <a:latin typeface="Arial" pitchFamily="34" charset="0"/>
                <a:cs typeface="Arial" pitchFamily="34" charset="0"/>
              </a:rPr>
              <a:t>авчрах ёстой.</a:t>
            </a:r>
            <a:endParaRPr lang="tr-TR"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19</a:t>
            </a:fld>
            <a:r>
              <a:rPr lang="tr-TR" dirty="0">
                <a:latin typeface="Arial" pitchFamily="34" charset="0"/>
                <a:cs typeface="Arial" pitchFamily="34" charset="0"/>
              </a:rPr>
              <a:t>/26</a:t>
            </a:r>
          </a:p>
        </p:txBody>
      </p:sp>
    </p:spTree>
    <p:extLst>
      <p:ext uri="{BB962C8B-B14F-4D97-AF65-F5344CB8AC3E}">
        <p14:creationId xmlns:p14="http://schemas.microsoft.com/office/powerpoint/2010/main" val="204970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Arial" pitchFamily="34" charset="0"/>
              <a:cs typeface="Arial" pitchFamily="34" charset="0"/>
            </a:endParaRPr>
          </a:p>
        </p:txBody>
      </p:sp>
      <p:sp>
        <p:nvSpPr>
          <p:cNvPr id="8" name="İçerik Yer Tutucusu 2">
            <a:extLst>
              <a:ext uri="{FF2B5EF4-FFF2-40B4-BE49-F238E27FC236}">
                <a16:creationId xmlns="" xmlns:a16="http://schemas.microsoft.com/office/drawing/2014/main" id="{3DC752B3-8566-4965-A9C0-CC46200E3BF0}"/>
              </a:ext>
            </a:extLst>
          </p:cNvPr>
          <p:cNvSpPr>
            <a:spLocks noGrp="1"/>
          </p:cNvSpPr>
          <p:nvPr>
            <p:ph idx="1"/>
          </p:nvPr>
        </p:nvSpPr>
        <p:spPr>
          <a:xfrm>
            <a:off x="2469255" y="1235380"/>
            <a:ext cx="6690511" cy="5024079"/>
          </a:xfrm>
        </p:spPr>
        <p:txBody>
          <a:bodyPr/>
          <a:lstStyle/>
          <a:p>
            <a:pPr marL="457200" indent="-457200" algn="just">
              <a:lnSpc>
                <a:spcPct val="200000"/>
              </a:lnSpc>
              <a:buFont typeface="+mj-lt"/>
              <a:buAutoNum type="arabicPeriod"/>
            </a:pPr>
            <a:r>
              <a:rPr lang="mn-MN" sz="2000" b="1" dirty="0">
                <a:latin typeface="Arial" pitchFamily="34" charset="0"/>
                <a:cs typeface="Arial" pitchFamily="34" charset="0"/>
              </a:rPr>
              <a:t>Албан ёсны шийдвэрүүд</a:t>
            </a:r>
            <a:r>
              <a:rPr lang="tr-TR" sz="2000" b="1" dirty="0">
                <a:latin typeface="Arial" pitchFamily="34" charset="0"/>
                <a:cs typeface="Arial" pitchFamily="34" charset="0"/>
              </a:rPr>
              <a:t>, </a:t>
            </a:r>
          </a:p>
          <a:p>
            <a:pPr marL="457200" indent="-457200" algn="just">
              <a:lnSpc>
                <a:spcPct val="200000"/>
              </a:lnSpc>
              <a:buFont typeface="+mj-lt"/>
              <a:buAutoNum type="arabicPeriod"/>
            </a:pPr>
            <a:r>
              <a:rPr lang="mn-MN" sz="2000" b="1" dirty="0">
                <a:latin typeface="Arial" pitchFamily="34" charset="0"/>
                <a:cs typeface="Arial" pitchFamily="34" charset="0"/>
              </a:rPr>
              <a:t>Авах шаардлагатай ерөнхий арга хэмжээ</a:t>
            </a:r>
            <a:r>
              <a:rPr lang="tr-TR" sz="2000" b="1" dirty="0">
                <a:latin typeface="Arial" pitchFamily="34" charset="0"/>
                <a:cs typeface="Arial" pitchFamily="34" charset="0"/>
              </a:rPr>
              <a:t>,</a:t>
            </a:r>
          </a:p>
          <a:p>
            <a:pPr marL="457200" indent="-457200" algn="just">
              <a:lnSpc>
                <a:spcPct val="200000"/>
              </a:lnSpc>
              <a:buFont typeface="+mj-lt"/>
              <a:buAutoNum type="arabicPeriod"/>
            </a:pPr>
            <a:r>
              <a:rPr lang="mn-MN" sz="2000" b="1" dirty="0" smtClean="0">
                <a:latin typeface="Arial" pitchFamily="34" charset="0"/>
                <a:cs typeface="Arial" pitchFamily="34" charset="0"/>
              </a:rPr>
              <a:t>Орчин тойронд </a:t>
            </a:r>
            <a:r>
              <a:rPr lang="mn-MN" sz="2000" b="1" dirty="0">
                <a:latin typeface="Arial" pitchFamily="34" charset="0"/>
                <a:cs typeface="Arial" pitchFamily="34" charset="0"/>
              </a:rPr>
              <a:t>авах шаардлагатай арга хэмжээ</a:t>
            </a:r>
            <a:r>
              <a:rPr lang="tr-TR" sz="2000" b="1" dirty="0">
                <a:latin typeface="Arial" pitchFamily="34" charset="0"/>
                <a:cs typeface="Arial" pitchFamily="34" charset="0"/>
              </a:rPr>
              <a:t>,</a:t>
            </a:r>
          </a:p>
          <a:p>
            <a:pPr marL="457200" indent="-457200" algn="just">
              <a:lnSpc>
                <a:spcPct val="200000"/>
              </a:lnSpc>
              <a:buFont typeface="+mj-lt"/>
              <a:buAutoNum type="arabicPeriod"/>
            </a:pPr>
            <a:r>
              <a:rPr lang="mn-MN" sz="2000" b="1" dirty="0">
                <a:latin typeface="Arial" pitchFamily="34" charset="0"/>
                <a:cs typeface="Arial" pitchFamily="34" charset="0"/>
              </a:rPr>
              <a:t>Зорчигчдод авах арга хэмжээ</a:t>
            </a:r>
            <a:r>
              <a:rPr lang="tr-TR" sz="2000" b="1" dirty="0">
                <a:latin typeface="Arial" pitchFamily="34" charset="0"/>
                <a:cs typeface="Arial" pitchFamily="34" charset="0"/>
              </a:rPr>
              <a:t>,</a:t>
            </a:r>
          </a:p>
          <a:p>
            <a:pPr marL="457200" indent="-457200" algn="just">
              <a:lnSpc>
                <a:spcPct val="200000"/>
              </a:lnSpc>
              <a:buFont typeface="+mj-lt"/>
              <a:buAutoNum type="arabicPeriod"/>
            </a:pPr>
            <a:r>
              <a:rPr lang="mn-MN" sz="2000" b="1" dirty="0">
                <a:latin typeface="Arial" pitchFamily="34" charset="0"/>
                <a:cs typeface="Arial" pitchFamily="34" charset="0"/>
              </a:rPr>
              <a:t>Ажилтнуудад авах арга хэмжээ</a:t>
            </a:r>
            <a:r>
              <a:rPr lang="tr-TR" sz="2000" b="1" dirty="0">
                <a:latin typeface="Arial" pitchFamily="34" charset="0"/>
                <a:cs typeface="Arial" pitchFamily="34" charset="0"/>
              </a:rPr>
              <a:t>,</a:t>
            </a:r>
          </a:p>
          <a:p>
            <a:pPr marL="457200" indent="-457200" algn="just">
              <a:lnSpc>
                <a:spcPct val="200000"/>
              </a:lnSpc>
              <a:buFont typeface="+mj-lt"/>
              <a:buAutoNum type="arabicPeriod"/>
            </a:pPr>
            <a:r>
              <a:rPr lang="mn-MN" sz="2000" b="1" dirty="0">
                <a:latin typeface="Arial" pitchFamily="34" charset="0"/>
                <a:cs typeface="Arial" pitchFamily="34" charset="0"/>
              </a:rPr>
              <a:t>ХЭААБЕГ-ын үйл ажиллагаа</a:t>
            </a:r>
            <a:endParaRPr lang="tr-TR" sz="2000" b="1" dirty="0">
              <a:latin typeface="Arial" pitchFamily="34" charset="0"/>
              <a:cs typeface="Arial" pitchFamily="34" charset="0"/>
            </a:endParaRPr>
          </a:p>
          <a:p>
            <a:pPr marL="457200" indent="-457200" algn="just">
              <a:lnSpc>
                <a:spcPct val="200000"/>
              </a:lnSpc>
              <a:buFont typeface="+mj-lt"/>
              <a:buAutoNum type="arabicPeriod"/>
            </a:pPr>
            <a:r>
              <a:rPr lang="mn-MN" sz="2000" b="1" dirty="0">
                <a:latin typeface="Arial" pitchFamily="34" charset="0"/>
                <a:cs typeface="Arial" pitchFamily="34" charset="0"/>
              </a:rPr>
              <a:t>Нөөцүүд</a:t>
            </a:r>
            <a:endParaRPr lang="tr-TR" sz="2000" b="1" dirty="0">
              <a:latin typeface="Arial" pitchFamily="34" charset="0"/>
              <a:cs typeface="Arial" pitchFamily="34" charset="0"/>
            </a:endParaRPr>
          </a:p>
        </p:txBody>
      </p:sp>
      <p:sp>
        <p:nvSpPr>
          <p:cNvPr id="10" name="Başlık 3">
            <a:extLst>
              <a:ext uri="{FF2B5EF4-FFF2-40B4-BE49-F238E27FC236}">
                <a16:creationId xmlns="" xmlns:a16="http://schemas.microsoft.com/office/drawing/2014/main" id="{6644C4C2-0DBB-4C3A-9AD9-4EE3CFA7ED0E}"/>
              </a:ext>
            </a:extLst>
          </p:cNvPr>
          <p:cNvSpPr>
            <a:spLocks noGrp="1"/>
          </p:cNvSpPr>
          <p:nvPr>
            <p:ph type="title"/>
          </p:nvPr>
        </p:nvSpPr>
        <p:spPr>
          <a:xfrm>
            <a:off x="1412875" y="220663"/>
            <a:ext cx="7243763" cy="1238250"/>
          </a:xfrm>
        </p:spPr>
        <p:txBody>
          <a:bodyPr/>
          <a:lstStyle/>
          <a:p>
            <a:r>
              <a:rPr lang="mn-MN" dirty="0">
                <a:latin typeface="Arial" pitchFamily="34" charset="0"/>
                <a:cs typeface="Arial" pitchFamily="34" charset="0"/>
              </a:rPr>
              <a:t>АГУУЛГА</a:t>
            </a:r>
            <a:endParaRPr lang="tr-TR" dirty="0">
              <a:latin typeface="Arial" pitchFamily="34" charset="0"/>
              <a:cs typeface="Arial" pitchFamily="34" charset="0"/>
            </a:endParaRPr>
          </a:p>
        </p:txBody>
      </p:sp>
      <p:pic>
        <p:nvPicPr>
          <p:cNvPr id="6" name="Resim 5">
            <a:extLst>
              <a:ext uri="{FF2B5EF4-FFF2-40B4-BE49-F238E27FC236}">
                <a16:creationId xmlns="" xmlns:a16="http://schemas.microsoft.com/office/drawing/2014/main" id="{685C8D35-C567-4ECB-81E2-C332B61DD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837" y="1548598"/>
            <a:ext cx="2683907" cy="4589030"/>
          </a:xfrm>
          <a:prstGeom prst="rect">
            <a:avLst/>
          </a:prstGeom>
        </p:spPr>
      </p:pic>
      <p:sp>
        <p:nvSpPr>
          <p:cNvPr id="3" name="Slide Number Placeholder 2"/>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a:t>
            </a:fld>
            <a:r>
              <a:rPr lang="tr-TR" dirty="0">
                <a:latin typeface="Arial" pitchFamily="34" charset="0"/>
                <a:cs typeface="Arial" pitchFamily="34" charset="0"/>
              </a:rPr>
              <a:t>/26</a:t>
            </a:r>
          </a:p>
        </p:txBody>
      </p:sp>
    </p:spTree>
    <p:extLst>
      <p:ext uri="{BB962C8B-B14F-4D97-AF65-F5344CB8AC3E}">
        <p14:creationId xmlns:p14="http://schemas.microsoft.com/office/powerpoint/2010/main" val="389653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484815" y="1362955"/>
            <a:ext cx="7886700" cy="4351338"/>
          </a:xfrm>
        </p:spPr>
        <p:txBody>
          <a:bodyPr/>
          <a:lstStyle/>
          <a:p>
            <a:pPr marL="0" indent="0" algn="ctr">
              <a:buNone/>
            </a:pPr>
            <a:endParaRPr lang="tr-TR" dirty="0">
              <a:latin typeface="Arial" pitchFamily="34" charset="0"/>
              <a:cs typeface="Arial" pitchFamily="34" charset="0"/>
            </a:endParaRPr>
          </a:p>
          <a:p>
            <a:pPr marL="0" indent="0" algn="ctr">
              <a:buNone/>
            </a:pPr>
            <a:endParaRPr lang="tr-TR" dirty="0">
              <a:latin typeface="Arial" pitchFamily="34" charset="0"/>
              <a:cs typeface="Arial" pitchFamily="34" charset="0"/>
            </a:endParaRPr>
          </a:p>
          <a:p>
            <a:pPr marL="0" indent="0" algn="ctr">
              <a:buNone/>
            </a:pPr>
            <a:endParaRPr lang="tr-TR" dirty="0">
              <a:latin typeface="Arial" pitchFamily="34" charset="0"/>
              <a:cs typeface="Arial" pitchFamily="34" charset="0"/>
            </a:endParaRPr>
          </a:p>
          <a:p>
            <a:pPr marL="0" indent="0" algn="ctr">
              <a:buNone/>
            </a:pPr>
            <a:endParaRPr lang="tr-TR" dirty="0">
              <a:latin typeface="Arial" pitchFamily="34" charset="0"/>
              <a:cs typeface="Arial" pitchFamily="34" charset="0"/>
            </a:endParaRPr>
          </a:p>
          <a:p>
            <a:pPr marL="0" indent="0" algn="ctr">
              <a:buNone/>
            </a:pPr>
            <a:r>
              <a:rPr lang="mn-MN" sz="4800" dirty="0" smtClean="0">
                <a:solidFill>
                  <a:srgbClr val="C00000"/>
                </a:solidFill>
                <a:latin typeface="Arial" pitchFamily="34" charset="0"/>
                <a:cs typeface="Arial" pitchFamily="34" charset="0"/>
              </a:rPr>
              <a:t>АЖИЛЧДЫН </a:t>
            </a:r>
            <a:r>
              <a:rPr lang="mn-MN" sz="4800" dirty="0">
                <a:solidFill>
                  <a:srgbClr val="C00000"/>
                </a:solidFill>
                <a:latin typeface="Arial" pitchFamily="34" charset="0"/>
                <a:cs typeface="Arial" pitchFamily="34" charset="0"/>
              </a:rPr>
              <a:t>АВАХ ШААРДЛАГАТАЙ АРГА ХЭМЖЭЭ</a:t>
            </a:r>
            <a:endParaRPr lang="tr-TR" sz="4800" dirty="0">
              <a:solidFill>
                <a:srgbClr val="C0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20</a:t>
            </a:fld>
            <a:r>
              <a:rPr lang="tr-TR" dirty="0">
                <a:latin typeface="Arial" pitchFamily="34" charset="0"/>
                <a:cs typeface="Arial" pitchFamily="34" charset="0"/>
              </a:rPr>
              <a:t>/26</a:t>
            </a:r>
          </a:p>
        </p:txBody>
      </p:sp>
    </p:spTree>
    <p:extLst>
      <p:ext uri="{BB962C8B-B14F-4D97-AF65-F5344CB8AC3E}">
        <p14:creationId xmlns:p14="http://schemas.microsoft.com/office/powerpoint/2010/main" val="3446803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Arial" pitchFamily="34" charset="0"/>
              <a:cs typeface="Arial" pitchFamily="34" charset="0"/>
            </a:endParaRPr>
          </a:p>
        </p:txBody>
      </p:sp>
      <p:sp>
        <p:nvSpPr>
          <p:cNvPr id="12" name="Başlık 3">
            <a:extLst>
              <a:ext uri="{FF2B5EF4-FFF2-40B4-BE49-F238E27FC236}">
                <a16:creationId xmlns="" xmlns:a16="http://schemas.microsoft.com/office/drawing/2014/main" id="{34ABF35B-0CC3-4EB4-9674-39A3F609F1C4}"/>
              </a:ext>
            </a:extLst>
          </p:cNvPr>
          <p:cNvSpPr>
            <a:spLocks noGrp="1"/>
          </p:cNvSpPr>
          <p:nvPr>
            <p:ph type="title"/>
          </p:nvPr>
        </p:nvSpPr>
        <p:spPr>
          <a:xfrm>
            <a:off x="1463235" y="212884"/>
            <a:ext cx="6896475" cy="1238302"/>
          </a:xfrm>
        </p:spPr>
        <p:txBody>
          <a:bodyPr>
            <a:normAutofit/>
          </a:bodyPr>
          <a:lstStyle/>
          <a:p>
            <a:r>
              <a:rPr lang="mn-MN" sz="3200" dirty="0">
                <a:latin typeface="Arial" pitchFamily="34" charset="0"/>
                <a:cs typeface="Arial" pitchFamily="34" charset="0"/>
              </a:rPr>
              <a:t>АЖИЛЧДЫН АВАХ ШААРДЛАГАТАЙ АРГА ХЭМЖЭЭ</a:t>
            </a:r>
          </a:p>
        </p:txBody>
      </p:sp>
      <p:sp>
        <p:nvSpPr>
          <p:cNvPr id="6" name="Content Placeholder 3"/>
          <p:cNvSpPr>
            <a:spLocks noGrp="1"/>
          </p:cNvSpPr>
          <p:nvPr>
            <p:ph idx="1"/>
          </p:nvPr>
        </p:nvSpPr>
        <p:spPr>
          <a:xfrm>
            <a:off x="454496" y="1608083"/>
            <a:ext cx="7702677" cy="3425644"/>
          </a:xfrm>
        </p:spPr>
        <p:txBody>
          <a:bodyPr/>
          <a:lstStyle/>
          <a:p>
            <a:pPr algn="just">
              <a:buFont typeface="Wingdings" panose="05000000000000000000" pitchFamily="2" charset="2"/>
              <a:buChar char="ü"/>
            </a:pPr>
            <a:r>
              <a:rPr lang="mn-MN" dirty="0">
                <a:latin typeface="Arial" pitchFamily="34" charset="0"/>
                <a:cs typeface="Arial" pitchFamily="34" charset="0"/>
              </a:rPr>
              <a:t>Ажилтнууд гарын ариун цэврийг </a:t>
            </a:r>
            <a:r>
              <a:rPr lang="mn-MN" dirty="0" smtClean="0">
                <a:latin typeface="Arial" pitchFamily="34" charset="0"/>
                <a:cs typeface="Arial" pitchFamily="34" charset="0"/>
              </a:rPr>
              <a:t>сахихдаа </a:t>
            </a:r>
            <a:r>
              <a:rPr lang="mn-MN" dirty="0">
                <a:latin typeface="Arial" pitchFamily="34" charset="0"/>
                <a:cs typeface="Arial" pitchFamily="34" charset="0"/>
              </a:rPr>
              <a:t>анхаарах ёстой. Гарны эрүүл ахуйг хангахын тулд гараа дор хаяж 20 секундын турш савантай усаар угааж, ус, саван байхгүй үед спирт агуулсан гар ариутгагч бодис </a:t>
            </a:r>
            <a:r>
              <a:rPr lang="mn-MN" dirty="0" smtClean="0">
                <a:latin typeface="Arial" pitchFamily="34" charset="0"/>
                <a:cs typeface="Arial" pitchFamily="34" charset="0"/>
              </a:rPr>
              <a:t>хэрэглэх.</a:t>
            </a:r>
            <a:endParaRPr lang="mn-MN" dirty="0">
              <a:latin typeface="Arial" pitchFamily="34" charset="0"/>
              <a:cs typeface="Arial" pitchFamily="34" charset="0"/>
            </a:endParaRPr>
          </a:p>
          <a:p>
            <a:pPr algn="just">
              <a:buFont typeface="Wingdings" panose="05000000000000000000" pitchFamily="2" charset="2"/>
              <a:buChar char="ü"/>
            </a:pPr>
            <a:endParaRPr lang="mn-MN" dirty="0">
              <a:latin typeface="Arial" pitchFamily="34" charset="0"/>
              <a:cs typeface="Arial" pitchFamily="34" charset="0"/>
            </a:endParaRPr>
          </a:p>
          <a:p>
            <a:pPr algn="just">
              <a:buFont typeface="Wingdings" panose="05000000000000000000" pitchFamily="2" charset="2"/>
              <a:buChar char="ü"/>
            </a:pPr>
            <a:r>
              <a:rPr lang="mn-MN" dirty="0">
                <a:latin typeface="Arial" pitchFamily="34" charset="0"/>
                <a:cs typeface="Arial" pitchFamily="34" charset="0"/>
              </a:rPr>
              <a:t> </a:t>
            </a:r>
            <a:r>
              <a:rPr lang="mn-MN" dirty="0" smtClean="0">
                <a:latin typeface="Arial" pitchFamily="34" charset="0"/>
                <a:cs typeface="Arial" pitchFamily="34" charset="0"/>
              </a:rPr>
              <a:t>Бүх </a:t>
            </a:r>
            <a:r>
              <a:rPr lang="mn-MN" dirty="0" smtClean="0">
                <a:latin typeface="Arial" pitchFamily="34" charset="0"/>
                <a:cs typeface="Arial" pitchFamily="34" charset="0"/>
              </a:rPr>
              <a:t>ажилтнууд дүрмийн </a:t>
            </a:r>
            <a:r>
              <a:rPr lang="mn-MN" dirty="0">
                <a:latin typeface="Arial" pitchFamily="34" charset="0"/>
                <a:cs typeface="Arial" pitchFamily="34" charset="0"/>
              </a:rPr>
              <a:t>дагуу маск зүүж, маскыг норсон эсвэл бохирдсон </a:t>
            </a:r>
            <a:r>
              <a:rPr lang="mn-MN" dirty="0" smtClean="0">
                <a:latin typeface="Arial" pitchFamily="34" charset="0"/>
                <a:cs typeface="Arial" pitchFamily="34" charset="0"/>
              </a:rPr>
              <a:t>үед </a:t>
            </a:r>
            <a:r>
              <a:rPr lang="mn-MN" dirty="0">
                <a:latin typeface="Arial" pitchFamily="34" charset="0"/>
                <a:cs typeface="Arial" pitchFamily="34" charset="0"/>
              </a:rPr>
              <a:t>сольж, солихын өмнө ба </a:t>
            </a:r>
            <a:r>
              <a:rPr lang="mn-MN" dirty="0" smtClean="0">
                <a:latin typeface="Arial" pitchFamily="34" charset="0"/>
                <a:cs typeface="Arial" pitchFamily="34" charset="0"/>
              </a:rPr>
              <a:t>дараа гар </a:t>
            </a:r>
            <a:r>
              <a:rPr lang="mn-MN" dirty="0">
                <a:latin typeface="Arial" pitchFamily="34" charset="0"/>
                <a:cs typeface="Arial" pitchFamily="34" charset="0"/>
              </a:rPr>
              <a:t>ариутгагчийг </a:t>
            </a:r>
            <a:r>
              <a:rPr lang="mn-MN" dirty="0" smtClean="0">
                <a:latin typeface="Arial" pitchFamily="34" charset="0"/>
                <a:cs typeface="Arial" pitchFamily="34" charset="0"/>
              </a:rPr>
              <a:t>хэрэглэж </a:t>
            </a:r>
            <a:r>
              <a:rPr lang="mn-MN" dirty="0" smtClean="0">
                <a:latin typeface="Arial" pitchFamily="34" charset="0"/>
                <a:cs typeface="Arial" pitchFamily="34" charset="0"/>
              </a:rPr>
              <a:t>байх.</a:t>
            </a:r>
            <a:endParaRPr lang="mn-MN" dirty="0">
              <a:latin typeface="Arial" pitchFamily="34" charset="0"/>
              <a:cs typeface="Arial" pitchFamily="34" charset="0"/>
            </a:endParaRPr>
          </a:p>
          <a:p>
            <a:pPr algn="just">
              <a:buFont typeface="Wingdings" panose="05000000000000000000" pitchFamily="2" charset="2"/>
              <a:buChar char="ü"/>
            </a:pPr>
            <a:endParaRPr lang="mn-MN" dirty="0">
              <a:latin typeface="Arial" pitchFamily="34" charset="0"/>
              <a:cs typeface="Arial" pitchFamily="34" charset="0"/>
            </a:endParaRPr>
          </a:p>
          <a:p>
            <a:pPr algn="just">
              <a:buFont typeface="Wingdings" panose="05000000000000000000" pitchFamily="2" charset="2"/>
              <a:buChar char="ü"/>
            </a:pPr>
            <a:r>
              <a:rPr lang="mn-MN" dirty="0">
                <a:latin typeface="Arial" pitchFamily="34" charset="0"/>
                <a:cs typeface="Arial" pitchFamily="34" charset="0"/>
              </a:rPr>
              <a:t> </a:t>
            </a:r>
            <a:r>
              <a:rPr lang="mn-MN" dirty="0" smtClean="0">
                <a:latin typeface="Arial" pitchFamily="34" charset="0"/>
                <a:cs typeface="Arial" pitchFamily="34" charset="0"/>
              </a:rPr>
              <a:t>Бээлий </a:t>
            </a:r>
            <a:r>
              <a:rPr lang="mn-MN" dirty="0" smtClean="0">
                <a:latin typeface="Arial" pitchFamily="34" charset="0"/>
                <a:cs typeface="Arial" pitchFamily="34" charset="0"/>
              </a:rPr>
              <a:t>зүүх </a:t>
            </a:r>
            <a:r>
              <a:rPr lang="mn-MN" dirty="0">
                <a:latin typeface="Arial" pitchFamily="34" charset="0"/>
                <a:cs typeface="Arial" pitchFamily="34" charset="0"/>
              </a:rPr>
              <a:t>нь аюулгүй </a:t>
            </a:r>
            <a:r>
              <a:rPr lang="mn-MN" dirty="0" smtClean="0">
                <a:latin typeface="Arial" pitchFamily="34" charset="0"/>
                <a:cs typeface="Arial" pitchFamily="34" charset="0"/>
              </a:rPr>
              <a:t>байгаа мэт хиймэл сэтгэгдэл төрүүлдэг ажил хийж байх үедээ ашиглах </a:t>
            </a:r>
            <a:r>
              <a:rPr lang="mn-MN" dirty="0">
                <a:latin typeface="Arial" pitchFamily="34" charset="0"/>
                <a:cs typeface="Arial" pitchFamily="34" charset="0"/>
              </a:rPr>
              <a:t>ёсгүй.</a:t>
            </a:r>
            <a:endParaRPr lang="tr-TR"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21</a:t>
            </a:fld>
            <a:r>
              <a:rPr lang="tr-TR" dirty="0">
                <a:latin typeface="Arial" pitchFamily="34" charset="0"/>
                <a:cs typeface="Arial" pitchFamily="34" charset="0"/>
              </a:rPr>
              <a:t>/26</a:t>
            </a:r>
          </a:p>
        </p:txBody>
      </p:sp>
    </p:spTree>
    <p:extLst>
      <p:ext uri="{BB962C8B-B14F-4D97-AF65-F5344CB8AC3E}">
        <p14:creationId xmlns:p14="http://schemas.microsoft.com/office/powerpoint/2010/main" val="2153646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Arial" pitchFamily="34" charset="0"/>
              <a:cs typeface="Arial" pitchFamily="34" charset="0"/>
            </a:endParaRPr>
          </a:p>
        </p:txBody>
      </p:sp>
      <p:sp>
        <p:nvSpPr>
          <p:cNvPr id="12" name="Başlık 3">
            <a:extLst>
              <a:ext uri="{FF2B5EF4-FFF2-40B4-BE49-F238E27FC236}">
                <a16:creationId xmlns="" xmlns:a16="http://schemas.microsoft.com/office/drawing/2014/main" id="{34ABF35B-0CC3-4EB4-9674-39A3F609F1C4}"/>
              </a:ext>
            </a:extLst>
          </p:cNvPr>
          <p:cNvSpPr>
            <a:spLocks noGrp="1"/>
          </p:cNvSpPr>
          <p:nvPr>
            <p:ph type="title"/>
          </p:nvPr>
        </p:nvSpPr>
        <p:spPr>
          <a:xfrm>
            <a:off x="1463235" y="212884"/>
            <a:ext cx="6896475" cy="1238302"/>
          </a:xfrm>
        </p:spPr>
        <p:txBody>
          <a:bodyPr>
            <a:normAutofit/>
          </a:bodyPr>
          <a:lstStyle/>
          <a:p>
            <a:r>
              <a:rPr lang="mn-MN" sz="3200" dirty="0">
                <a:latin typeface="Arial" pitchFamily="34" charset="0"/>
                <a:cs typeface="Arial" pitchFamily="34" charset="0"/>
              </a:rPr>
              <a:t>АЖИЛЧДЫН АВАХ ШААРДЛАГАТАЙ АРГА ХЭМЖЭЭ</a:t>
            </a:r>
          </a:p>
        </p:txBody>
      </p:sp>
      <p:sp>
        <p:nvSpPr>
          <p:cNvPr id="6" name="Content Placeholder 3"/>
          <p:cNvSpPr>
            <a:spLocks noGrp="1"/>
          </p:cNvSpPr>
          <p:nvPr>
            <p:ph idx="1"/>
          </p:nvPr>
        </p:nvSpPr>
        <p:spPr>
          <a:xfrm>
            <a:off x="418282" y="1608084"/>
            <a:ext cx="8382499" cy="3335110"/>
          </a:xfrm>
        </p:spPr>
        <p:txBody>
          <a:bodyPr/>
          <a:lstStyle/>
          <a:p>
            <a:pPr algn="just">
              <a:buFont typeface="Wingdings" panose="05000000000000000000" pitchFamily="2" charset="2"/>
              <a:buChar char="ü"/>
            </a:pPr>
            <a:r>
              <a:rPr lang="mn-MN" sz="2000" dirty="0" smtClean="0">
                <a:latin typeface="Arial" pitchFamily="34" charset="0"/>
                <a:cs typeface="Arial" pitchFamily="34" charset="0"/>
              </a:rPr>
              <a:t> Жолооч</a:t>
            </a:r>
            <a:r>
              <a:rPr lang="mn-MN" sz="2000" dirty="0" smtClean="0">
                <a:latin typeface="Arial" pitchFamily="34" charset="0"/>
                <a:cs typeface="Arial" pitchFamily="34" charset="0"/>
              </a:rPr>
              <a:t>, бусад тээврийн </a:t>
            </a:r>
            <a:r>
              <a:rPr lang="mn-MN" sz="2000" dirty="0">
                <a:latin typeface="Arial" pitchFamily="34" charset="0"/>
                <a:cs typeface="Arial" pitchFamily="34" charset="0"/>
              </a:rPr>
              <a:t>хэрэгслийг ашигладаг ажилтнууд тээврийн хэрэгсэлд </a:t>
            </a:r>
            <a:r>
              <a:rPr lang="mn-MN" sz="2000" dirty="0" smtClean="0">
                <a:latin typeface="Arial" pitchFamily="34" charset="0"/>
                <a:cs typeface="Arial" pitchFamily="34" charset="0"/>
              </a:rPr>
              <a:t>суух, буухдаа </a:t>
            </a:r>
            <a:r>
              <a:rPr lang="mn-MN" sz="2000" dirty="0" smtClean="0">
                <a:latin typeface="Arial" pitchFamily="34" charset="0"/>
                <a:cs typeface="Arial" pitchFamily="34" charset="0"/>
              </a:rPr>
              <a:t>заавал </a:t>
            </a:r>
            <a:r>
              <a:rPr lang="mn-MN" sz="2000" dirty="0">
                <a:latin typeface="Arial" pitchFamily="34" charset="0"/>
                <a:cs typeface="Arial" pitchFamily="34" charset="0"/>
              </a:rPr>
              <a:t>маск </a:t>
            </a:r>
            <a:r>
              <a:rPr lang="mn-MN" sz="2000" dirty="0" smtClean="0">
                <a:latin typeface="Arial" pitchFamily="34" charset="0"/>
                <a:cs typeface="Arial" pitchFamily="34" charset="0"/>
              </a:rPr>
              <a:t>зүүсэн </a:t>
            </a:r>
            <a:r>
              <a:rPr lang="mn-MN" sz="2000" dirty="0" smtClean="0">
                <a:latin typeface="Arial" pitchFamily="34" charset="0"/>
                <a:cs typeface="Arial" pitchFamily="34" charset="0"/>
              </a:rPr>
              <a:t>байх. </a:t>
            </a:r>
            <a:r>
              <a:rPr lang="mn-MN" sz="2000" dirty="0" smtClean="0">
                <a:latin typeface="Arial" pitchFamily="34" charset="0"/>
                <a:cs typeface="Arial" pitchFamily="34" charset="0"/>
              </a:rPr>
              <a:t>Хэрвээ тухайн ажилтны сууж </a:t>
            </a:r>
            <a:r>
              <a:rPr lang="mn-MN" sz="2000" dirty="0">
                <a:latin typeface="Arial" pitchFamily="34" charset="0"/>
                <a:cs typeface="Arial" pitchFamily="34" charset="0"/>
              </a:rPr>
              <a:t>буй газар нь зорчигчдоос тусдаа байвал маск </a:t>
            </a:r>
            <a:r>
              <a:rPr lang="mn-MN" sz="2000" dirty="0" smtClean="0">
                <a:latin typeface="Arial" pitchFamily="34" charset="0"/>
                <a:cs typeface="Arial" pitchFamily="34" charset="0"/>
              </a:rPr>
              <a:t>зүүхгүй байж болно. </a:t>
            </a:r>
            <a:endParaRPr lang="mn-MN" sz="2000" dirty="0">
              <a:latin typeface="Arial" pitchFamily="34" charset="0"/>
              <a:cs typeface="Arial" pitchFamily="34" charset="0"/>
            </a:endParaRPr>
          </a:p>
          <a:p>
            <a:pPr algn="just">
              <a:buFont typeface="Wingdings" panose="05000000000000000000" pitchFamily="2" charset="2"/>
              <a:buChar char="ü"/>
            </a:pPr>
            <a:r>
              <a:rPr lang="mn-MN" sz="2000" dirty="0">
                <a:latin typeface="Arial" pitchFamily="34" charset="0"/>
                <a:cs typeface="Arial" pitchFamily="34" charset="0"/>
              </a:rPr>
              <a:t>  Ажилтнууд тээврийн хэрэгсэлд суухдаа </a:t>
            </a:r>
            <a:r>
              <a:rPr lang="mn-MN" sz="2000" dirty="0" smtClean="0">
                <a:latin typeface="Arial" pitchFamily="34" charset="0"/>
                <a:cs typeface="Arial" pitchFamily="34" charset="0"/>
              </a:rPr>
              <a:t>гараа 70-аас </a:t>
            </a:r>
            <a:r>
              <a:rPr lang="mn-MN" sz="2000" dirty="0">
                <a:latin typeface="Arial" pitchFamily="34" charset="0"/>
                <a:cs typeface="Arial" pitchFamily="34" charset="0"/>
              </a:rPr>
              <a:t>доошгүй </a:t>
            </a:r>
            <a:r>
              <a:rPr lang="mn-MN" sz="2000" dirty="0" smtClean="0">
                <a:latin typeface="Arial" pitchFamily="34" charset="0"/>
                <a:cs typeface="Arial" pitchFamily="34" charset="0"/>
              </a:rPr>
              <a:t>хувийн спирт агуулсан гар ариутгагчаар </a:t>
            </a:r>
            <a:r>
              <a:rPr lang="mn-MN" sz="2000" dirty="0" smtClean="0">
                <a:latin typeface="Arial" pitchFamily="34" charset="0"/>
                <a:cs typeface="Arial" pitchFamily="34" charset="0"/>
              </a:rPr>
              <a:t>ариутгах.</a:t>
            </a:r>
            <a:endParaRPr lang="mn-MN" sz="2000" dirty="0">
              <a:latin typeface="Arial" pitchFamily="34" charset="0"/>
              <a:cs typeface="Arial" pitchFamily="34" charset="0"/>
            </a:endParaRPr>
          </a:p>
          <a:p>
            <a:pPr algn="just">
              <a:buFont typeface="Wingdings" panose="05000000000000000000" pitchFamily="2" charset="2"/>
              <a:buChar char="ü"/>
            </a:pPr>
            <a:endParaRPr lang="mn-MN" sz="2000" dirty="0">
              <a:latin typeface="Arial" pitchFamily="34" charset="0"/>
              <a:cs typeface="Arial" pitchFamily="34" charset="0"/>
            </a:endParaRPr>
          </a:p>
          <a:p>
            <a:pPr algn="just">
              <a:buFont typeface="Wingdings" panose="05000000000000000000" pitchFamily="2" charset="2"/>
              <a:buChar char="ü"/>
            </a:pPr>
            <a:r>
              <a:rPr lang="mn-MN" sz="2000" dirty="0">
                <a:latin typeface="Arial" pitchFamily="34" charset="0"/>
                <a:cs typeface="Arial" pitchFamily="34" charset="0"/>
              </a:rPr>
              <a:t>  Ажиллагсад </a:t>
            </a:r>
            <a:r>
              <a:rPr lang="mn-MN" sz="2000" dirty="0" smtClean="0">
                <a:latin typeface="Arial" pitchFamily="34" charset="0"/>
                <a:cs typeface="Arial" pitchFamily="34" charset="0"/>
              </a:rPr>
              <a:t>амарч байх үеэрээ бие биенээсээ дор </a:t>
            </a:r>
            <a:r>
              <a:rPr lang="mn-MN" sz="2000" dirty="0">
                <a:latin typeface="Arial" pitchFamily="34" charset="0"/>
                <a:cs typeface="Arial" pitchFamily="34" charset="0"/>
              </a:rPr>
              <a:t>хаяж 1 </a:t>
            </a:r>
            <a:r>
              <a:rPr lang="mn-MN" sz="2000" dirty="0" smtClean="0">
                <a:latin typeface="Arial" pitchFamily="34" charset="0"/>
                <a:cs typeface="Arial" pitchFamily="34" charset="0"/>
              </a:rPr>
              <a:t>метр зайтай байх ёстой </a:t>
            </a:r>
            <a:r>
              <a:rPr lang="mn-MN" sz="2000" dirty="0">
                <a:latin typeface="Arial" pitchFamily="34" charset="0"/>
                <a:cs typeface="Arial" pitchFamily="34" charset="0"/>
              </a:rPr>
              <a:t>бөгөөд маскаа </a:t>
            </a:r>
            <a:r>
              <a:rPr lang="mn-MN" sz="2000" dirty="0" smtClean="0">
                <a:latin typeface="Arial" pitchFamily="34" charset="0"/>
                <a:cs typeface="Arial" pitchFamily="34" charset="0"/>
              </a:rPr>
              <a:t>зүүсэн байх ёстой.</a:t>
            </a:r>
            <a:endParaRPr lang="mn-MN" sz="2000"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22</a:t>
            </a:fld>
            <a:r>
              <a:rPr lang="tr-TR" dirty="0">
                <a:latin typeface="Arial" pitchFamily="34" charset="0"/>
                <a:cs typeface="Arial" pitchFamily="34" charset="0"/>
              </a:rPr>
              <a:t>/26</a:t>
            </a:r>
          </a:p>
        </p:txBody>
      </p:sp>
    </p:spTree>
    <p:extLst>
      <p:ext uri="{BB962C8B-B14F-4D97-AF65-F5344CB8AC3E}">
        <p14:creationId xmlns:p14="http://schemas.microsoft.com/office/powerpoint/2010/main" val="1230971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a:xfrm>
            <a:off x="431652" y="1416118"/>
            <a:ext cx="7886700" cy="4351338"/>
          </a:xfrm>
        </p:spPr>
        <p:txBody>
          <a:bodyPr/>
          <a:lstStyle/>
          <a:p>
            <a:pPr marL="0" indent="0" algn="ctr">
              <a:buNone/>
            </a:pPr>
            <a:endParaRPr lang="tr-TR" dirty="0">
              <a:latin typeface="Arial" pitchFamily="34" charset="0"/>
              <a:cs typeface="Arial" pitchFamily="34" charset="0"/>
            </a:endParaRPr>
          </a:p>
          <a:p>
            <a:pPr marL="0" indent="0" algn="ctr">
              <a:buNone/>
            </a:pPr>
            <a:endParaRPr lang="tr-TR" dirty="0">
              <a:latin typeface="Arial" pitchFamily="34" charset="0"/>
              <a:cs typeface="Arial" pitchFamily="34" charset="0"/>
            </a:endParaRPr>
          </a:p>
          <a:p>
            <a:pPr marL="0" indent="0" algn="ctr">
              <a:buNone/>
            </a:pPr>
            <a:endParaRPr lang="tr-TR" dirty="0">
              <a:latin typeface="Arial" pitchFamily="34" charset="0"/>
              <a:cs typeface="Arial" pitchFamily="34" charset="0"/>
            </a:endParaRPr>
          </a:p>
          <a:p>
            <a:pPr marL="0" indent="0" algn="ctr">
              <a:buNone/>
            </a:pPr>
            <a:r>
              <a:rPr lang="mn-MN" sz="4800" dirty="0" smtClean="0">
                <a:solidFill>
                  <a:srgbClr val="C00000"/>
                </a:solidFill>
                <a:latin typeface="Arial" pitchFamily="34" charset="0"/>
                <a:cs typeface="Arial" pitchFamily="34" charset="0"/>
              </a:rPr>
              <a:t>ХӨДӨЛМӨРИЙН ЭРҮҮЛ АХУЙ, </a:t>
            </a:r>
            <a:r>
              <a:rPr lang="mn-MN" sz="4800" dirty="0">
                <a:solidFill>
                  <a:srgbClr val="C00000"/>
                </a:solidFill>
                <a:latin typeface="Arial" pitchFamily="34" charset="0"/>
                <a:cs typeface="Arial" pitchFamily="34" charset="0"/>
              </a:rPr>
              <a:t>АЮУЛГҮЙ БАЙДЛЫН ЕРӨНХИЙ </a:t>
            </a:r>
            <a:r>
              <a:rPr lang="mn-MN" sz="4800" dirty="0" smtClean="0">
                <a:solidFill>
                  <a:srgbClr val="C00000"/>
                </a:solidFill>
                <a:latin typeface="Arial" pitchFamily="34" charset="0"/>
                <a:cs typeface="Arial" pitchFamily="34" charset="0"/>
              </a:rPr>
              <a:t>ГАЗРЫН ХИЙЖ БУЙ АЖЛУУД</a:t>
            </a:r>
            <a:endParaRPr lang="tr-TR" sz="4800" dirty="0">
              <a:solidFill>
                <a:srgbClr val="C00000"/>
              </a:solidFill>
              <a:latin typeface="Arial" pitchFamily="34" charset="0"/>
              <a:cs typeface="Arial" pitchFamily="34" charset="0"/>
            </a:endParaRPr>
          </a:p>
        </p:txBody>
      </p:sp>
      <p:sp>
        <p:nvSpPr>
          <p:cNvPr id="3" name="Slide Number Placeholder 2"/>
          <p:cNvSpPr>
            <a:spLocks noGrp="1"/>
          </p:cNvSpPr>
          <p:nvPr>
            <p:ph type="sldNum" sz="quarter" idx="12"/>
          </p:nvPr>
        </p:nvSpPr>
        <p:spPr>
          <a:xfrm>
            <a:off x="6426052" y="6088248"/>
            <a:ext cx="2057400" cy="365125"/>
          </a:xfrm>
        </p:spPr>
        <p:txBody>
          <a:bodyPr/>
          <a:lstStyle/>
          <a:p>
            <a:fld id="{885776FF-AC16-4B72-9C8A-C6C7B834E379}" type="slidenum">
              <a:rPr lang="tr-TR" smtClean="0">
                <a:latin typeface="Arial" pitchFamily="34" charset="0"/>
                <a:cs typeface="Arial" pitchFamily="34" charset="0"/>
              </a:rPr>
              <a:pPr/>
              <a:t>23</a:t>
            </a:fld>
            <a:r>
              <a:rPr lang="tr-TR" dirty="0">
                <a:latin typeface="Arial" pitchFamily="34" charset="0"/>
                <a:cs typeface="Arial" pitchFamily="34" charset="0"/>
              </a:rPr>
              <a:t>/26</a:t>
            </a:r>
          </a:p>
        </p:txBody>
      </p:sp>
    </p:spTree>
    <p:extLst>
      <p:ext uri="{BB962C8B-B14F-4D97-AF65-F5344CB8AC3E}">
        <p14:creationId xmlns:p14="http://schemas.microsoft.com/office/powerpoint/2010/main" val="2210689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aşlık 3">
            <a:extLst>
              <a:ext uri="{FF2B5EF4-FFF2-40B4-BE49-F238E27FC236}">
                <a16:creationId xmlns="" xmlns:a16="http://schemas.microsoft.com/office/drawing/2014/main" id="{88AD3EBC-28AB-41E9-92B0-B45789732637}"/>
              </a:ext>
            </a:extLst>
          </p:cNvPr>
          <p:cNvSpPr>
            <a:spLocks noGrp="1"/>
          </p:cNvSpPr>
          <p:nvPr>
            <p:ph type="title"/>
          </p:nvPr>
        </p:nvSpPr>
        <p:spPr>
          <a:xfrm>
            <a:off x="1362758" y="246440"/>
            <a:ext cx="8821667" cy="1238302"/>
          </a:xfrm>
        </p:spPr>
        <p:txBody>
          <a:bodyPr>
            <a:normAutofit/>
          </a:bodyPr>
          <a:lstStyle/>
          <a:p>
            <a:pPr algn="just"/>
            <a:r>
              <a:rPr lang="mn-MN" sz="3000" dirty="0" smtClean="0">
                <a:latin typeface="Arial" pitchFamily="34" charset="0"/>
                <a:cs typeface="Arial" pitchFamily="34" charset="0"/>
              </a:rPr>
              <a:t>ХЭААБЕГ-ЫН ХИЙЖ </a:t>
            </a:r>
            <a:r>
              <a:rPr lang="mn-MN" sz="3000" dirty="0">
                <a:latin typeface="Arial" pitchFamily="34" charset="0"/>
                <a:cs typeface="Arial" pitchFamily="34" charset="0"/>
              </a:rPr>
              <a:t>БУЙ АЖЛУУД</a:t>
            </a:r>
          </a:p>
        </p:txBody>
      </p:sp>
      <p:sp>
        <p:nvSpPr>
          <p:cNvPr id="23" name="İçerik Yer Tutucusu 2">
            <a:extLst>
              <a:ext uri="{FF2B5EF4-FFF2-40B4-BE49-F238E27FC236}">
                <a16:creationId xmlns="" xmlns:a16="http://schemas.microsoft.com/office/drawing/2014/main" id="{86948128-57B4-4FBA-B02F-E84660C222CC}"/>
              </a:ext>
            </a:extLst>
          </p:cNvPr>
          <p:cNvSpPr>
            <a:spLocks noGrp="1"/>
          </p:cNvSpPr>
          <p:nvPr>
            <p:ph idx="1"/>
          </p:nvPr>
        </p:nvSpPr>
        <p:spPr>
          <a:xfrm>
            <a:off x="287827" y="2338584"/>
            <a:ext cx="8645499" cy="2628627"/>
          </a:xfrm>
        </p:spPr>
        <p:txBody>
          <a:bodyPr/>
          <a:lstStyle/>
          <a:p>
            <a:pPr marL="0" indent="0" algn="ctr">
              <a:buNone/>
            </a:pPr>
            <a:r>
              <a:rPr lang="tr-TR" sz="2000" b="1" dirty="0">
                <a:latin typeface="Arial" pitchFamily="34" charset="0"/>
                <a:cs typeface="Arial" pitchFamily="34" charset="0"/>
                <a:hlinkClick r:id="rId3"/>
              </a:rPr>
              <a:t>https://ailevecalisma.gov.tr/covid19</a:t>
            </a:r>
            <a:endParaRPr lang="tr-TR" sz="2000" b="1" dirty="0">
              <a:latin typeface="Arial" pitchFamily="34" charset="0"/>
              <a:cs typeface="Arial" pitchFamily="34" charset="0"/>
            </a:endParaRPr>
          </a:p>
          <a:p>
            <a:pPr marL="0" indent="0" algn="ctr">
              <a:buNone/>
            </a:pPr>
            <a:endParaRPr lang="tr-TR" sz="2000" b="1" dirty="0">
              <a:latin typeface="Arial" pitchFamily="34" charset="0"/>
              <a:cs typeface="Arial" pitchFamily="34" charset="0"/>
            </a:endParaRPr>
          </a:p>
          <a:p>
            <a:pPr marL="0" indent="0" algn="just">
              <a:buNone/>
            </a:pPr>
            <a:r>
              <a:rPr lang="mn-MN" sz="2000" dirty="0">
                <a:latin typeface="Arial" pitchFamily="34" charset="0"/>
                <a:cs typeface="Arial" pitchFamily="34" charset="0"/>
              </a:rPr>
              <a:t>Ажлын </a:t>
            </a:r>
            <a:r>
              <a:rPr lang="mn-MN" sz="2000" dirty="0" smtClean="0">
                <a:latin typeface="Arial" pitchFamily="34" charset="0"/>
                <a:cs typeface="Arial" pitchFamily="34" charset="0"/>
              </a:rPr>
              <a:t>байранд </a:t>
            </a:r>
            <a:r>
              <a:rPr lang="tr-TR" sz="2000" dirty="0" smtClean="0">
                <a:latin typeface="Arial" pitchFamily="34" charset="0"/>
                <a:cs typeface="Arial" pitchFamily="34" charset="0"/>
              </a:rPr>
              <a:t>COVID-19</a:t>
            </a:r>
            <a:r>
              <a:rPr lang="mn-MN" sz="2000" dirty="0" smtClean="0">
                <a:latin typeface="Arial" pitchFamily="34" charset="0"/>
                <a:cs typeface="Arial" pitchFamily="34" charset="0"/>
              </a:rPr>
              <a:t>-с урьдчилан сэргийлэх мэдээллийн </a:t>
            </a:r>
            <a:r>
              <a:rPr lang="mn-MN" sz="2000" dirty="0">
                <a:latin typeface="Arial" pitchFamily="34" charset="0"/>
                <a:cs typeface="Arial" pitchFamily="34" charset="0"/>
              </a:rPr>
              <a:t>платформ</a:t>
            </a:r>
          </a:p>
          <a:p>
            <a:pPr algn="just"/>
            <a:r>
              <a:rPr lang="mn-MN" sz="2000" dirty="0">
                <a:latin typeface="Arial" pitchFamily="34" charset="0"/>
                <a:cs typeface="Arial" pitchFamily="34" charset="0"/>
              </a:rPr>
              <a:t>34 баримт бичиг</a:t>
            </a:r>
          </a:p>
          <a:p>
            <a:pPr algn="just"/>
            <a:r>
              <a:rPr lang="mn-MN" sz="2000" dirty="0">
                <a:latin typeface="Arial" pitchFamily="34" charset="0"/>
                <a:cs typeface="Arial" pitchFamily="34" charset="0"/>
              </a:rPr>
              <a:t>29 зурагт хуудас</a:t>
            </a:r>
          </a:p>
          <a:p>
            <a:pPr algn="just"/>
            <a:r>
              <a:rPr lang="mn-MN" sz="2000" dirty="0">
                <a:latin typeface="Arial" pitchFamily="34" charset="0"/>
                <a:cs typeface="Arial" pitchFamily="34" charset="0"/>
              </a:rPr>
              <a:t>9 видео</a:t>
            </a:r>
          </a:p>
          <a:p>
            <a:pPr algn="just"/>
            <a:r>
              <a:rPr lang="mn-MN" sz="2000" dirty="0">
                <a:latin typeface="Arial" pitchFamily="34" charset="0"/>
                <a:cs typeface="Arial" pitchFamily="34" charset="0"/>
              </a:rPr>
              <a:t>Түгээмэл асуултууд</a:t>
            </a:r>
            <a:endParaRPr lang="tr-TR"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24</a:t>
            </a:fld>
            <a:r>
              <a:rPr lang="tr-TR" dirty="0">
                <a:latin typeface="Arial" pitchFamily="34" charset="0"/>
                <a:cs typeface="Arial" pitchFamily="34" charset="0"/>
              </a:rPr>
              <a:t>/26</a:t>
            </a:r>
          </a:p>
        </p:txBody>
      </p:sp>
    </p:spTree>
    <p:extLst>
      <p:ext uri="{BB962C8B-B14F-4D97-AF65-F5344CB8AC3E}">
        <p14:creationId xmlns:p14="http://schemas.microsoft.com/office/powerpoint/2010/main" val="1931067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Başlık 3">
            <a:extLst>
              <a:ext uri="{FF2B5EF4-FFF2-40B4-BE49-F238E27FC236}">
                <a16:creationId xmlns="" xmlns:a16="http://schemas.microsoft.com/office/drawing/2014/main" id="{88AD3EBC-28AB-41E9-92B0-B45789732637}"/>
              </a:ext>
            </a:extLst>
          </p:cNvPr>
          <p:cNvSpPr>
            <a:spLocks noGrp="1"/>
          </p:cNvSpPr>
          <p:nvPr>
            <p:ph type="title"/>
          </p:nvPr>
        </p:nvSpPr>
        <p:spPr>
          <a:xfrm>
            <a:off x="1362758" y="246440"/>
            <a:ext cx="8821667" cy="1238302"/>
          </a:xfrm>
        </p:spPr>
        <p:txBody>
          <a:bodyPr>
            <a:normAutofit/>
          </a:bodyPr>
          <a:lstStyle/>
          <a:p>
            <a:pPr algn="just"/>
            <a:r>
              <a:rPr lang="mn-MN" sz="3000" dirty="0">
                <a:latin typeface="Arial" pitchFamily="34" charset="0"/>
                <a:cs typeface="Arial" pitchFamily="34" charset="0"/>
              </a:rPr>
              <a:t>ХЭААБЕГ-ЫН ХИЙЖ БУЙ АЖЛУУД</a:t>
            </a:r>
            <a:endParaRPr lang="tr-TR" sz="3000" dirty="0">
              <a:latin typeface="Arial" pitchFamily="34" charset="0"/>
              <a:cs typeface="Arial" pitchFamily="34" charset="0"/>
            </a:endParaRPr>
          </a:p>
        </p:txBody>
      </p:sp>
      <p:sp>
        <p:nvSpPr>
          <p:cNvPr id="23" name="İçerik Yer Tutucusu 2">
            <a:extLst>
              <a:ext uri="{FF2B5EF4-FFF2-40B4-BE49-F238E27FC236}">
                <a16:creationId xmlns="" xmlns:a16="http://schemas.microsoft.com/office/drawing/2014/main" id="{86948128-57B4-4FBA-B02F-E84660C222CC}"/>
              </a:ext>
            </a:extLst>
          </p:cNvPr>
          <p:cNvSpPr>
            <a:spLocks noGrp="1"/>
          </p:cNvSpPr>
          <p:nvPr>
            <p:ph idx="1"/>
          </p:nvPr>
        </p:nvSpPr>
        <p:spPr>
          <a:xfrm>
            <a:off x="287827" y="2338584"/>
            <a:ext cx="8645499" cy="2628627"/>
          </a:xfrm>
        </p:spPr>
        <p:txBody>
          <a:bodyPr/>
          <a:lstStyle/>
          <a:p>
            <a:pPr marL="0" indent="0" algn="ctr">
              <a:buNone/>
            </a:pPr>
            <a:r>
              <a:rPr lang="tr-TR" sz="2000" b="1" dirty="0">
                <a:latin typeface="Arial" pitchFamily="34" charset="0"/>
                <a:cs typeface="Arial" pitchFamily="34" charset="0"/>
                <a:hlinkClick r:id="rId3"/>
              </a:rPr>
              <a:t>https://ailevecalisma.gov.tr/covid19</a:t>
            </a:r>
            <a:endParaRPr lang="tr-TR" sz="2000" b="1" dirty="0">
              <a:latin typeface="Arial" pitchFamily="34" charset="0"/>
              <a:cs typeface="Arial" pitchFamily="34" charset="0"/>
            </a:endParaRPr>
          </a:p>
          <a:p>
            <a:pPr marL="0" indent="0" algn="ctr">
              <a:buNone/>
            </a:pPr>
            <a:endParaRPr lang="tr-TR" sz="2000" b="1" dirty="0">
              <a:latin typeface="Arial" pitchFamily="34" charset="0"/>
              <a:cs typeface="Arial" pitchFamily="34" charset="0"/>
            </a:endParaRPr>
          </a:p>
          <a:p>
            <a:pPr algn="just"/>
            <a:r>
              <a:rPr lang="mn-MN" sz="2000" b="1" dirty="0">
                <a:solidFill>
                  <a:srgbClr val="C00000"/>
                </a:solidFill>
                <a:latin typeface="Arial" pitchFamily="34" charset="0"/>
                <a:cs typeface="Arial" pitchFamily="34" charset="0"/>
              </a:rPr>
              <a:t>ХЯНАЛТЫН </a:t>
            </a:r>
            <a:r>
              <a:rPr lang="mn-MN" sz="2000" b="1" dirty="0" smtClean="0">
                <a:solidFill>
                  <a:srgbClr val="C00000"/>
                </a:solidFill>
                <a:latin typeface="Arial" pitchFamily="34" charset="0"/>
                <a:cs typeface="Arial" pitchFamily="34" charset="0"/>
              </a:rPr>
              <a:t>ЖАГСААЛТ</a:t>
            </a:r>
            <a:r>
              <a:rPr lang="tr-TR" sz="2000" b="1" dirty="0" smtClean="0">
                <a:solidFill>
                  <a:srgbClr val="C00000"/>
                </a:solidFill>
                <a:latin typeface="Arial" pitchFamily="34" charset="0"/>
                <a:cs typeface="Arial" pitchFamily="34" charset="0"/>
              </a:rPr>
              <a:t>: </a:t>
            </a:r>
            <a:r>
              <a:rPr lang="mn-MN" sz="2000" i="1" dirty="0">
                <a:latin typeface="Arial" pitchFamily="34" charset="0"/>
                <a:cs typeface="Arial" pitchFamily="34" charset="0"/>
              </a:rPr>
              <a:t>Хот хоорондын нийтийн </a:t>
            </a:r>
            <a:r>
              <a:rPr lang="mn-MN" sz="2000" i="1" dirty="0" smtClean="0">
                <a:latin typeface="Arial" pitchFamily="34" charset="0"/>
                <a:cs typeface="Arial" pitchFamily="34" charset="0"/>
              </a:rPr>
              <a:t>тээврийг коронавирусын дэгдэлтээс </a:t>
            </a:r>
            <a:r>
              <a:rPr lang="mn-MN" sz="2000" i="1" dirty="0">
                <a:latin typeface="Arial" pitchFamily="34" charset="0"/>
                <a:cs typeface="Arial" pitchFamily="34" charset="0"/>
              </a:rPr>
              <a:t>хамгаалах хяналтын хуудас</a:t>
            </a:r>
            <a:endParaRPr lang="tr-TR" sz="2000" i="1" dirty="0">
              <a:latin typeface="Arial" pitchFamily="34" charset="0"/>
              <a:cs typeface="Arial" pitchFamily="34" charset="0"/>
            </a:endParaRPr>
          </a:p>
          <a:p>
            <a:pPr algn="just"/>
            <a:r>
              <a:rPr lang="tr-TR" sz="2000" b="1" dirty="0">
                <a:solidFill>
                  <a:srgbClr val="C00000"/>
                </a:solidFill>
                <a:latin typeface="Arial" pitchFamily="34" charset="0"/>
                <a:cs typeface="Arial" pitchFamily="34" charset="0"/>
              </a:rPr>
              <a:t>AFİŞ: </a:t>
            </a:r>
            <a:r>
              <a:rPr lang="mn-MN" sz="2000" b="1" dirty="0">
                <a:solidFill>
                  <a:schemeClr val="accent5"/>
                </a:solidFill>
                <a:latin typeface="Arial" pitchFamily="34" charset="0"/>
                <a:cs typeface="Arial" pitchFamily="34" charset="0"/>
              </a:rPr>
              <a:t>Хот хоорондын нийтийн тээврийн хэрэгслээр тээвэрлэхэд шинэ төрлийн коронавирусын эсрэг тэмцэхэд анхаарах </a:t>
            </a:r>
            <a:r>
              <a:rPr lang="mn-MN" sz="2000" b="1" dirty="0" smtClean="0">
                <a:solidFill>
                  <a:schemeClr val="accent5"/>
                </a:solidFill>
                <a:latin typeface="Arial" pitchFamily="34" charset="0"/>
                <a:cs typeface="Arial" pitchFamily="34" charset="0"/>
              </a:rPr>
              <a:t>зүйлс.</a:t>
            </a:r>
            <a:endParaRPr lang="tr-TR" sz="2000" i="1" dirty="0">
              <a:solidFill>
                <a:schemeClr val="accent5"/>
              </a:solidFill>
              <a:latin typeface="Arial" pitchFamily="34" charset="0"/>
              <a:cs typeface="Arial" pitchFamily="34" charset="0"/>
            </a:endParaRPr>
          </a:p>
          <a:p>
            <a:pPr algn="just"/>
            <a:endParaRPr lang="tr-TR"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25</a:t>
            </a:fld>
            <a:r>
              <a:rPr lang="tr-TR" dirty="0">
                <a:latin typeface="Arial" pitchFamily="34" charset="0"/>
                <a:cs typeface="Arial" pitchFamily="34" charset="0"/>
              </a:rPr>
              <a:t>/26</a:t>
            </a:r>
          </a:p>
        </p:txBody>
      </p:sp>
    </p:spTree>
    <p:extLst>
      <p:ext uri="{BB962C8B-B14F-4D97-AF65-F5344CB8AC3E}">
        <p14:creationId xmlns:p14="http://schemas.microsoft.com/office/powerpoint/2010/main" val="730364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Arial" pitchFamily="34" charset="0"/>
              <a:cs typeface="Arial" pitchFamily="34" charset="0"/>
            </a:endParaRPr>
          </a:p>
        </p:txBody>
      </p:sp>
      <p:sp>
        <p:nvSpPr>
          <p:cNvPr id="20" name="Başlık 3">
            <a:extLst>
              <a:ext uri="{FF2B5EF4-FFF2-40B4-BE49-F238E27FC236}">
                <a16:creationId xmlns="" xmlns:a16="http://schemas.microsoft.com/office/drawing/2014/main" id="{88AD3EBC-28AB-41E9-92B0-B45789732637}"/>
              </a:ext>
            </a:extLst>
          </p:cNvPr>
          <p:cNvSpPr>
            <a:spLocks noGrp="1"/>
          </p:cNvSpPr>
          <p:nvPr>
            <p:ph type="title"/>
          </p:nvPr>
        </p:nvSpPr>
        <p:spPr>
          <a:xfrm>
            <a:off x="1362758" y="246440"/>
            <a:ext cx="8821667" cy="1238302"/>
          </a:xfrm>
        </p:spPr>
        <p:txBody>
          <a:bodyPr/>
          <a:lstStyle/>
          <a:p>
            <a:pPr algn="just"/>
            <a:r>
              <a:rPr lang="mn-MN" dirty="0" smtClean="0">
                <a:latin typeface="Arial" pitchFamily="34" charset="0"/>
                <a:cs typeface="Arial" pitchFamily="34" charset="0"/>
              </a:rPr>
              <a:t>Эх сурвалж</a:t>
            </a:r>
            <a:endParaRPr lang="tr-TR" dirty="0">
              <a:latin typeface="Arial" pitchFamily="34" charset="0"/>
              <a:cs typeface="Arial" pitchFamily="34" charset="0"/>
            </a:endParaRPr>
          </a:p>
        </p:txBody>
      </p:sp>
      <p:sp>
        <p:nvSpPr>
          <p:cNvPr id="23" name="İçerik Yer Tutucusu 2">
            <a:extLst>
              <a:ext uri="{FF2B5EF4-FFF2-40B4-BE49-F238E27FC236}">
                <a16:creationId xmlns="" xmlns:a16="http://schemas.microsoft.com/office/drawing/2014/main" id="{86948128-57B4-4FBA-B02F-E84660C222CC}"/>
              </a:ext>
            </a:extLst>
          </p:cNvPr>
          <p:cNvSpPr>
            <a:spLocks noGrp="1"/>
          </p:cNvSpPr>
          <p:nvPr>
            <p:ph idx="1"/>
          </p:nvPr>
        </p:nvSpPr>
        <p:spPr>
          <a:xfrm>
            <a:off x="324041" y="1596200"/>
            <a:ext cx="8645499" cy="4757862"/>
          </a:xfrm>
        </p:spPr>
        <p:txBody>
          <a:bodyPr/>
          <a:lstStyle/>
          <a:p>
            <a:pPr algn="just"/>
            <a:r>
              <a:rPr lang="mn-MN" sz="2000" dirty="0">
                <a:latin typeface="Arial" pitchFamily="34" charset="0"/>
                <a:cs typeface="Arial" pitchFamily="34" charset="0"/>
              </a:rPr>
              <a:t>Дотоод хэргийн яамны вэбсайт</a:t>
            </a:r>
            <a:r>
              <a:rPr lang="mn-MN" sz="2000" dirty="0" smtClean="0">
                <a:latin typeface="Arial" pitchFamily="34" charset="0"/>
                <a:cs typeface="Arial" pitchFamily="34" charset="0"/>
              </a:rPr>
              <a:t>;</a:t>
            </a:r>
          </a:p>
          <a:p>
            <a:pPr marL="0" indent="0" algn="just">
              <a:buNone/>
            </a:pPr>
            <a:r>
              <a:rPr lang="tr-TR" sz="1600" b="1" dirty="0" smtClean="0">
                <a:latin typeface="Arial" pitchFamily="34" charset="0"/>
                <a:cs typeface="Arial" pitchFamily="34" charset="0"/>
                <a:hlinkClick r:id="rId3"/>
              </a:rPr>
              <a:t>https</a:t>
            </a:r>
            <a:r>
              <a:rPr lang="tr-TR" sz="1600" b="1" dirty="0">
                <a:latin typeface="Arial" pitchFamily="34" charset="0"/>
                <a:cs typeface="Arial" pitchFamily="34" charset="0"/>
                <a:hlinkClick r:id="rId3"/>
              </a:rPr>
              <a:t>://www.icisleri.gov.tr/koronavirus-tebdirleri-kapsaminda-sehirlerarasi-otobus-yolcu-tasimaciligi-ile-ilgili-ek-genelge</a:t>
            </a:r>
            <a:endParaRPr lang="tr-TR" sz="1600" b="1" dirty="0">
              <a:latin typeface="Arial" pitchFamily="34" charset="0"/>
              <a:cs typeface="Arial" pitchFamily="34" charset="0"/>
            </a:endParaRPr>
          </a:p>
          <a:p>
            <a:pPr lvl="1" algn="just"/>
            <a:r>
              <a:rPr lang="tr-TR" sz="1600" b="1" dirty="0">
                <a:latin typeface="Arial" pitchFamily="34" charset="0"/>
                <a:cs typeface="Arial" pitchFamily="34" charset="0"/>
                <a:hlinkClick r:id="rId4"/>
              </a:rPr>
              <a:t>https://www.icisleri.gov.tr/81-il-valiligine-koronavirus-tedbirleri-kapsaminda-ucakotobus-seferleri-genelgesi</a:t>
            </a:r>
            <a:endParaRPr lang="tr-TR" sz="1600" b="1" dirty="0">
              <a:latin typeface="Arial" pitchFamily="34" charset="0"/>
              <a:cs typeface="Arial" pitchFamily="34" charset="0"/>
            </a:endParaRPr>
          </a:p>
          <a:p>
            <a:pPr algn="just"/>
            <a:r>
              <a:rPr lang="mn-MN" sz="2000" dirty="0">
                <a:latin typeface="Arial" pitchFamily="34" charset="0"/>
                <a:cs typeface="Arial" pitchFamily="34" charset="0"/>
              </a:rPr>
              <a:t>Т.Р. Гэр бүл, хөдөлмөр, нийгмийн үйлчилгээний яамны вэбсайт</a:t>
            </a:r>
            <a:r>
              <a:rPr lang="mn-MN" sz="2000" dirty="0" smtClean="0">
                <a:latin typeface="Arial" pitchFamily="34" charset="0"/>
                <a:cs typeface="Arial" pitchFamily="34" charset="0"/>
              </a:rPr>
              <a:t>;</a:t>
            </a:r>
          </a:p>
          <a:p>
            <a:pPr algn="just"/>
            <a:r>
              <a:rPr lang="mn-MN" sz="2000" b="1" dirty="0">
                <a:latin typeface="Arial" pitchFamily="34" charset="0"/>
                <a:cs typeface="Arial" pitchFamily="34" charset="0"/>
                <a:hlinkClick r:id="rId5"/>
              </a:rPr>
              <a:t> </a:t>
            </a:r>
            <a:r>
              <a:rPr lang="tr-TR" sz="1600" b="1" dirty="0" smtClean="0">
                <a:latin typeface="Arial" pitchFamily="34" charset="0"/>
                <a:cs typeface="Arial" pitchFamily="34" charset="0"/>
                <a:hlinkClick r:id="rId5"/>
              </a:rPr>
              <a:t>https://ailevecalisma.gov.tr/covid19</a:t>
            </a:r>
            <a:endParaRPr lang="tr-TR" sz="1600" b="1" dirty="0" smtClean="0">
              <a:latin typeface="Arial" pitchFamily="34" charset="0"/>
              <a:cs typeface="Arial" pitchFamily="34" charset="0"/>
            </a:endParaRPr>
          </a:p>
          <a:p>
            <a:pPr lvl="1" algn="just"/>
            <a:r>
              <a:rPr lang="tr-TR" sz="1600" b="1" dirty="0" smtClean="0">
                <a:latin typeface="Arial" pitchFamily="34" charset="0"/>
                <a:cs typeface="Arial" pitchFamily="34" charset="0"/>
                <a:hlinkClick r:id="rId6"/>
              </a:rPr>
              <a:t>Şehirlerarası </a:t>
            </a:r>
            <a:r>
              <a:rPr lang="tr-TR" sz="1600" b="1" dirty="0">
                <a:latin typeface="Arial" pitchFamily="34" charset="0"/>
                <a:cs typeface="Arial" pitchFamily="34" charset="0"/>
                <a:hlinkClick r:id="rId6"/>
              </a:rPr>
              <a:t>Toplu Taşıma Araçlarıyla Ulaşımda; Yeni Tip Koronavirüs Salgınından Korunmaya Yönelik Kontrol Listesi</a:t>
            </a:r>
            <a:endParaRPr lang="tr-TR" sz="1600" b="1" dirty="0">
              <a:latin typeface="Arial" pitchFamily="34" charset="0"/>
              <a:cs typeface="Arial" pitchFamily="34" charset="0"/>
            </a:endParaRPr>
          </a:p>
          <a:p>
            <a:pPr lvl="1" algn="just"/>
            <a:r>
              <a:rPr lang="tr-TR" sz="1600" b="1" dirty="0">
                <a:latin typeface="Arial" pitchFamily="34" charset="0"/>
                <a:cs typeface="Arial" pitchFamily="34" charset="0"/>
                <a:hlinkClick r:id="rId5"/>
              </a:rPr>
              <a:t>Şehirlerarası Toplu Taşıma Araçlarıyla Ulaşımda Yeni Tip Koronavirüs ile Mücadelede Dikkat Edilecek Hususlar</a:t>
            </a:r>
            <a:endParaRPr lang="tr-TR" sz="1600" b="1" dirty="0">
              <a:latin typeface="Arial" pitchFamily="34" charset="0"/>
              <a:cs typeface="Arial" pitchFamily="34" charset="0"/>
            </a:endParaRPr>
          </a:p>
          <a:p>
            <a:pPr lvl="1" algn="just"/>
            <a:endParaRPr lang="tr-TR" sz="1600" b="1" dirty="0">
              <a:latin typeface="Arial" pitchFamily="34" charset="0"/>
              <a:cs typeface="Arial" pitchFamily="34" charset="0"/>
            </a:endParaRPr>
          </a:p>
          <a:p>
            <a:pPr algn="just"/>
            <a:r>
              <a:rPr lang="mn-MN" sz="2000" dirty="0" smtClean="0">
                <a:latin typeface="Arial" pitchFamily="34" charset="0"/>
                <a:cs typeface="Arial" pitchFamily="34" charset="0"/>
              </a:rPr>
              <a:t>Туркийн Эрүүл мэндийн яамны вэбсайт</a:t>
            </a:r>
          </a:p>
          <a:p>
            <a:pPr algn="just"/>
            <a:r>
              <a:rPr lang="tr-TR" sz="1600" b="1" dirty="0" smtClean="0">
                <a:latin typeface="Arial" pitchFamily="34" charset="0"/>
                <a:cs typeface="Arial" pitchFamily="34" charset="0"/>
                <a:hlinkClick r:id="rId7"/>
              </a:rPr>
              <a:t>https</a:t>
            </a:r>
            <a:r>
              <a:rPr lang="tr-TR" sz="1600" b="1" dirty="0">
                <a:latin typeface="Arial" pitchFamily="34" charset="0"/>
                <a:cs typeface="Arial" pitchFamily="34" charset="0"/>
                <a:hlinkClick r:id="rId7"/>
              </a:rPr>
              <a:t>://</a:t>
            </a:r>
            <a:r>
              <a:rPr lang="tr-TR" sz="1600" b="1" dirty="0" smtClean="0">
                <a:latin typeface="Arial" pitchFamily="34" charset="0"/>
                <a:cs typeface="Arial" pitchFamily="34" charset="0"/>
                <a:hlinkClick r:id="rId7"/>
              </a:rPr>
              <a:t>covid19bilgi.saglik.gov.tr/tr/</a:t>
            </a:r>
            <a:endParaRPr lang="mn-MN" sz="1600" b="1" dirty="0" smtClean="0">
              <a:latin typeface="Arial" pitchFamily="34" charset="0"/>
              <a:cs typeface="Arial" pitchFamily="34" charset="0"/>
            </a:endParaRPr>
          </a:p>
          <a:p>
            <a:pPr algn="just"/>
            <a:r>
              <a:rPr lang="tr-TR" sz="1600" b="1" dirty="0" smtClean="0">
                <a:latin typeface="Arial" pitchFamily="34" charset="0"/>
                <a:cs typeface="Arial" pitchFamily="34" charset="0"/>
                <a:hlinkClick r:id="rId8"/>
              </a:rPr>
              <a:t>COVID-19 </a:t>
            </a:r>
            <a:r>
              <a:rPr lang="tr-TR" sz="1600" b="1" dirty="0">
                <a:latin typeface="Arial" pitchFamily="34" charset="0"/>
                <a:cs typeface="Arial" pitchFamily="34" charset="0"/>
                <a:hlinkClick r:id="rId8"/>
              </a:rPr>
              <a:t>Salgın Yönetimi ve Çalışma Rehberi</a:t>
            </a:r>
            <a:endParaRPr lang="tr-TR" sz="1600" b="1"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26</a:t>
            </a:fld>
            <a:r>
              <a:rPr lang="tr-TR" dirty="0">
                <a:latin typeface="Arial" pitchFamily="34" charset="0"/>
                <a:cs typeface="Arial" pitchFamily="34" charset="0"/>
              </a:rPr>
              <a:t>/26</a:t>
            </a:r>
          </a:p>
        </p:txBody>
      </p:sp>
    </p:spTree>
    <p:extLst>
      <p:ext uri="{BB962C8B-B14F-4D97-AF65-F5344CB8AC3E}">
        <p14:creationId xmlns:p14="http://schemas.microsoft.com/office/powerpoint/2010/main" val="1313056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 xmlns:a16="http://schemas.microsoft.com/office/drawing/2014/main" id="{CF725D48-F255-4262-BD39-997E554391E7}"/>
              </a:ext>
            </a:extLst>
          </p:cNvPr>
          <p:cNvPicPr>
            <a:picLocks noChangeAspect="1"/>
          </p:cNvPicPr>
          <p:nvPr/>
        </p:nvPicPr>
        <p:blipFill>
          <a:blip r:embed="rId3"/>
          <a:stretch>
            <a:fillRect/>
          </a:stretch>
        </p:blipFill>
        <p:spPr>
          <a:xfrm>
            <a:off x="-135413" y="2663362"/>
            <a:ext cx="2454205" cy="4194638"/>
          </a:xfrm>
          <a:prstGeom prst="rect">
            <a:avLst/>
          </a:prstGeom>
        </p:spPr>
      </p:pic>
      <p:sp>
        <p:nvSpPr>
          <p:cNvPr id="3" name="Metin kutusu 2"/>
          <p:cNvSpPr txBox="1"/>
          <p:nvPr/>
        </p:nvSpPr>
        <p:spPr>
          <a:xfrm>
            <a:off x="2911367" y="4582511"/>
            <a:ext cx="3321268" cy="584775"/>
          </a:xfrm>
          <a:prstGeom prst="rect">
            <a:avLst/>
          </a:prstGeom>
          <a:solidFill>
            <a:schemeClr val="bg1"/>
          </a:solidFill>
        </p:spPr>
        <p:txBody>
          <a:bodyPr wrap="square" rtlCol="0">
            <a:spAutoFit/>
          </a:bodyPr>
          <a:lstStyle/>
          <a:p>
            <a:r>
              <a:rPr lang="tr-TR" sz="3200" b="1" dirty="0">
                <a:latin typeface="Garamond" panose="02020404030301010803" pitchFamily="18" charset="0"/>
              </a:rPr>
              <a:t>TEŞEKKÜRLER</a:t>
            </a:r>
          </a:p>
        </p:txBody>
      </p:sp>
      <p:sp>
        <p:nvSpPr>
          <p:cNvPr id="4" name="Rectangle 3"/>
          <p:cNvSpPr/>
          <p:nvPr/>
        </p:nvSpPr>
        <p:spPr>
          <a:xfrm>
            <a:off x="3120571" y="3244333"/>
            <a:ext cx="2902858" cy="707886"/>
          </a:xfrm>
          <a:prstGeom prst="rect">
            <a:avLst/>
          </a:prstGeom>
        </p:spPr>
        <p:txBody>
          <a:bodyPr wrap="square">
            <a:spAutoFit/>
          </a:bodyPr>
          <a:lstStyle/>
          <a:p>
            <a:r>
              <a:rPr lang="mn-MN" sz="4000" b="1" dirty="0" smtClean="0"/>
              <a:t>БАЯРЛАЛАА</a:t>
            </a:r>
            <a:endParaRPr lang="tr-TR" b="1" dirty="0"/>
          </a:p>
        </p:txBody>
      </p:sp>
    </p:spTree>
    <p:extLst>
      <p:ext uri="{BB962C8B-B14F-4D97-AF65-F5344CB8AC3E}">
        <p14:creationId xmlns:p14="http://schemas.microsoft.com/office/powerpoint/2010/main" val="92234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idx="1"/>
          </p:nvPr>
        </p:nvSpPr>
        <p:spPr/>
        <p:txBody>
          <a:bodyPr/>
          <a:lstStyle/>
          <a:p>
            <a:pPr marL="0" indent="0" algn="ctr">
              <a:buNone/>
            </a:pPr>
            <a:endParaRPr lang="tr-TR" dirty="0"/>
          </a:p>
          <a:p>
            <a:pPr marL="0" indent="0" algn="ctr">
              <a:buNone/>
            </a:pPr>
            <a:endParaRPr lang="tr-TR" dirty="0"/>
          </a:p>
          <a:p>
            <a:pPr marL="0" indent="0" algn="ctr">
              <a:buNone/>
            </a:pPr>
            <a:endParaRPr lang="tr-TR" dirty="0"/>
          </a:p>
          <a:p>
            <a:pPr marL="0" indent="0" algn="ctr">
              <a:buNone/>
            </a:pPr>
            <a:endParaRPr lang="tr-TR" dirty="0"/>
          </a:p>
          <a:p>
            <a:pPr marL="0" indent="0" algn="ctr">
              <a:buNone/>
            </a:pPr>
            <a:r>
              <a:rPr lang="mn-MN" sz="4800" dirty="0">
                <a:solidFill>
                  <a:srgbClr val="C00000"/>
                </a:solidFill>
              </a:rPr>
              <a:t>АЛБАН ЁСНЫ ШИЙДВЭР</a:t>
            </a:r>
            <a:endParaRPr lang="tr-TR" sz="4800" dirty="0">
              <a:solidFill>
                <a:srgbClr val="C00000"/>
              </a:solidFill>
            </a:endParaRPr>
          </a:p>
        </p:txBody>
      </p:sp>
      <p:sp>
        <p:nvSpPr>
          <p:cNvPr id="3" name="Slide Number Placeholder 2"/>
          <p:cNvSpPr>
            <a:spLocks noGrp="1"/>
          </p:cNvSpPr>
          <p:nvPr>
            <p:ph type="sldNum" sz="quarter" idx="12"/>
          </p:nvPr>
        </p:nvSpPr>
        <p:spPr/>
        <p:txBody>
          <a:bodyPr/>
          <a:lstStyle/>
          <a:p>
            <a:fld id="{885776FF-AC16-4B72-9C8A-C6C7B834E379}" type="slidenum">
              <a:rPr lang="tr-TR" smtClean="0"/>
              <a:pPr/>
              <a:t>3</a:t>
            </a:fld>
            <a:r>
              <a:rPr lang="tr-TR" dirty="0"/>
              <a:t>/26</a:t>
            </a:r>
          </a:p>
        </p:txBody>
      </p:sp>
    </p:spTree>
    <p:extLst>
      <p:ext uri="{BB962C8B-B14F-4D97-AF65-F5344CB8AC3E}">
        <p14:creationId xmlns:p14="http://schemas.microsoft.com/office/powerpoint/2010/main" val="1628612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Arial" pitchFamily="34" charset="0"/>
              <a:cs typeface="Arial" pitchFamily="34" charset="0"/>
            </a:endParaRPr>
          </a:p>
        </p:txBody>
      </p:sp>
      <p:sp>
        <p:nvSpPr>
          <p:cNvPr id="8" name="İçerik Yer Tutucusu 2">
            <a:extLst>
              <a:ext uri="{FF2B5EF4-FFF2-40B4-BE49-F238E27FC236}">
                <a16:creationId xmlns="" xmlns:a16="http://schemas.microsoft.com/office/drawing/2014/main" id="{3DC752B3-8566-4965-A9C0-CC46200E3BF0}"/>
              </a:ext>
            </a:extLst>
          </p:cNvPr>
          <p:cNvSpPr>
            <a:spLocks noGrp="1"/>
          </p:cNvSpPr>
          <p:nvPr>
            <p:ph idx="1"/>
          </p:nvPr>
        </p:nvSpPr>
        <p:spPr>
          <a:xfrm>
            <a:off x="354412" y="1290889"/>
            <a:ext cx="8377881" cy="3973838"/>
          </a:xfrm>
        </p:spPr>
        <p:txBody>
          <a:bodyPr/>
          <a:lstStyle/>
          <a:p>
            <a:pPr algn="just">
              <a:lnSpc>
                <a:spcPct val="200000"/>
              </a:lnSpc>
              <a:buFont typeface="Wingdings" panose="05000000000000000000" pitchFamily="2" charset="2"/>
              <a:buChar char="q"/>
            </a:pPr>
            <a:r>
              <a:rPr lang="tr-TR" sz="2000" b="1" dirty="0">
                <a:latin typeface="Arial" pitchFamily="34" charset="0"/>
                <a:cs typeface="Arial" pitchFamily="34" charset="0"/>
              </a:rPr>
              <a:t> </a:t>
            </a:r>
            <a:r>
              <a:rPr lang="mn-MN" sz="2000" dirty="0">
                <a:latin typeface="Arial" pitchFamily="34" charset="0"/>
                <a:cs typeface="Arial" pitchFamily="34" charset="0"/>
              </a:rPr>
              <a:t>БНТУ-ын Дотоод хэргийн яамны </a:t>
            </a:r>
            <a:r>
              <a:rPr lang="mn-MN" sz="2000" dirty="0" smtClean="0">
                <a:latin typeface="Arial" pitchFamily="34" charset="0"/>
                <a:cs typeface="Arial" pitchFamily="34" charset="0"/>
              </a:rPr>
              <a:t>2020/03/28 өдөр гаргасан </a:t>
            </a:r>
            <a:r>
              <a:rPr lang="tr-TR" sz="2000" dirty="0">
                <a:latin typeface="Arial" pitchFamily="34" charset="0"/>
                <a:cs typeface="Arial" pitchFamily="34" charset="0"/>
              </a:rPr>
              <a:t>«</a:t>
            </a:r>
            <a:r>
              <a:rPr lang="mn-MN" sz="2000" dirty="0">
                <a:latin typeface="Arial" pitchFamily="34" charset="0"/>
                <a:cs typeface="Arial" pitchFamily="34" charset="0"/>
              </a:rPr>
              <a:t>Коронавирусаас урьдчилан сэргийлэх арга хэмжээний хүрээнд хот хоорондын автобусны зорчигч тээврийн </a:t>
            </a:r>
            <a:r>
              <a:rPr lang="mn-MN" sz="2000" dirty="0" smtClean="0">
                <a:latin typeface="Arial" pitchFamily="34" charset="0"/>
                <a:cs typeface="Arial" pitchFamily="34" charset="0"/>
              </a:rPr>
              <a:t>тухай</a:t>
            </a:r>
            <a:r>
              <a:rPr lang="tr-TR" sz="2000" dirty="0" smtClean="0">
                <a:latin typeface="Arial" pitchFamily="34" charset="0"/>
                <a:cs typeface="Arial" pitchFamily="34" charset="0"/>
              </a:rPr>
              <a:t>»</a:t>
            </a:r>
            <a:r>
              <a:rPr lang="mn-MN" sz="2000" dirty="0" smtClean="0">
                <a:latin typeface="Arial" pitchFamily="34" charset="0"/>
                <a:cs typeface="Arial" pitchFamily="34" charset="0"/>
              </a:rPr>
              <a:t> журмын хүрээнд</a:t>
            </a:r>
            <a:r>
              <a:rPr lang="tr-TR" sz="2000" dirty="0" smtClean="0">
                <a:latin typeface="Arial" pitchFamily="34" charset="0"/>
                <a:cs typeface="Arial" pitchFamily="34" charset="0"/>
              </a:rPr>
              <a:t> </a:t>
            </a:r>
            <a:r>
              <a:rPr lang="tr-TR" sz="2000" dirty="0">
                <a:latin typeface="Arial" pitchFamily="34" charset="0"/>
                <a:cs typeface="Arial" pitchFamily="34" charset="0"/>
              </a:rPr>
              <a:t>COVID</a:t>
            </a:r>
            <a:r>
              <a:rPr lang="mn-MN" sz="2000" dirty="0">
                <a:latin typeface="Arial" pitchFamily="34" charset="0"/>
                <a:cs typeface="Arial" pitchFamily="34" charset="0"/>
              </a:rPr>
              <a:t>-</a:t>
            </a:r>
            <a:r>
              <a:rPr lang="tr-TR" sz="2000" dirty="0">
                <a:latin typeface="Arial" pitchFamily="34" charset="0"/>
                <a:cs typeface="Arial" pitchFamily="34" charset="0"/>
              </a:rPr>
              <a:t>19 </a:t>
            </a:r>
            <a:r>
              <a:rPr lang="mn-MN" sz="2000" dirty="0">
                <a:latin typeface="Arial" pitchFamily="34" charset="0"/>
                <a:cs typeface="Arial" pitchFamily="34" charset="0"/>
              </a:rPr>
              <a:t>цар тахлын </a:t>
            </a:r>
            <a:r>
              <a:rPr lang="mn-MN" sz="2000" dirty="0" smtClean="0">
                <a:latin typeface="Arial" pitchFamily="34" charset="0"/>
                <a:cs typeface="Arial" pitchFamily="34" charset="0"/>
              </a:rPr>
              <a:t>дэгдэлтийг зогсоох</a:t>
            </a:r>
            <a:r>
              <a:rPr lang="mn-MN" sz="2000" dirty="0">
                <a:latin typeface="Arial" pitchFamily="34" charset="0"/>
                <a:cs typeface="Arial" pitchFamily="34" charset="0"/>
              </a:rPr>
              <a:t>,</a:t>
            </a:r>
            <a:r>
              <a:rPr lang="tr-TR" sz="2000" dirty="0">
                <a:latin typeface="Arial" pitchFamily="34" charset="0"/>
                <a:cs typeface="Arial" pitchFamily="34" charset="0"/>
              </a:rPr>
              <a:t> </a:t>
            </a:r>
            <a:r>
              <a:rPr lang="mn-MN" sz="2000" dirty="0">
                <a:latin typeface="Arial" pitchFamily="34" charset="0"/>
                <a:cs typeface="Arial" pitchFamily="34" charset="0"/>
              </a:rPr>
              <a:t>нийгмийн эрүүл мэнд, нийтийн хэв журмыг хамгаалах зорилгоор хот хоорондын зорчигч тээврийн автобусны   үйлчилгээг </a:t>
            </a:r>
            <a:r>
              <a:rPr lang="mn-MN" sz="2000" dirty="0" smtClean="0">
                <a:latin typeface="Arial" pitchFamily="34" charset="0"/>
                <a:cs typeface="Arial" pitchFamily="34" charset="0"/>
              </a:rPr>
              <a:t>зөвхөн  </a:t>
            </a:r>
            <a:r>
              <a:rPr lang="mn-MN" sz="2000" dirty="0">
                <a:latin typeface="Arial" pitchFamily="34" charset="0"/>
                <a:cs typeface="Arial" pitchFamily="34" charset="0"/>
              </a:rPr>
              <a:t>Засаг даргын зөвшөөрлөөр </a:t>
            </a:r>
            <a:r>
              <a:rPr lang="mn-MN" sz="2000" dirty="0" smtClean="0">
                <a:latin typeface="Arial" pitchFamily="34" charset="0"/>
                <a:cs typeface="Arial" pitchFamily="34" charset="0"/>
              </a:rPr>
              <a:t>үйлдэж эхэлсэн. </a:t>
            </a:r>
          </a:p>
          <a:p>
            <a:pPr algn="just">
              <a:lnSpc>
                <a:spcPct val="200000"/>
              </a:lnSpc>
              <a:buFont typeface="Wingdings" panose="05000000000000000000" pitchFamily="2" charset="2"/>
              <a:buChar char="q"/>
            </a:pPr>
            <a:r>
              <a:rPr lang="mn-MN" sz="2000" u="sng" dirty="0" smtClean="0">
                <a:latin typeface="Arial" pitchFamily="34" charset="0"/>
                <a:cs typeface="Arial" pitchFamily="34" charset="0"/>
              </a:rPr>
              <a:t> Энэ журам 2020/06/01</a:t>
            </a:r>
            <a:r>
              <a:rPr lang="mn-MN" sz="2000" dirty="0" smtClean="0">
                <a:latin typeface="Arial" pitchFamily="34" charset="0"/>
                <a:cs typeface="Arial" pitchFamily="34" charset="0"/>
              </a:rPr>
              <a:t> </a:t>
            </a:r>
            <a:r>
              <a:rPr lang="mn-MN" sz="2000" dirty="0">
                <a:latin typeface="Arial" pitchFamily="34" charset="0"/>
                <a:cs typeface="Arial" pitchFamily="34" charset="0"/>
              </a:rPr>
              <a:t>өдрийг хүртэл хэрэгжсэн.</a:t>
            </a:r>
            <a:r>
              <a:rPr lang="tr-TR" sz="2000" dirty="0">
                <a:latin typeface="Arial" pitchFamily="34" charset="0"/>
                <a:cs typeface="Arial" pitchFamily="34" charset="0"/>
              </a:rPr>
              <a:t> </a:t>
            </a:r>
          </a:p>
        </p:txBody>
      </p:sp>
      <p:sp>
        <p:nvSpPr>
          <p:cNvPr id="10" name="Başlık 3">
            <a:extLst>
              <a:ext uri="{FF2B5EF4-FFF2-40B4-BE49-F238E27FC236}">
                <a16:creationId xmlns="" xmlns:a16="http://schemas.microsoft.com/office/drawing/2014/main" id="{6644C4C2-0DBB-4C3A-9AD9-4EE3CFA7ED0E}"/>
              </a:ext>
            </a:extLst>
          </p:cNvPr>
          <p:cNvSpPr>
            <a:spLocks noGrp="1"/>
          </p:cNvSpPr>
          <p:nvPr>
            <p:ph type="title"/>
          </p:nvPr>
        </p:nvSpPr>
        <p:spPr>
          <a:xfrm>
            <a:off x="1412875" y="220663"/>
            <a:ext cx="7243763" cy="1238250"/>
          </a:xfrm>
        </p:spPr>
        <p:txBody>
          <a:bodyPr>
            <a:normAutofit/>
          </a:bodyPr>
          <a:lstStyle/>
          <a:p>
            <a:r>
              <a:rPr lang="mn-MN" dirty="0">
                <a:latin typeface="Arial" pitchFamily="34" charset="0"/>
                <a:cs typeface="Arial" pitchFamily="34" charset="0"/>
              </a:rPr>
              <a:t>АЛБАН ЁСНЫ ШИЙДВЭРҮҮД</a:t>
            </a:r>
            <a:endParaRPr lang="tr-TR"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4</a:t>
            </a:fld>
            <a:r>
              <a:rPr lang="tr-TR" dirty="0">
                <a:latin typeface="Arial" pitchFamily="34" charset="0"/>
                <a:cs typeface="Arial" pitchFamily="34" charset="0"/>
              </a:rPr>
              <a:t>/26</a:t>
            </a:r>
          </a:p>
        </p:txBody>
      </p:sp>
    </p:spTree>
    <p:extLst>
      <p:ext uri="{BB962C8B-B14F-4D97-AF65-F5344CB8AC3E}">
        <p14:creationId xmlns:p14="http://schemas.microsoft.com/office/powerpoint/2010/main" val="3222213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Arial" pitchFamily="34" charset="0"/>
              <a:cs typeface="Arial" pitchFamily="34" charset="0"/>
            </a:endParaRPr>
          </a:p>
        </p:txBody>
      </p:sp>
      <p:sp>
        <p:nvSpPr>
          <p:cNvPr id="8" name="İçerik Yer Tutucusu 2">
            <a:extLst>
              <a:ext uri="{FF2B5EF4-FFF2-40B4-BE49-F238E27FC236}">
                <a16:creationId xmlns="" xmlns:a16="http://schemas.microsoft.com/office/drawing/2014/main" id="{C879C692-C556-45D6-8E39-6D2DCFC16ED0}"/>
              </a:ext>
            </a:extLst>
          </p:cNvPr>
          <p:cNvSpPr>
            <a:spLocks noGrp="1"/>
          </p:cNvSpPr>
          <p:nvPr>
            <p:ph idx="1"/>
          </p:nvPr>
        </p:nvSpPr>
        <p:spPr>
          <a:xfrm>
            <a:off x="340620" y="1476353"/>
            <a:ext cx="8308483" cy="2057957"/>
          </a:xfrm>
        </p:spPr>
        <p:txBody>
          <a:bodyPr/>
          <a:lstStyle/>
          <a:p>
            <a:pPr marL="0" indent="0" algn="just">
              <a:buNone/>
            </a:pPr>
            <a:endParaRPr lang="tr-TR" sz="2000" b="1" dirty="0">
              <a:latin typeface="Arial" pitchFamily="34" charset="0"/>
              <a:cs typeface="Arial" pitchFamily="34" charset="0"/>
            </a:endParaRPr>
          </a:p>
          <a:p>
            <a:pPr marL="0" indent="0" algn="just">
              <a:buNone/>
            </a:pPr>
            <a:r>
              <a:rPr lang="mn-MN" sz="2000" dirty="0" smtClean="0">
                <a:latin typeface="Arial" pitchFamily="34" charset="0"/>
                <a:cs typeface="Arial" pitchFamily="34" charset="0"/>
              </a:rPr>
              <a:t>Тус журмын дагуу</a:t>
            </a:r>
            <a:r>
              <a:rPr lang="tr-TR" sz="2000" dirty="0">
                <a:latin typeface="Arial" pitchFamily="34" charset="0"/>
                <a:cs typeface="Arial" pitchFamily="34" charset="0"/>
              </a:rPr>
              <a:t>;</a:t>
            </a:r>
          </a:p>
          <a:p>
            <a:pPr algn="just">
              <a:buFont typeface="Wingdings" panose="05000000000000000000" pitchFamily="2" charset="2"/>
              <a:buChar char="v"/>
            </a:pPr>
            <a:r>
              <a:rPr lang="tr-TR" sz="2000" dirty="0">
                <a:latin typeface="Arial" pitchFamily="34" charset="0"/>
                <a:cs typeface="Arial" pitchFamily="34" charset="0"/>
              </a:rPr>
              <a:t> </a:t>
            </a:r>
            <a:r>
              <a:rPr lang="mn-MN" sz="2000" dirty="0">
                <a:latin typeface="Arial" pitchFamily="34" charset="0"/>
                <a:cs typeface="Arial" pitchFamily="34" charset="0"/>
              </a:rPr>
              <a:t>Бүх иргэд байрлаж байгаа хотдоо үлдэх шаардлагатай.</a:t>
            </a:r>
            <a:r>
              <a:rPr lang="tr-TR" sz="2000" dirty="0">
                <a:latin typeface="Arial" pitchFamily="34" charset="0"/>
                <a:cs typeface="Arial" pitchFamily="34" charset="0"/>
              </a:rPr>
              <a:t> </a:t>
            </a:r>
          </a:p>
          <a:p>
            <a:pPr lvl="1" algn="just"/>
            <a:r>
              <a:rPr lang="mn-MN" sz="1600" dirty="0">
                <a:latin typeface="Arial" pitchFamily="34" charset="0"/>
                <a:cs typeface="Arial" pitchFamily="34" charset="0"/>
              </a:rPr>
              <a:t>Э</a:t>
            </a:r>
            <a:r>
              <a:rPr lang="mn-MN" sz="1600" dirty="0" smtClean="0">
                <a:latin typeface="Arial" pitchFamily="34" charset="0"/>
                <a:cs typeface="Arial" pitchFamily="34" charset="0"/>
              </a:rPr>
              <a:t>мчийн </a:t>
            </a:r>
            <a:r>
              <a:rPr lang="mn-MN" sz="1600" dirty="0">
                <a:latin typeface="Arial" pitchFamily="34" charset="0"/>
                <a:cs typeface="Arial" pitchFamily="34" charset="0"/>
              </a:rPr>
              <a:t>шийдвэрээр өөр эмнэлэгрүү </a:t>
            </a:r>
            <a:r>
              <a:rPr lang="mn-MN" sz="1600" dirty="0" smtClean="0">
                <a:latin typeface="Arial" pitchFamily="34" charset="0"/>
                <a:cs typeface="Arial" pitchFamily="34" charset="0"/>
              </a:rPr>
              <a:t>шилжүүлэн эмчлүүлэх </a:t>
            </a:r>
            <a:r>
              <a:rPr lang="mn-MN" sz="1600" dirty="0">
                <a:latin typeface="Arial" pitchFamily="34" charset="0"/>
                <a:cs typeface="Arial" pitchFamily="34" charset="0"/>
              </a:rPr>
              <a:t>шаардлагатай болсон</a:t>
            </a:r>
            <a:r>
              <a:rPr lang="mn-MN" sz="1600" dirty="0" smtClean="0">
                <a:latin typeface="Arial" pitchFamily="34" charset="0"/>
                <a:cs typeface="Arial" pitchFamily="34" charset="0"/>
              </a:rPr>
              <a:t>, ойр дотны хүн </a:t>
            </a:r>
            <a:r>
              <a:rPr lang="mn-MN" sz="1600" dirty="0">
                <a:latin typeface="Arial" pitchFamily="34" charset="0"/>
                <a:cs typeface="Arial" pitchFamily="34" charset="0"/>
              </a:rPr>
              <a:t>нь нас </a:t>
            </a:r>
            <a:r>
              <a:rPr lang="mn-MN" sz="1600" dirty="0" smtClean="0">
                <a:latin typeface="Arial" pitchFamily="34" charset="0"/>
                <a:cs typeface="Arial" pitchFamily="34" charset="0"/>
              </a:rPr>
              <a:t>барсан, </a:t>
            </a:r>
            <a:r>
              <a:rPr lang="mn-MN" sz="1600" dirty="0">
                <a:latin typeface="Arial" pitchFamily="34" charset="0"/>
                <a:cs typeface="Arial" pitchFamily="34" charset="0"/>
              </a:rPr>
              <a:t>эсвэл хүнд өвчин туссан, сүүлийн арван таван хоногт ирсэн газартаа байрлах </a:t>
            </a:r>
            <a:r>
              <a:rPr lang="mn-MN" sz="1600" dirty="0" smtClean="0">
                <a:latin typeface="Arial" pitchFamily="34" charset="0"/>
                <a:cs typeface="Arial" pitchFamily="34" charset="0"/>
              </a:rPr>
              <a:t>байргүй гэх мэт шалтгаантай иргэдийн </a:t>
            </a:r>
            <a:r>
              <a:rPr lang="mn-MN" sz="1600" dirty="0">
                <a:latin typeface="Arial" pitchFamily="34" charset="0"/>
                <a:cs typeface="Arial" pitchFamily="34" charset="0"/>
              </a:rPr>
              <a:t>хот </a:t>
            </a:r>
            <a:r>
              <a:rPr lang="mn-MN" sz="1600" dirty="0" smtClean="0">
                <a:latin typeface="Arial" pitchFamily="34" charset="0"/>
                <a:cs typeface="Arial" pitchFamily="34" charset="0"/>
              </a:rPr>
              <a:t>хооронд зорчих эрхийг тухайн газрын засаг захиргаа олгож байхаар зохицуулалт хийгдсэн.</a:t>
            </a:r>
            <a:endParaRPr lang="tr-TR" sz="1600" dirty="0">
              <a:latin typeface="Arial" pitchFamily="34" charset="0"/>
              <a:cs typeface="Arial" pitchFamily="34" charset="0"/>
            </a:endParaRPr>
          </a:p>
          <a:p>
            <a:pPr lvl="1" algn="just"/>
            <a:endParaRPr lang="tr-TR" sz="1700" dirty="0">
              <a:latin typeface="Arial" pitchFamily="34" charset="0"/>
              <a:cs typeface="Arial" pitchFamily="34" charset="0"/>
            </a:endParaRPr>
          </a:p>
          <a:p>
            <a:pPr lvl="1" algn="just"/>
            <a:endParaRPr lang="tr-TR" sz="1700" dirty="0">
              <a:latin typeface="Arial" pitchFamily="34" charset="0"/>
              <a:cs typeface="Arial" pitchFamily="34" charset="0"/>
            </a:endParaRPr>
          </a:p>
          <a:p>
            <a:pPr lvl="1" algn="just"/>
            <a:endParaRPr lang="tr-TR" sz="1700" dirty="0">
              <a:latin typeface="Arial" pitchFamily="34" charset="0"/>
              <a:cs typeface="Arial" pitchFamily="34" charset="0"/>
            </a:endParaRPr>
          </a:p>
          <a:p>
            <a:pPr lvl="1" algn="just"/>
            <a:endParaRPr lang="tr-TR" sz="1700" dirty="0">
              <a:latin typeface="Arial" pitchFamily="34" charset="0"/>
              <a:cs typeface="Arial" pitchFamily="34" charset="0"/>
            </a:endParaRPr>
          </a:p>
          <a:p>
            <a:pPr lvl="1" algn="just"/>
            <a:endParaRPr lang="tr-TR" sz="1700" dirty="0">
              <a:latin typeface="Arial" pitchFamily="34" charset="0"/>
              <a:cs typeface="Arial" pitchFamily="34" charset="0"/>
            </a:endParaRPr>
          </a:p>
          <a:p>
            <a:pPr lvl="1" algn="just"/>
            <a:endParaRPr lang="tr-TR" sz="1700" dirty="0">
              <a:latin typeface="Arial" pitchFamily="34" charset="0"/>
              <a:cs typeface="Arial" pitchFamily="34" charset="0"/>
            </a:endParaRPr>
          </a:p>
          <a:p>
            <a:pPr marL="0" indent="0" algn="just">
              <a:buNone/>
            </a:pPr>
            <a:endParaRPr lang="tr-TR" sz="2000" dirty="0">
              <a:latin typeface="Arial" pitchFamily="34" charset="0"/>
              <a:cs typeface="Arial" pitchFamily="34" charset="0"/>
            </a:endParaRPr>
          </a:p>
          <a:p>
            <a:pPr marL="0" indent="0" algn="just">
              <a:buNone/>
            </a:pPr>
            <a:endParaRPr lang="tr-TR" sz="2000" dirty="0">
              <a:latin typeface="Arial" pitchFamily="34" charset="0"/>
              <a:cs typeface="Arial" pitchFamily="34" charset="0"/>
            </a:endParaRPr>
          </a:p>
          <a:p>
            <a:pPr marL="0" indent="0" algn="just">
              <a:buNone/>
            </a:pPr>
            <a:r>
              <a:rPr lang="tr-TR" sz="2000" dirty="0">
                <a:latin typeface="Arial" pitchFamily="34" charset="0"/>
                <a:cs typeface="Arial" pitchFamily="34" charset="0"/>
              </a:rPr>
              <a:t> </a:t>
            </a:r>
          </a:p>
        </p:txBody>
      </p:sp>
      <p:sp>
        <p:nvSpPr>
          <p:cNvPr id="9" name="Slayt Numarası Yer Tutucusu 6">
            <a:extLst>
              <a:ext uri="{FF2B5EF4-FFF2-40B4-BE49-F238E27FC236}">
                <a16:creationId xmlns="" xmlns:a16="http://schemas.microsoft.com/office/drawing/2014/main" id="{EF4C9175-9564-4778-9088-8B60345CF2E9}"/>
              </a:ext>
            </a:extLst>
          </p:cNvPr>
          <p:cNvSpPr txBox="1">
            <a:spLocks/>
          </p:cNvSpPr>
          <p:nvPr/>
        </p:nvSpPr>
        <p:spPr>
          <a:xfrm>
            <a:off x="5671912" y="5988937"/>
            <a:ext cx="2057400" cy="365125"/>
          </a:xfrm>
          <a:prstGeom prst="rect">
            <a:avLst/>
          </a:prstGeom>
        </p:spPr>
        <p:txBody>
          <a:bodyPr vert="horz" lIns="91440" tIns="45720" rIns="91440" bIns="45720" rtlCol="0" anchor="ctr"/>
          <a:lstStyle>
            <a:defPPr>
              <a:defRPr lang="tr-TR"/>
            </a:defPPr>
            <a:lvl1pPr marL="0" algn="r" defTabSz="914400" rtl="0" eaLnBrk="1" latinLnBrk="0" hangingPunct="1">
              <a:defRPr sz="14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latin typeface="Arial" pitchFamily="34" charset="0"/>
                <a:cs typeface="Arial" pitchFamily="34" charset="0"/>
              </a:rPr>
              <a:t>2/7</a:t>
            </a:r>
            <a:endParaRPr lang="tr-TR" dirty="0">
              <a:latin typeface="Arial" pitchFamily="34" charset="0"/>
              <a:cs typeface="Arial" pitchFamily="34" charset="0"/>
            </a:endParaRPr>
          </a:p>
        </p:txBody>
      </p:sp>
      <p:sp>
        <p:nvSpPr>
          <p:cNvPr id="2" name="TextBox 1"/>
          <p:cNvSpPr txBox="1"/>
          <p:nvPr/>
        </p:nvSpPr>
        <p:spPr>
          <a:xfrm>
            <a:off x="421157" y="3823715"/>
            <a:ext cx="8147407" cy="1754326"/>
          </a:xfrm>
          <a:prstGeom prst="rect">
            <a:avLst/>
          </a:prstGeom>
          <a:noFill/>
        </p:spPr>
        <p:txBody>
          <a:bodyPr wrap="square" rtlCol="0">
            <a:spAutoFit/>
          </a:bodyPr>
          <a:lstStyle/>
          <a:p>
            <a:pPr marL="342900" indent="-342900" algn="just">
              <a:buFont typeface="Wingdings" panose="05000000000000000000" pitchFamily="2" charset="2"/>
              <a:buChar char="v"/>
            </a:pPr>
            <a:r>
              <a:rPr lang="mn-MN" sz="2000" dirty="0" smtClean="0">
                <a:latin typeface="Arial" pitchFamily="34" charset="0"/>
                <a:cs typeface="Arial" pitchFamily="34" charset="0"/>
              </a:rPr>
              <a:t>Хот хооронд </a:t>
            </a:r>
            <a:r>
              <a:rPr lang="mn-MN" sz="2000" dirty="0">
                <a:latin typeface="Arial" pitchFamily="34" charset="0"/>
                <a:cs typeface="Arial" pitchFamily="34" charset="0"/>
              </a:rPr>
              <a:t>зорчих шаардлага гарсан иргэд; </a:t>
            </a:r>
            <a:r>
              <a:rPr lang="mn-MN" sz="2000" dirty="0" smtClean="0">
                <a:latin typeface="Arial" pitchFamily="34" charset="0"/>
                <a:cs typeface="Arial" pitchFamily="34" charset="0"/>
              </a:rPr>
              <a:t>Тухайн газрын Засаг захиргааны харьяа Зорчих </a:t>
            </a:r>
            <a:r>
              <a:rPr lang="mn-MN" sz="2000" dirty="0">
                <a:latin typeface="Arial" pitchFamily="34" charset="0"/>
                <a:cs typeface="Arial" pitchFamily="34" charset="0"/>
              </a:rPr>
              <a:t>зөвшөөрөл олгох зөвлөлд </a:t>
            </a:r>
            <a:r>
              <a:rPr lang="mn-MN" sz="2000" dirty="0" smtClean="0">
                <a:latin typeface="Arial" pitchFamily="34" charset="0"/>
                <a:cs typeface="Arial" pitchFamily="34" charset="0"/>
              </a:rPr>
              <a:t>өргөдөл гаргадаг байсан.</a:t>
            </a:r>
            <a:endParaRPr lang="mn-MN" sz="2000" dirty="0">
              <a:latin typeface="Arial" pitchFamily="34" charset="0"/>
              <a:cs typeface="Arial" pitchFamily="34" charset="0"/>
            </a:endParaRPr>
          </a:p>
          <a:p>
            <a:pPr marL="342900" indent="-342900" algn="just">
              <a:buFont typeface="Wingdings" panose="05000000000000000000" pitchFamily="2" charset="2"/>
              <a:buChar char="v"/>
            </a:pPr>
            <a:r>
              <a:rPr lang="mn-MN" sz="1600" dirty="0">
                <a:latin typeface="Arial" pitchFamily="34" charset="0"/>
                <a:cs typeface="Arial" pitchFamily="34" charset="0"/>
              </a:rPr>
              <a:t>Зохих </a:t>
            </a:r>
            <a:r>
              <a:rPr lang="mn-MN" sz="1600" dirty="0" smtClean="0">
                <a:latin typeface="Arial" pitchFamily="34" charset="0"/>
                <a:cs typeface="Arial" pitchFamily="34" charset="0"/>
              </a:rPr>
              <a:t>шаардла</a:t>
            </a:r>
            <a:r>
              <a:rPr lang="mn-MN" sz="1600" dirty="0">
                <a:latin typeface="Arial" pitchFamily="34" charset="0"/>
                <a:cs typeface="Arial" pitchFamily="34" charset="0"/>
              </a:rPr>
              <a:t>г</a:t>
            </a:r>
            <a:r>
              <a:rPr lang="mn-MN" sz="1600" dirty="0" smtClean="0">
                <a:latin typeface="Arial" pitchFamily="34" charset="0"/>
                <a:cs typeface="Arial" pitchFamily="34" charset="0"/>
              </a:rPr>
              <a:t>ыг </a:t>
            </a:r>
            <a:r>
              <a:rPr lang="mn-MN" sz="1600" dirty="0">
                <a:latin typeface="Arial" pitchFamily="34" charset="0"/>
                <a:cs typeface="Arial" pitchFamily="34" charset="0"/>
              </a:rPr>
              <a:t>хангасан гэж үзсэн хүмүүст хот хоорондын автобусаар зорчих зөвшөөрлийг аяллын </a:t>
            </a:r>
            <a:r>
              <a:rPr lang="mn-MN" sz="1600" dirty="0" smtClean="0">
                <a:latin typeface="Arial" pitchFamily="34" charset="0"/>
                <a:cs typeface="Arial" pitchFamily="34" charset="0"/>
              </a:rPr>
              <a:t>маршрут бүхий үргэлжлэх </a:t>
            </a:r>
            <a:r>
              <a:rPr lang="mn-MN" sz="1600" dirty="0">
                <a:latin typeface="Arial" pitchFamily="34" charset="0"/>
                <a:cs typeface="Arial" pitchFamily="34" charset="0"/>
              </a:rPr>
              <a:t>хугацааг дурьдсан зорчих зөвшөөрлийн </a:t>
            </a:r>
            <a:r>
              <a:rPr lang="mn-MN" sz="1600" dirty="0" smtClean="0">
                <a:latin typeface="Arial" pitchFamily="34" charset="0"/>
                <a:cs typeface="Arial" pitchFamily="34" charset="0"/>
              </a:rPr>
              <a:t>бичгээр </a:t>
            </a:r>
            <a:r>
              <a:rPr lang="mn-MN" sz="1600" dirty="0">
                <a:latin typeface="Arial" pitchFamily="34" charset="0"/>
                <a:cs typeface="Arial" pitchFamily="34" charset="0"/>
              </a:rPr>
              <a:t>олгоно.</a:t>
            </a:r>
            <a:endParaRPr lang="tr-TR" sz="1600" dirty="0">
              <a:latin typeface="Arial" pitchFamily="34" charset="0"/>
              <a:cs typeface="Arial" pitchFamily="34" charset="0"/>
            </a:endParaRPr>
          </a:p>
        </p:txBody>
      </p:sp>
      <p:sp>
        <p:nvSpPr>
          <p:cNvPr id="12" name="Başlık 3">
            <a:extLst>
              <a:ext uri="{FF2B5EF4-FFF2-40B4-BE49-F238E27FC236}">
                <a16:creationId xmlns="" xmlns:a16="http://schemas.microsoft.com/office/drawing/2014/main" id="{6644C4C2-0DBB-4C3A-9AD9-4EE3CFA7ED0E}"/>
              </a:ext>
            </a:extLst>
          </p:cNvPr>
          <p:cNvSpPr>
            <a:spLocks noGrp="1"/>
          </p:cNvSpPr>
          <p:nvPr>
            <p:ph type="title"/>
          </p:nvPr>
        </p:nvSpPr>
        <p:spPr>
          <a:xfrm>
            <a:off x="1412875" y="220663"/>
            <a:ext cx="7243763" cy="1238250"/>
          </a:xfrm>
        </p:spPr>
        <p:txBody>
          <a:bodyPr>
            <a:normAutofit/>
          </a:bodyPr>
          <a:lstStyle/>
          <a:p>
            <a:r>
              <a:rPr lang="mn-MN" dirty="0">
                <a:latin typeface="Arial" pitchFamily="34" charset="0"/>
                <a:cs typeface="Arial" pitchFamily="34" charset="0"/>
              </a:rPr>
              <a:t>АЛБАН ЁСНЫ ШИЙДВЭРҮҮД</a:t>
            </a:r>
            <a:endParaRPr lang="tr-TR"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5</a:t>
            </a:fld>
            <a:r>
              <a:rPr lang="tr-TR" dirty="0">
                <a:latin typeface="Arial" pitchFamily="34" charset="0"/>
                <a:cs typeface="Arial" pitchFamily="34" charset="0"/>
              </a:rPr>
              <a:t>/26</a:t>
            </a:r>
          </a:p>
        </p:txBody>
      </p:sp>
    </p:spTree>
    <p:extLst>
      <p:ext uri="{BB962C8B-B14F-4D97-AF65-F5344CB8AC3E}">
        <p14:creationId xmlns:p14="http://schemas.microsoft.com/office/powerpoint/2010/main" val="261564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Arial" pitchFamily="34" charset="0"/>
              <a:cs typeface="Arial" pitchFamily="34" charset="0"/>
            </a:endParaRPr>
          </a:p>
        </p:txBody>
      </p:sp>
      <p:sp>
        <p:nvSpPr>
          <p:cNvPr id="8" name="İçerik Yer Tutucusu 2">
            <a:extLst>
              <a:ext uri="{FF2B5EF4-FFF2-40B4-BE49-F238E27FC236}">
                <a16:creationId xmlns="" xmlns:a16="http://schemas.microsoft.com/office/drawing/2014/main" id="{C879C692-C556-45D6-8E39-6D2DCFC16ED0}"/>
              </a:ext>
            </a:extLst>
          </p:cNvPr>
          <p:cNvSpPr>
            <a:spLocks noGrp="1"/>
          </p:cNvSpPr>
          <p:nvPr>
            <p:ph idx="1"/>
          </p:nvPr>
        </p:nvSpPr>
        <p:spPr>
          <a:xfrm>
            <a:off x="340620" y="1476353"/>
            <a:ext cx="8308483" cy="4938017"/>
          </a:xfrm>
        </p:spPr>
        <p:txBody>
          <a:bodyPr/>
          <a:lstStyle/>
          <a:p>
            <a:pPr algn="just">
              <a:buFont typeface="Wingdings" panose="05000000000000000000" pitchFamily="2" charset="2"/>
              <a:buChar char="v"/>
            </a:pPr>
            <a:r>
              <a:rPr lang="tr-TR" sz="2000" b="1" dirty="0">
                <a:latin typeface="Arial" pitchFamily="34" charset="0"/>
                <a:cs typeface="Arial" pitchFamily="34" charset="0"/>
              </a:rPr>
              <a:t> </a:t>
            </a:r>
            <a:r>
              <a:rPr lang="mn-MN" sz="2000" dirty="0">
                <a:latin typeface="Arial" pitchFamily="34" charset="0"/>
                <a:cs typeface="Arial" pitchFamily="34" charset="0"/>
              </a:rPr>
              <a:t>Зорчих зөвшөөрөл олгох зөвлөлөөс хот хоорондын автобусаар зорчих зөвшөөрөл авсан иргэдийн өргөдлийг харгалзан үзээд автобусны </a:t>
            </a:r>
            <a:r>
              <a:rPr lang="mn-MN" sz="2000" dirty="0" smtClean="0">
                <a:latin typeface="Arial" pitchFamily="34" charset="0"/>
                <a:cs typeface="Arial" pitchFamily="34" charset="0"/>
              </a:rPr>
              <a:t>цаг маршрутыг гаргаж </a:t>
            </a:r>
            <a:r>
              <a:rPr lang="mn-MN" sz="2000" dirty="0">
                <a:latin typeface="Arial" pitchFamily="34" charset="0"/>
                <a:cs typeface="Arial" pitchFamily="34" charset="0"/>
              </a:rPr>
              <a:t>холбогдох газарт мэдээлнэ.</a:t>
            </a:r>
            <a:r>
              <a:rPr lang="tr-TR" sz="2000" dirty="0">
                <a:latin typeface="Arial" pitchFamily="34" charset="0"/>
                <a:cs typeface="Arial" pitchFamily="34" charset="0"/>
              </a:rPr>
              <a:t> </a:t>
            </a:r>
            <a:endParaRPr lang="mn-MN" sz="2000" dirty="0">
              <a:latin typeface="Arial" pitchFamily="34" charset="0"/>
              <a:cs typeface="Arial" pitchFamily="34" charset="0"/>
            </a:endParaRPr>
          </a:p>
          <a:p>
            <a:pPr marL="0" indent="0" algn="just">
              <a:buNone/>
            </a:pPr>
            <a:endParaRPr lang="tr-TR" sz="2000" dirty="0">
              <a:latin typeface="Arial" pitchFamily="34" charset="0"/>
              <a:cs typeface="Arial" pitchFamily="34" charset="0"/>
            </a:endParaRPr>
          </a:p>
          <a:p>
            <a:pPr algn="just">
              <a:buFont typeface="Wingdings" panose="05000000000000000000" pitchFamily="2" charset="2"/>
              <a:buChar char="v"/>
            </a:pPr>
            <a:r>
              <a:rPr lang="tr-TR" sz="2000" dirty="0">
                <a:latin typeface="Arial" pitchFamily="34" charset="0"/>
                <a:cs typeface="Arial" pitchFamily="34" charset="0"/>
              </a:rPr>
              <a:t> </a:t>
            </a:r>
            <a:r>
              <a:rPr lang="mn-MN" sz="2000" dirty="0">
                <a:latin typeface="Arial" pitchFamily="34" charset="0"/>
                <a:cs typeface="Arial" pitchFamily="34" charset="0"/>
              </a:rPr>
              <a:t>Автобусны зогсоолын гарц дээр эрүүл мэндийн хяналтын цэгүүдийг байрлуулж автобусанд зорчиж буй зорчигч, ажилчдын эрүүл </a:t>
            </a:r>
            <a:r>
              <a:rPr lang="mn-MN" sz="2000" dirty="0" smtClean="0">
                <a:latin typeface="Arial" pitchFamily="34" charset="0"/>
                <a:cs typeface="Arial" pitchFamily="34" charset="0"/>
              </a:rPr>
              <a:t>мэндийг хянаж </a:t>
            </a:r>
            <a:r>
              <a:rPr lang="mn-MN" sz="2000" dirty="0">
                <a:latin typeface="Arial" pitchFamily="34" charset="0"/>
                <a:cs typeface="Arial" pitchFamily="34" charset="0"/>
              </a:rPr>
              <a:t>үзлэг </a:t>
            </a:r>
            <a:r>
              <a:rPr lang="mn-MN" sz="2000" dirty="0" smtClean="0">
                <a:latin typeface="Arial" pitchFamily="34" charset="0"/>
                <a:cs typeface="Arial" pitchFamily="34" charset="0"/>
              </a:rPr>
              <a:t>хийснээр </a:t>
            </a:r>
            <a:r>
              <a:rPr lang="mn-MN" sz="2000" dirty="0" smtClean="0">
                <a:latin typeface="Arial" pitchFamily="34" charset="0"/>
                <a:cs typeface="Arial" pitchFamily="34" charset="0"/>
              </a:rPr>
              <a:t>тээвэрлэнэ.</a:t>
            </a:r>
            <a:endParaRPr lang="mn-MN" sz="2000" dirty="0">
              <a:latin typeface="Arial" pitchFamily="34" charset="0"/>
              <a:cs typeface="Arial" pitchFamily="34" charset="0"/>
            </a:endParaRPr>
          </a:p>
          <a:p>
            <a:pPr marL="0" indent="0" algn="just">
              <a:buNone/>
            </a:pPr>
            <a:r>
              <a:rPr lang="tr-TR" sz="2000" dirty="0">
                <a:latin typeface="Arial" pitchFamily="34" charset="0"/>
                <a:cs typeface="Arial" pitchFamily="34" charset="0"/>
              </a:rPr>
              <a:t> </a:t>
            </a:r>
          </a:p>
          <a:p>
            <a:pPr algn="just">
              <a:buFont typeface="Wingdings" panose="05000000000000000000" pitchFamily="2" charset="2"/>
              <a:buChar char="v"/>
            </a:pPr>
            <a:r>
              <a:rPr lang="tr-TR" sz="2000" dirty="0">
                <a:latin typeface="Arial" pitchFamily="34" charset="0"/>
                <a:cs typeface="Arial" pitchFamily="34" charset="0"/>
              </a:rPr>
              <a:t> </a:t>
            </a:r>
            <a:r>
              <a:rPr lang="mn-MN" sz="2000" dirty="0">
                <a:latin typeface="Arial" pitchFamily="34" charset="0"/>
                <a:cs typeface="Arial" pitchFamily="34" charset="0"/>
              </a:rPr>
              <a:t>Зорчих зөвшөөрөл олгох </a:t>
            </a:r>
            <a:r>
              <a:rPr lang="mn-MN" sz="2000" dirty="0" smtClean="0">
                <a:latin typeface="Arial" pitchFamily="34" charset="0"/>
                <a:cs typeface="Arial" pitchFamily="34" charset="0"/>
              </a:rPr>
              <a:t>зөвлөл </a:t>
            </a:r>
            <a:r>
              <a:rPr lang="mn-MN" sz="2000" dirty="0">
                <a:latin typeface="Arial" pitchFamily="34" charset="0"/>
                <a:cs typeface="Arial" pitchFamily="34" charset="0"/>
              </a:rPr>
              <a:t>автобусаар зорчих иргэдийн нэрсийн жагсаалт, утасны дугаар, очих </a:t>
            </a:r>
            <a:r>
              <a:rPr lang="mn-MN" sz="2000" dirty="0" smtClean="0">
                <a:latin typeface="Arial" pitchFamily="34" charset="0"/>
                <a:cs typeface="Arial" pitchFamily="34" charset="0"/>
              </a:rPr>
              <a:t>газрын </a:t>
            </a:r>
            <a:r>
              <a:rPr lang="mn-MN" sz="2000" dirty="0">
                <a:latin typeface="Arial" pitchFamily="34" charset="0"/>
                <a:cs typeface="Arial" pitchFamily="34" charset="0"/>
              </a:rPr>
              <a:t>хаягийг </a:t>
            </a:r>
            <a:r>
              <a:rPr lang="mn-MN" sz="2000" dirty="0" smtClean="0">
                <a:latin typeface="Arial" pitchFamily="34" charset="0"/>
                <a:cs typeface="Arial" pitchFamily="34" charset="0"/>
              </a:rPr>
              <a:t>тухайн </a:t>
            </a:r>
            <a:r>
              <a:rPr lang="mn-MN" sz="2000" dirty="0" smtClean="0">
                <a:latin typeface="Arial" pitchFamily="34" charset="0"/>
                <a:cs typeface="Arial" pitchFamily="34" charset="0"/>
              </a:rPr>
              <a:t>очих газрын </a:t>
            </a:r>
            <a:r>
              <a:rPr lang="mn-MN" sz="2000" dirty="0">
                <a:latin typeface="Arial" pitchFamily="34" charset="0"/>
                <a:cs typeface="Arial" pitchFamily="34" charset="0"/>
              </a:rPr>
              <a:t>Засаг </a:t>
            </a:r>
            <a:r>
              <a:rPr lang="mn-MN" sz="2000" dirty="0" smtClean="0">
                <a:latin typeface="Arial" pitchFamily="34" charset="0"/>
                <a:cs typeface="Arial" pitchFamily="34" charset="0"/>
              </a:rPr>
              <a:t>захиргаанд мэдэгдэнэ.</a:t>
            </a:r>
            <a:endParaRPr lang="tr-TR" sz="2000" dirty="0">
              <a:latin typeface="Arial" pitchFamily="34" charset="0"/>
              <a:cs typeface="Arial" pitchFamily="34" charset="0"/>
            </a:endParaRPr>
          </a:p>
        </p:txBody>
      </p:sp>
      <p:sp>
        <p:nvSpPr>
          <p:cNvPr id="9" name="Slayt Numarası Yer Tutucusu 6">
            <a:extLst>
              <a:ext uri="{FF2B5EF4-FFF2-40B4-BE49-F238E27FC236}">
                <a16:creationId xmlns="" xmlns:a16="http://schemas.microsoft.com/office/drawing/2014/main" id="{EF4C9175-9564-4778-9088-8B60345CF2E9}"/>
              </a:ext>
            </a:extLst>
          </p:cNvPr>
          <p:cNvSpPr txBox="1">
            <a:spLocks/>
          </p:cNvSpPr>
          <p:nvPr/>
        </p:nvSpPr>
        <p:spPr>
          <a:xfrm>
            <a:off x="5671912" y="5988937"/>
            <a:ext cx="2057400" cy="365125"/>
          </a:xfrm>
          <a:prstGeom prst="rect">
            <a:avLst/>
          </a:prstGeom>
        </p:spPr>
        <p:txBody>
          <a:bodyPr vert="horz" lIns="91440" tIns="45720" rIns="91440" bIns="45720" rtlCol="0" anchor="ctr"/>
          <a:lstStyle>
            <a:defPPr>
              <a:defRPr lang="tr-TR"/>
            </a:defPPr>
            <a:lvl1pPr marL="0" algn="r" defTabSz="914400" rtl="0" eaLnBrk="1" latinLnBrk="0" hangingPunct="1">
              <a:defRPr sz="14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latin typeface="Arial" pitchFamily="34" charset="0"/>
                <a:cs typeface="Arial" pitchFamily="34" charset="0"/>
              </a:rPr>
              <a:t>2/7</a:t>
            </a:r>
            <a:endParaRPr lang="tr-TR" dirty="0">
              <a:latin typeface="Arial" pitchFamily="34" charset="0"/>
              <a:cs typeface="Arial" pitchFamily="34" charset="0"/>
            </a:endParaRPr>
          </a:p>
        </p:txBody>
      </p:sp>
      <p:sp>
        <p:nvSpPr>
          <p:cNvPr id="7" name="Başlık 3">
            <a:extLst>
              <a:ext uri="{FF2B5EF4-FFF2-40B4-BE49-F238E27FC236}">
                <a16:creationId xmlns="" xmlns:a16="http://schemas.microsoft.com/office/drawing/2014/main" id="{6644C4C2-0DBB-4C3A-9AD9-4EE3CFA7ED0E}"/>
              </a:ext>
            </a:extLst>
          </p:cNvPr>
          <p:cNvSpPr>
            <a:spLocks noGrp="1"/>
          </p:cNvSpPr>
          <p:nvPr>
            <p:ph type="title"/>
          </p:nvPr>
        </p:nvSpPr>
        <p:spPr>
          <a:xfrm>
            <a:off x="1412875" y="220663"/>
            <a:ext cx="7243763" cy="1238250"/>
          </a:xfrm>
        </p:spPr>
        <p:txBody>
          <a:bodyPr>
            <a:normAutofit/>
          </a:bodyPr>
          <a:lstStyle/>
          <a:p>
            <a:r>
              <a:rPr lang="mn-MN" dirty="0">
                <a:latin typeface="Arial" pitchFamily="34" charset="0"/>
                <a:cs typeface="Arial" pitchFamily="34" charset="0"/>
              </a:rPr>
              <a:t>АЛБАН ЁСНЫ ШИЙДВЭРҮҮД</a:t>
            </a:r>
            <a:endParaRPr lang="tr-TR"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6</a:t>
            </a:fld>
            <a:r>
              <a:rPr lang="tr-TR" dirty="0">
                <a:latin typeface="Arial" pitchFamily="34" charset="0"/>
                <a:cs typeface="Arial" pitchFamily="34" charset="0"/>
              </a:rPr>
              <a:t>/26</a:t>
            </a:r>
          </a:p>
        </p:txBody>
      </p:sp>
    </p:spTree>
    <p:extLst>
      <p:ext uri="{BB962C8B-B14F-4D97-AF65-F5344CB8AC3E}">
        <p14:creationId xmlns:p14="http://schemas.microsoft.com/office/powerpoint/2010/main" val="141857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Arial" pitchFamily="34" charset="0"/>
              <a:cs typeface="Arial" pitchFamily="34" charset="0"/>
            </a:endParaRPr>
          </a:p>
        </p:txBody>
      </p:sp>
      <p:sp>
        <p:nvSpPr>
          <p:cNvPr id="8" name="İçerik Yer Tutucusu 2">
            <a:extLst>
              <a:ext uri="{FF2B5EF4-FFF2-40B4-BE49-F238E27FC236}">
                <a16:creationId xmlns="" xmlns:a16="http://schemas.microsoft.com/office/drawing/2014/main" id="{C879C692-C556-45D6-8E39-6D2DCFC16ED0}"/>
              </a:ext>
            </a:extLst>
          </p:cNvPr>
          <p:cNvSpPr>
            <a:spLocks noGrp="1"/>
          </p:cNvSpPr>
          <p:nvPr>
            <p:ph idx="1"/>
          </p:nvPr>
        </p:nvSpPr>
        <p:spPr>
          <a:xfrm>
            <a:off x="340620" y="1476353"/>
            <a:ext cx="8308483" cy="4938017"/>
          </a:xfrm>
        </p:spPr>
        <p:txBody>
          <a:bodyPr/>
          <a:lstStyle/>
          <a:p>
            <a:pPr algn="just">
              <a:buFont typeface="Wingdings" panose="05000000000000000000" pitchFamily="2" charset="2"/>
              <a:buChar char="v"/>
            </a:pPr>
            <a:endParaRPr lang="tr-TR" sz="2000" b="1" dirty="0">
              <a:latin typeface="Arial" pitchFamily="34" charset="0"/>
              <a:cs typeface="Arial" pitchFamily="34" charset="0"/>
            </a:endParaRPr>
          </a:p>
          <a:p>
            <a:pPr algn="just">
              <a:buFont typeface="Wingdings" panose="05000000000000000000" pitchFamily="2" charset="2"/>
              <a:buChar char="v"/>
            </a:pPr>
            <a:endParaRPr lang="tr-TR" sz="2000" b="1" dirty="0">
              <a:latin typeface="Arial" pitchFamily="34" charset="0"/>
              <a:cs typeface="Arial" pitchFamily="34" charset="0"/>
            </a:endParaRPr>
          </a:p>
          <a:p>
            <a:pPr algn="just">
              <a:buFont typeface="Wingdings" panose="05000000000000000000" pitchFamily="2" charset="2"/>
              <a:buChar char="v"/>
            </a:pPr>
            <a:r>
              <a:rPr lang="mn-MN" sz="2000" dirty="0" smtClean="0">
                <a:latin typeface="Arial" pitchFamily="34" charset="0"/>
                <a:cs typeface="Arial" pitchFamily="34" charset="0"/>
              </a:rPr>
              <a:t>Засаг захиргаанд очсон мэдээллийн дагуу зорчигчдыг аймгийн шалган нэвтрүүлэх товчоонд  шалгадаг.</a:t>
            </a:r>
            <a:endParaRPr lang="tr-TR" sz="2000" dirty="0">
              <a:latin typeface="Arial" pitchFamily="34" charset="0"/>
              <a:cs typeface="Arial" pitchFamily="34" charset="0"/>
            </a:endParaRPr>
          </a:p>
          <a:p>
            <a:pPr lvl="1" algn="just">
              <a:buFont typeface="Wingdings" panose="05000000000000000000" pitchFamily="2" charset="2"/>
              <a:buChar char="v"/>
            </a:pPr>
            <a:r>
              <a:rPr lang="tr-TR" sz="1600" dirty="0">
                <a:latin typeface="Arial" pitchFamily="34" charset="0"/>
                <a:cs typeface="Arial" pitchFamily="34" charset="0"/>
              </a:rPr>
              <a:t> </a:t>
            </a:r>
            <a:r>
              <a:rPr lang="mn-MN" sz="1600" dirty="0" smtClean="0">
                <a:latin typeface="Arial" pitchFamily="34" charset="0"/>
                <a:cs typeface="Arial" pitchFamily="34" charset="0"/>
              </a:rPr>
              <a:t>Хорио цээрийн дэглэм тогтоох нөхцөл байдал илэрвэл тухайн хүмүүсийг 14 хоногийн хугацаанд хорио цээрийн дэглэмд хамруулна. Хорио цээрийн дэглэмд хамрагдаагүй хүмүүсийг 14 хоногийн турш хяналтанд байлгах шаардлагатай. </a:t>
            </a:r>
            <a:r>
              <a:rPr lang="mn-MN" sz="1600" dirty="0">
                <a:latin typeface="Arial" pitchFamily="34" charset="0"/>
                <a:cs typeface="Arial" pitchFamily="34" charset="0"/>
              </a:rPr>
              <a:t>И</a:t>
            </a:r>
            <a:r>
              <a:rPr lang="mn-MN" sz="1600" dirty="0" smtClean="0">
                <a:latin typeface="Arial" pitchFamily="34" charset="0"/>
                <a:cs typeface="Arial" pitchFamily="34" charset="0"/>
              </a:rPr>
              <a:t>ргэдийг 14 хоногийн турш гэртээ хорио цээрийн дэглэм барьж байгаа эсэхийг шалгадаг.</a:t>
            </a:r>
            <a:endParaRPr lang="tr-TR" sz="1600" dirty="0">
              <a:latin typeface="Arial" pitchFamily="34" charset="0"/>
              <a:cs typeface="Arial" pitchFamily="34" charset="0"/>
            </a:endParaRPr>
          </a:p>
          <a:p>
            <a:pPr algn="just">
              <a:buFont typeface="Wingdings" panose="05000000000000000000" pitchFamily="2" charset="2"/>
              <a:buChar char="v"/>
            </a:pPr>
            <a:r>
              <a:rPr lang="mn-MN" sz="2000" dirty="0">
                <a:latin typeface="Arial" pitchFamily="34" charset="0"/>
                <a:cs typeface="Arial" pitchFamily="34" charset="0"/>
              </a:rPr>
              <a:t>А</a:t>
            </a:r>
            <a:r>
              <a:rPr lang="mn-MN" sz="2000" dirty="0" smtClean="0">
                <a:latin typeface="Arial" pitchFamily="34" charset="0"/>
                <a:cs typeface="Arial" pitchFamily="34" charset="0"/>
              </a:rPr>
              <a:t>втовокзал дээр ажиллаж байгаа бүх ажилтнууд эрүүл мэндийн үзлэгт тогтмол хамрагддаг.</a:t>
            </a:r>
            <a:endParaRPr lang="tr-TR" sz="2000" dirty="0">
              <a:latin typeface="Arial" pitchFamily="34" charset="0"/>
              <a:cs typeface="Arial" pitchFamily="34" charset="0"/>
            </a:endParaRPr>
          </a:p>
        </p:txBody>
      </p:sp>
      <p:sp>
        <p:nvSpPr>
          <p:cNvPr id="9" name="Slayt Numarası Yer Tutucusu 6">
            <a:extLst>
              <a:ext uri="{FF2B5EF4-FFF2-40B4-BE49-F238E27FC236}">
                <a16:creationId xmlns="" xmlns:a16="http://schemas.microsoft.com/office/drawing/2014/main" id="{EF4C9175-9564-4778-9088-8B60345CF2E9}"/>
              </a:ext>
            </a:extLst>
          </p:cNvPr>
          <p:cNvSpPr txBox="1">
            <a:spLocks/>
          </p:cNvSpPr>
          <p:nvPr/>
        </p:nvSpPr>
        <p:spPr>
          <a:xfrm>
            <a:off x="5671912" y="5988937"/>
            <a:ext cx="2057400" cy="365125"/>
          </a:xfrm>
          <a:prstGeom prst="rect">
            <a:avLst/>
          </a:prstGeom>
        </p:spPr>
        <p:txBody>
          <a:bodyPr vert="horz" lIns="91440" tIns="45720" rIns="91440" bIns="45720" rtlCol="0" anchor="ctr"/>
          <a:lstStyle>
            <a:defPPr>
              <a:defRPr lang="tr-TR"/>
            </a:defPPr>
            <a:lvl1pPr marL="0" algn="r" defTabSz="914400" rtl="0" eaLnBrk="1" latinLnBrk="0" hangingPunct="1">
              <a:defRPr sz="14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latin typeface="Arial" pitchFamily="34" charset="0"/>
                <a:cs typeface="Arial" pitchFamily="34" charset="0"/>
              </a:rPr>
              <a:t>2/7</a:t>
            </a:r>
            <a:endParaRPr lang="tr-TR" dirty="0">
              <a:latin typeface="Arial" pitchFamily="34" charset="0"/>
              <a:cs typeface="Arial" pitchFamily="34" charset="0"/>
            </a:endParaRPr>
          </a:p>
        </p:txBody>
      </p:sp>
      <p:sp>
        <p:nvSpPr>
          <p:cNvPr id="7" name="Başlık 3">
            <a:extLst>
              <a:ext uri="{FF2B5EF4-FFF2-40B4-BE49-F238E27FC236}">
                <a16:creationId xmlns="" xmlns:a16="http://schemas.microsoft.com/office/drawing/2014/main" id="{6644C4C2-0DBB-4C3A-9AD9-4EE3CFA7ED0E}"/>
              </a:ext>
            </a:extLst>
          </p:cNvPr>
          <p:cNvSpPr>
            <a:spLocks noGrp="1"/>
          </p:cNvSpPr>
          <p:nvPr>
            <p:ph type="title"/>
          </p:nvPr>
        </p:nvSpPr>
        <p:spPr>
          <a:xfrm>
            <a:off x="1412875" y="220663"/>
            <a:ext cx="7243763" cy="1238250"/>
          </a:xfrm>
        </p:spPr>
        <p:txBody>
          <a:bodyPr>
            <a:normAutofit/>
          </a:bodyPr>
          <a:lstStyle/>
          <a:p>
            <a:r>
              <a:rPr lang="mn-MN" dirty="0">
                <a:latin typeface="Arial" pitchFamily="34" charset="0"/>
                <a:cs typeface="Arial" pitchFamily="34" charset="0"/>
              </a:rPr>
              <a:t>АЛБАН ЁСНЫ ШИЙДВЭРҮҮД</a:t>
            </a:r>
            <a:endParaRPr lang="tr-TR"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7</a:t>
            </a:fld>
            <a:r>
              <a:rPr lang="tr-TR" dirty="0">
                <a:latin typeface="Arial" pitchFamily="34" charset="0"/>
                <a:cs typeface="Arial" pitchFamily="34" charset="0"/>
              </a:rPr>
              <a:t>/26</a:t>
            </a:r>
          </a:p>
        </p:txBody>
      </p:sp>
    </p:spTree>
    <p:extLst>
      <p:ext uri="{BB962C8B-B14F-4D97-AF65-F5344CB8AC3E}">
        <p14:creationId xmlns:p14="http://schemas.microsoft.com/office/powerpoint/2010/main" val="392370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Arial" pitchFamily="34" charset="0"/>
              <a:cs typeface="Arial" pitchFamily="34" charset="0"/>
            </a:endParaRPr>
          </a:p>
        </p:txBody>
      </p:sp>
      <p:sp>
        <p:nvSpPr>
          <p:cNvPr id="8" name="İçerik Yer Tutucusu 2">
            <a:extLst>
              <a:ext uri="{FF2B5EF4-FFF2-40B4-BE49-F238E27FC236}">
                <a16:creationId xmlns="" xmlns:a16="http://schemas.microsoft.com/office/drawing/2014/main" id="{C879C692-C556-45D6-8E39-6D2DCFC16ED0}"/>
              </a:ext>
            </a:extLst>
          </p:cNvPr>
          <p:cNvSpPr>
            <a:spLocks noGrp="1"/>
          </p:cNvSpPr>
          <p:nvPr>
            <p:ph idx="1"/>
          </p:nvPr>
        </p:nvSpPr>
        <p:spPr>
          <a:xfrm>
            <a:off x="340620" y="1476353"/>
            <a:ext cx="8308483" cy="4938017"/>
          </a:xfrm>
        </p:spPr>
        <p:txBody>
          <a:bodyPr/>
          <a:lstStyle/>
          <a:p>
            <a:pPr algn="just">
              <a:buFont typeface="Wingdings" panose="05000000000000000000" pitchFamily="2" charset="2"/>
              <a:buChar char="v"/>
            </a:pPr>
            <a:r>
              <a:rPr lang="tr-TR" sz="2000" b="1" dirty="0">
                <a:latin typeface="Arial" pitchFamily="34" charset="0"/>
                <a:cs typeface="Arial" pitchFamily="34" charset="0"/>
              </a:rPr>
              <a:t> </a:t>
            </a:r>
            <a:r>
              <a:rPr lang="mn-MN" sz="2000" dirty="0" smtClean="0">
                <a:latin typeface="Arial" pitchFamily="34" charset="0"/>
                <a:cs typeface="Arial" pitchFamily="34" charset="0"/>
              </a:rPr>
              <a:t>Зөвшөөрөлтэй автобусууд зөвхөн маршрутын дагуу автовокзалд зогсох бөгөөд зорчигчийн  тоо гүйцээгүй тохиолдолд тухайн мужийн засаг захиргаанаас зөвшөөрөл авсан зорчигчдыг нэмж авах </a:t>
            </a:r>
            <a:r>
              <a:rPr lang="mn-MN" sz="2000" dirty="0" smtClean="0">
                <a:latin typeface="Arial" pitchFamily="34" charset="0"/>
                <a:cs typeface="Arial" pitchFamily="34" charset="0"/>
              </a:rPr>
              <a:t>боломжтой.</a:t>
            </a:r>
            <a:r>
              <a:rPr lang="tr-TR" sz="2000" dirty="0" smtClean="0">
                <a:latin typeface="Arial" pitchFamily="34" charset="0"/>
                <a:cs typeface="Arial" pitchFamily="34" charset="0"/>
              </a:rPr>
              <a:t> </a:t>
            </a:r>
            <a:endParaRPr lang="mn-MN" sz="2000" dirty="0" smtClean="0">
              <a:latin typeface="Arial" pitchFamily="34" charset="0"/>
              <a:cs typeface="Arial" pitchFamily="34" charset="0"/>
            </a:endParaRPr>
          </a:p>
          <a:p>
            <a:pPr algn="just">
              <a:buFont typeface="Wingdings" panose="05000000000000000000" pitchFamily="2" charset="2"/>
              <a:buChar char="v"/>
            </a:pPr>
            <a:r>
              <a:rPr lang="mn-MN" sz="2000" dirty="0" smtClean="0">
                <a:latin typeface="Arial" pitchFamily="34" charset="0"/>
                <a:cs typeface="Arial" pitchFamily="34" charset="0"/>
              </a:rPr>
              <a:t>Хот хооронд нийтийн тээврийн үйлчилгээ эрхэлдэг компаниуд хот дотор нийтийн тээврийн үйлчилгээ явуулахыг хориглоно.</a:t>
            </a:r>
            <a:r>
              <a:rPr lang="tr-TR" sz="2000" dirty="0" smtClean="0">
                <a:latin typeface="Arial" pitchFamily="34" charset="0"/>
                <a:cs typeface="Arial" pitchFamily="34" charset="0"/>
              </a:rPr>
              <a:t> </a:t>
            </a:r>
            <a:endParaRPr lang="tr-TR" sz="2000" dirty="0">
              <a:latin typeface="Arial" pitchFamily="34" charset="0"/>
              <a:cs typeface="Arial" pitchFamily="34" charset="0"/>
            </a:endParaRPr>
          </a:p>
          <a:p>
            <a:pPr algn="just">
              <a:buFont typeface="Wingdings" panose="05000000000000000000" pitchFamily="2" charset="2"/>
              <a:buChar char="v"/>
            </a:pPr>
            <a:r>
              <a:rPr lang="tr-TR" sz="2000" dirty="0">
                <a:latin typeface="Arial" pitchFamily="34" charset="0"/>
                <a:cs typeface="Arial" pitchFamily="34" charset="0"/>
              </a:rPr>
              <a:t> </a:t>
            </a:r>
            <a:r>
              <a:rPr lang="mn-MN" sz="2000" dirty="0" smtClean="0">
                <a:latin typeface="Arial" pitchFamily="34" charset="0"/>
                <a:cs typeface="Arial" pitchFamily="34" charset="0"/>
              </a:rPr>
              <a:t>Иргэдийг хот хооронд зөвшөөрөлгүй зорчихоос урьдчилан сэргийлэх зорилгоор тухайн мужийн засаг захиргаа авто замын хяналтын цэгүүдэд хэрэгжүүлэх шаардлагатай арга хэмжээг боловсруулна.</a:t>
            </a:r>
            <a:endParaRPr lang="tr-TR" sz="2000" dirty="0">
              <a:latin typeface="Arial" pitchFamily="34" charset="0"/>
              <a:cs typeface="Arial" pitchFamily="34" charset="0"/>
            </a:endParaRPr>
          </a:p>
          <a:p>
            <a:pPr algn="just">
              <a:buFont typeface="Wingdings" panose="05000000000000000000" pitchFamily="2" charset="2"/>
              <a:buChar char="v"/>
            </a:pPr>
            <a:r>
              <a:rPr lang="tr-TR" sz="2000" dirty="0">
                <a:latin typeface="Arial" pitchFamily="34" charset="0"/>
                <a:cs typeface="Arial" pitchFamily="34" charset="0"/>
              </a:rPr>
              <a:t> </a:t>
            </a:r>
            <a:r>
              <a:rPr lang="mn-MN" sz="2000" dirty="0" smtClean="0">
                <a:latin typeface="Arial" pitchFamily="34" charset="0"/>
                <a:cs typeface="Arial" pitchFamily="34" charset="0"/>
              </a:rPr>
              <a:t>Автобусын зогсоол дээр эрх бүхий этгээдүүд эрүүл ахуйн дүрэм журмын дагуу байнга шалгалт явуулж, эрүүл мэндийн дүрмийн дагуу ажиллах </a:t>
            </a:r>
            <a:r>
              <a:rPr lang="mn-MN" sz="2000" dirty="0" smtClean="0">
                <a:latin typeface="Arial" pitchFamily="34" charset="0"/>
                <a:cs typeface="Arial" pitchFamily="34" charset="0"/>
              </a:rPr>
              <a:t>нөхцөлийг </a:t>
            </a:r>
            <a:r>
              <a:rPr lang="mn-MN" sz="2000" dirty="0" smtClean="0">
                <a:latin typeface="Arial" pitchFamily="34" charset="0"/>
                <a:cs typeface="Arial" pitchFamily="34" charset="0"/>
              </a:rPr>
              <a:t>бүрдүүлнэ.</a:t>
            </a:r>
            <a:endParaRPr lang="tr-TR" sz="2000" dirty="0">
              <a:latin typeface="Arial" pitchFamily="34" charset="0"/>
              <a:cs typeface="Arial" pitchFamily="34" charset="0"/>
            </a:endParaRPr>
          </a:p>
          <a:p>
            <a:pPr marL="0" indent="0" algn="just">
              <a:buNone/>
            </a:pPr>
            <a:endParaRPr lang="tr-TR" sz="2000" dirty="0">
              <a:latin typeface="Arial" pitchFamily="34" charset="0"/>
              <a:cs typeface="Arial" pitchFamily="34" charset="0"/>
            </a:endParaRPr>
          </a:p>
        </p:txBody>
      </p:sp>
      <p:sp>
        <p:nvSpPr>
          <p:cNvPr id="9" name="Slayt Numarası Yer Tutucusu 6">
            <a:extLst>
              <a:ext uri="{FF2B5EF4-FFF2-40B4-BE49-F238E27FC236}">
                <a16:creationId xmlns="" xmlns:a16="http://schemas.microsoft.com/office/drawing/2014/main" id="{EF4C9175-9564-4778-9088-8B60345CF2E9}"/>
              </a:ext>
            </a:extLst>
          </p:cNvPr>
          <p:cNvSpPr txBox="1">
            <a:spLocks/>
          </p:cNvSpPr>
          <p:nvPr/>
        </p:nvSpPr>
        <p:spPr>
          <a:xfrm>
            <a:off x="5671912" y="5988937"/>
            <a:ext cx="2057400" cy="365125"/>
          </a:xfrm>
          <a:prstGeom prst="rect">
            <a:avLst/>
          </a:prstGeom>
        </p:spPr>
        <p:txBody>
          <a:bodyPr vert="horz" lIns="91440" tIns="45720" rIns="91440" bIns="45720" rtlCol="0" anchor="ctr"/>
          <a:lstStyle>
            <a:defPPr>
              <a:defRPr lang="tr-TR"/>
            </a:defPPr>
            <a:lvl1pPr marL="0" algn="r" defTabSz="914400" rtl="0" eaLnBrk="1" latinLnBrk="0" hangingPunct="1">
              <a:defRPr sz="1400" b="1" kern="1200">
                <a:solidFill>
                  <a:schemeClr val="bg1"/>
                </a:solidFill>
                <a:latin typeface="Garamond" panose="02020404030301010803"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latin typeface="Arial" pitchFamily="34" charset="0"/>
                <a:cs typeface="Arial" pitchFamily="34" charset="0"/>
              </a:rPr>
              <a:t>2/7</a:t>
            </a:r>
            <a:endParaRPr lang="tr-TR" dirty="0">
              <a:latin typeface="Arial" pitchFamily="34" charset="0"/>
              <a:cs typeface="Arial" pitchFamily="34" charset="0"/>
            </a:endParaRPr>
          </a:p>
        </p:txBody>
      </p:sp>
      <p:sp>
        <p:nvSpPr>
          <p:cNvPr id="7" name="Başlık 3">
            <a:extLst>
              <a:ext uri="{FF2B5EF4-FFF2-40B4-BE49-F238E27FC236}">
                <a16:creationId xmlns="" xmlns:a16="http://schemas.microsoft.com/office/drawing/2014/main" id="{6644C4C2-0DBB-4C3A-9AD9-4EE3CFA7ED0E}"/>
              </a:ext>
            </a:extLst>
          </p:cNvPr>
          <p:cNvSpPr>
            <a:spLocks noGrp="1"/>
          </p:cNvSpPr>
          <p:nvPr>
            <p:ph type="title"/>
          </p:nvPr>
        </p:nvSpPr>
        <p:spPr>
          <a:xfrm>
            <a:off x="1412875" y="220663"/>
            <a:ext cx="7243763" cy="1238250"/>
          </a:xfrm>
        </p:spPr>
        <p:txBody>
          <a:bodyPr>
            <a:normAutofit/>
          </a:bodyPr>
          <a:lstStyle/>
          <a:p>
            <a:r>
              <a:rPr lang="mn-MN" dirty="0">
                <a:latin typeface="Arial" pitchFamily="34" charset="0"/>
                <a:cs typeface="Arial" pitchFamily="34" charset="0"/>
              </a:rPr>
              <a:t>АЛБАН ЁСНЫ ШИЙДВЭРҮҮД</a:t>
            </a:r>
            <a:endParaRPr lang="tr-TR" dirty="0">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8</a:t>
            </a:fld>
            <a:r>
              <a:rPr lang="tr-TR" dirty="0">
                <a:latin typeface="Arial" pitchFamily="34" charset="0"/>
                <a:cs typeface="Arial" pitchFamily="34" charset="0"/>
              </a:rPr>
              <a:t>/26</a:t>
            </a:r>
          </a:p>
        </p:txBody>
      </p:sp>
    </p:spTree>
    <p:extLst>
      <p:ext uri="{BB962C8B-B14F-4D97-AF65-F5344CB8AC3E}">
        <p14:creationId xmlns:p14="http://schemas.microsoft.com/office/powerpoint/2010/main" val="384718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lgn="ctr">
              <a:buNone/>
            </a:pPr>
            <a:endParaRPr lang="tr-TR" dirty="0">
              <a:latin typeface="Arial" pitchFamily="34" charset="0"/>
              <a:cs typeface="Arial" pitchFamily="34" charset="0"/>
            </a:endParaRPr>
          </a:p>
          <a:p>
            <a:pPr marL="0" indent="0" algn="ctr">
              <a:buNone/>
            </a:pPr>
            <a:endParaRPr lang="tr-TR" dirty="0">
              <a:latin typeface="Arial" pitchFamily="34" charset="0"/>
              <a:cs typeface="Arial" pitchFamily="34" charset="0"/>
            </a:endParaRPr>
          </a:p>
          <a:p>
            <a:pPr marL="0" indent="0" algn="ctr">
              <a:buNone/>
            </a:pPr>
            <a:endParaRPr lang="tr-TR" dirty="0">
              <a:latin typeface="Arial" pitchFamily="34" charset="0"/>
              <a:cs typeface="Arial" pitchFamily="34" charset="0"/>
            </a:endParaRPr>
          </a:p>
          <a:p>
            <a:pPr marL="0" indent="0" algn="ctr">
              <a:buNone/>
            </a:pPr>
            <a:endParaRPr lang="tr-TR" dirty="0">
              <a:latin typeface="Arial" pitchFamily="34" charset="0"/>
              <a:cs typeface="Arial" pitchFamily="34" charset="0"/>
            </a:endParaRPr>
          </a:p>
          <a:p>
            <a:pPr marL="0" indent="0" algn="ctr">
              <a:buNone/>
            </a:pPr>
            <a:r>
              <a:rPr lang="mn-MN" sz="4800" dirty="0" smtClean="0">
                <a:solidFill>
                  <a:srgbClr val="C00000"/>
                </a:solidFill>
                <a:latin typeface="Arial" pitchFamily="34" charset="0"/>
                <a:cs typeface="Arial" pitchFamily="34" charset="0"/>
              </a:rPr>
              <a:t>Авах шаардлагатай ерөнхий арга хэмжээ</a:t>
            </a:r>
            <a:endParaRPr lang="tr-TR" sz="4800" dirty="0">
              <a:solidFill>
                <a:srgbClr val="C00000"/>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9</a:t>
            </a:fld>
            <a:r>
              <a:rPr lang="tr-TR" dirty="0">
                <a:latin typeface="Arial" pitchFamily="34" charset="0"/>
                <a:cs typeface="Arial" pitchFamily="34" charset="0"/>
              </a:rPr>
              <a:t>/26</a:t>
            </a:r>
          </a:p>
        </p:txBody>
      </p:sp>
    </p:spTree>
    <p:extLst>
      <p:ext uri="{BB962C8B-B14F-4D97-AF65-F5344CB8AC3E}">
        <p14:creationId xmlns:p14="http://schemas.microsoft.com/office/powerpoint/2010/main" val="88197216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3447</TotalTime>
  <Words>2169</Words>
  <Application>Microsoft Office PowerPoint</Application>
  <PresentationFormat>On-screen Show (4:3)</PresentationFormat>
  <Paragraphs>276</Paragraphs>
  <Slides>27</Slides>
  <Notes>21</Notes>
  <HiddenSlides>0</HiddenSlides>
  <MMClips>0</MMClips>
  <ScaleCrop>false</ScaleCrop>
  <HeadingPairs>
    <vt:vector size="4" baseType="variant">
      <vt:variant>
        <vt:lpstr>Theme</vt:lpstr>
      </vt:variant>
      <vt:variant>
        <vt:i4>6</vt:i4>
      </vt:variant>
      <vt:variant>
        <vt:lpstr>Slide Titles</vt:lpstr>
      </vt:variant>
      <vt:variant>
        <vt:i4>27</vt:i4>
      </vt:variant>
    </vt:vector>
  </HeadingPairs>
  <TitlesOfParts>
    <vt:vector size="33" baseType="lpstr">
      <vt:lpstr>Office Teması</vt:lpstr>
      <vt:lpstr>Özel Tasarım</vt:lpstr>
      <vt:lpstr>4_Özel Tasarım</vt:lpstr>
      <vt:lpstr>1_Özel Tasarım</vt:lpstr>
      <vt:lpstr>2_Özel Tasarım</vt:lpstr>
      <vt:lpstr>3_Özel Tasarım</vt:lpstr>
      <vt:lpstr>PowerPoint Presentation</vt:lpstr>
      <vt:lpstr>АГУУЛГА</vt:lpstr>
      <vt:lpstr>PowerPoint Presentation</vt:lpstr>
      <vt:lpstr>АЛБАН ЁСНЫ ШИЙДВЭРҮҮД</vt:lpstr>
      <vt:lpstr>АЛБАН ЁСНЫ ШИЙДВЭРҮҮД</vt:lpstr>
      <vt:lpstr>АЛБАН ЁСНЫ ШИЙДВЭРҮҮД</vt:lpstr>
      <vt:lpstr>АЛБАН ЁСНЫ ШИЙДВЭРҮҮД</vt:lpstr>
      <vt:lpstr>АЛБАН ЁСНЫ ШИЙДВЭРҮҮД</vt:lpstr>
      <vt:lpstr>PowerPoint Presentation</vt:lpstr>
      <vt:lpstr>Авах шаардлагатай ерөнхий арга хэмжээ</vt:lpstr>
      <vt:lpstr>  Авах шаардлагатай ерөнхий арга хэмжээ  </vt:lpstr>
      <vt:lpstr>PowerPoint Presentation</vt:lpstr>
      <vt:lpstr>Орчин тойронд авах шаардлагатай арга хэмжээ</vt:lpstr>
      <vt:lpstr>Орчин тойронд авах шаардлагатай арга хэмжээ</vt:lpstr>
      <vt:lpstr>Орчин тойронд авах шаардлагатай арга хэмжээ</vt:lpstr>
      <vt:lpstr>PowerPoint Presentation</vt:lpstr>
      <vt:lpstr>ЗОРЧИГЧДЫН АВАХ ШААРДЛАГАТАЙ АРГА ХЭМЖЭЭ</vt:lpstr>
      <vt:lpstr>ЗОРЧИГЧДЫН АВАХ ШААРДЛАГАТАЙ АРГА ХЭМЖЭЭ</vt:lpstr>
      <vt:lpstr>ЗОРЧИГЧДЫН АВАХ ШААРДЛАГАТАЙ АРГА ХЭМЖЭЭ</vt:lpstr>
      <vt:lpstr>PowerPoint Presentation</vt:lpstr>
      <vt:lpstr>АЖИЛЧДЫН АВАХ ШААРДЛАГАТАЙ АРГА ХЭМЖЭЭ</vt:lpstr>
      <vt:lpstr>АЖИЛЧДЫН АВАХ ШААРДЛАГАТАЙ АРГА ХЭМЖЭЭ</vt:lpstr>
      <vt:lpstr>PowerPoint Presentation</vt:lpstr>
      <vt:lpstr>ХЭААБЕГ-ЫН ХИЙЖ БУЙ АЖЛУУД</vt:lpstr>
      <vt:lpstr>ХЭААБЕГ-ЫН ХИЙЖ БУЙ АЖЛУУД</vt:lpstr>
      <vt:lpstr>Эх сурвалж</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BAŞLIĞI</dc:title>
  <dc:creator>HP</dc:creator>
  <cp:lastModifiedBy>USER</cp:lastModifiedBy>
  <cp:revision>420</cp:revision>
  <cp:lastPrinted>2020-07-06T13:25:08Z</cp:lastPrinted>
  <dcterms:created xsi:type="dcterms:W3CDTF">2019-04-01T08:33:12Z</dcterms:created>
  <dcterms:modified xsi:type="dcterms:W3CDTF">2020-09-09T01:23:18Z</dcterms:modified>
</cp:coreProperties>
</file>