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 id="2147483733" r:id="rId3"/>
    <p:sldMasterId id="2147483745" r:id="rId4"/>
    <p:sldMasterId id="2147483757" r:id="rId5"/>
  </p:sldMasterIdLst>
  <p:notesMasterIdLst>
    <p:notesMasterId r:id="rId45"/>
  </p:notesMasterIdLst>
  <p:sldIdLst>
    <p:sldId id="352" r:id="rId6"/>
    <p:sldId id="395" r:id="rId7"/>
    <p:sldId id="399" r:id="rId8"/>
    <p:sldId id="396" r:id="rId9"/>
    <p:sldId id="398" r:id="rId10"/>
    <p:sldId id="400" r:id="rId11"/>
    <p:sldId id="401" r:id="rId12"/>
    <p:sldId id="402" r:id="rId13"/>
    <p:sldId id="378" r:id="rId14"/>
    <p:sldId id="403" r:id="rId15"/>
    <p:sldId id="404" r:id="rId16"/>
    <p:sldId id="367" r:id="rId17"/>
    <p:sldId id="405" r:id="rId18"/>
    <p:sldId id="407" r:id="rId19"/>
    <p:sldId id="374" r:id="rId20"/>
    <p:sldId id="408" r:id="rId21"/>
    <p:sldId id="410" r:id="rId22"/>
    <p:sldId id="411" r:id="rId23"/>
    <p:sldId id="380" r:id="rId24"/>
    <p:sldId id="412" r:id="rId25"/>
    <p:sldId id="413" r:id="rId26"/>
    <p:sldId id="414" r:id="rId27"/>
    <p:sldId id="416" r:id="rId28"/>
    <p:sldId id="415" r:id="rId29"/>
    <p:sldId id="418" r:id="rId30"/>
    <p:sldId id="419" r:id="rId31"/>
    <p:sldId id="359" r:id="rId32"/>
    <p:sldId id="420" r:id="rId33"/>
    <p:sldId id="422" r:id="rId34"/>
    <p:sldId id="421" r:id="rId35"/>
    <p:sldId id="423" r:id="rId36"/>
    <p:sldId id="424" r:id="rId37"/>
    <p:sldId id="425" r:id="rId38"/>
    <p:sldId id="426" r:id="rId39"/>
    <p:sldId id="427" r:id="rId40"/>
    <p:sldId id="428" r:id="rId41"/>
    <p:sldId id="385" r:id="rId42"/>
    <p:sldId id="386" r:id="rId43"/>
    <p:sldId id="353"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Lst>
        </p14:section>
        <p14:section name="Başlıksız Bölüm" id="{89985544-BC55-4476-8A9D-38AAD342E118}">
          <p14:sldIdLst>
            <p14:sldId id="395"/>
            <p14:sldId id="399"/>
            <p14:sldId id="396"/>
            <p14:sldId id="398"/>
            <p14:sldId id="400"/>
            <p14:sldId id="401"/>
            <p14:sldId id="402"/>
            <p14:sldId id="378"/>
            <p14:sldId id="403"/>
            <p14:sldId id="404"/>
            <p14:sldId id="367"/>
            <p14:sldId id="405"/>
            <p14:sldId id="407"/>
            <p14:sldId id="374"/>
            <p14:sldId id="408"/>
            <p14:sldId id="410"/>
            <p14:sldId id="411"/>
            <p14:sldId id="380"/>
            <p14:sldId id="412"/>
            <p14:sldId id="413"/>
            <p14:sldId id="414"/>
            <p14:sldId id="416"/>
            <p14:sldId id="415"/>
            <p14:sldId id="418"/>
            <p14:sldId id="419"/>
            <p14:sldId id="359"/>
            <p14:sldId id="420"/>
            <p14:sldId id="422"/>
            <p14:sldId id="421"/>
            <p14:sldId id="423"/>
            <p14:sldId id="424"/>
            <p14:sldId id="425"/>
            <p14:sldId id="426"/>
            <p14:sldId id="427"/>
            <p14:sldId id="428"/>
            <p14:sldId id="385"/>
            <p14:sldId id="386"/>
            <p14:sldId id="353"/>
          </p14:sldIdLst>
        </p14:section>
      </p14:sectionLst>
    </p:ext>
    <p:ext uri="{EFAFB233-063F-42B5-8137-9DF3F51BA10A}">
      <p15:sldGuideLst xmlns:p15="http://schemas.microsoft.com/office/powerpoint/2012/main" xmlns="">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A14"/>
    <a:srgbClr val="DC0B15"/>
    <a:srgbClr val="D8111B"/>
    <a:srgbClr val="9D1D1D"/>
    <a:srgbClr val="E0AF56"/>
    <a:srgbClr val="DFB058"/>
    <a:srgbClr val="0A4356"/>
    <a:srgbClr val="FBDD9D"/>
    <a:srgbClr val="42BBC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84697" autoAdjust="0"/>
  </p:normalViewPr>
  <p:slideViewPr>
    <p:cSldViewPr snapToGrid="0">
      <p:cViewPr>
        <p:scale>
          <a:sx n="84" d="100"/>
          <a:sy n="84" d="100"/>
        </p:scale>
        <p:origin x="-1092" y="-25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A8347-9247-4CA0-A1D3-ACF87DEEE50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65BBF025-4757-4C74-8CEC-3C89CD63FD46}">
      <dgm:prSet phldrT="[Metin]" custT="1"/>
      <dgm:spPr/>
      <dgm:t>
        <a:bodyPr/>
        <a:lstStyle/>
        <a:p>
          <a:r>
            <a:rPr lang="mn-MN" sz="1200" b="0" dirty="0" smtClean="0">
              <a:effectLst/>
              <a:latin typeface="Arial" pitchFamily="34" charset="0"/>
              <a:cs typeface="Arial" pitchFamily="34" charset="0"/>
            </a:rPr>
            <a:t>Эргономик хүчин </a:t>
          </a:r>
          <a:r>
            <a:rPr lang="mn-MN" sz="1200" b="0" dirty="0">
              <a:effectLst/>
              <a:latin typeface="Arial" pitchFamily="34" charset="0"/>
              <a:cs typeface="Arial" pitchFamily="34" charset="0"/>
            </a:rPr>
            <a:t>зүйлс</a:t>
          </a:r>
          <a:endParaRPr lang="en-US" sz="1100" b="0" dirty="0">
            <a:effectLst/>
            <a:latin typeface="Arial" pitchFamily="34" charset="0"/>
            <a:cs typeface="Arial" pitchFamily="34" charset="0"/>
          </a:endParaRPr>
        </a:p>
      </dgm:t>
    </dgm:pt>
    <dgm:pt modelId="{27C5A91E-F53F-4367-8368-8189815AA811}" type="parTrans" cxnId="{AB9BF194-F8B6-4C1C-AA51-4F9B83B55B20}">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F6376734-E289-448C-8046-8222EA3C96EC}" type="sibTrans" cxnId="{AB9BF194-F8B6-4C1C-AA51-4F9B83B55B20}">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80D0B4CB-36E6-4923-92C5-48E23180D168}">
      <dgm:prSet phldrT="[Metin]" custT="1"/>
      <dgm:spPr/>
      <dgm:t>
        <a:bodyPr/>
        <a:lstStyle/>
        <a:p>
          <a:r>
            <a:rPr lang="mn-MN" sz="1400" b="1" dirty="0">
              <a:effectLst>
                <a:outerShdw blurRad="38100" dist="38100" dir="2700000" algn="tl">
                  <a:srgbClr val="000000">
                    <a:alpha val="43137"/>
                  </a:srgbClr>
                </a:outerShdw>
              </a:effectLst>
              <a:latin typeface="Arial" pitchFamily="34" charset="0"/>
              <a:cs typeface="Arial" pitchFamily="34" charset="0"/>
            </a:rPr>
            <a:t>Химийн бодис</a:t>
          </a:r>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DE16731C-A024-467F-AE3D-2ADAD688DCEA}" type="parTrans" cxnId="{9A52A0DD-923C-4708-8839-C2B7AA719ADA}">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F6643454-31BB-46FE-B7C9-F3E43237DBA4}" type="sibTrans" cxnId="{9A52A0DD-923C-4708-8839-C2B7AA719ADA}">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F32DB30F-F19B-4669-AE1F-98862FA12457}">
      <dgm:prSet phldrT="[Metin]" custT="1"/>
      <dgm:spPr/>
      <dgm:t>
        <a:bodyPr/>
        <a:lstStyle/>
        <a:p>
          <a:r>
            <a:rPr lang="mn-MN" sz="1400" b="0" dirty="0">
              <a:effectLst/>
              <a:latin typeface="Arial" pitchFamily="34" charset="0"/>
              <a:cs typeface="Arial" pitchFamily="34" charset="0"/>
            </a:rPr>
            <a:t>Биологийн хүчин зүйлс</a:t>
          </a:r>
          <a:endParaRPr lang="en-US" sz="1400" b="0" dirty="0">
            <a:effectLst/>
            <a:latin typeface="Arial" pitchFamily="34" charset="0"/>
            <a:cs typeface="Arial" pitchFamily="34" charset="0"/>
          </a:endParaRPr>
        </a:p>
      </dgm:t>
    </dgm:pt>
    <dgm:pt modelId="{9A9B5701-CD34-44A9-B720-5955812E1270}" type="parTrans" cxnId="{69BCFAB2-73BD-49B5-9C55-34448A9B4BF0}">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191BAE06-19BE-4F7A-89B8-231B43E00A42}" type="sibTrans" cxnId="{69BCFAB2-73BD-49B5-9C55-34448A9B4BF0}">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6E6EF2A5-902B-432E-A1F2-B02D9D6CF350}">
      <dgm:prSet phldrT="[Metin]" custT="1"/>
      <dgm:spPr/>
      <dgm:t>
        <a:bodyPr/>
        <a:lstStyle/>
        <a:p>
          <a:r>
            <a:rPr lang="mn-MN" sz="1400" b="1" dirty="0">
              <a:effectLst>
                <a:outerShdw blurRad="38100" dist="38100" dir="2700000" algn="tl">
                  <a:srgbClr val="000000">
                    <a:alpha val="43137"/>
                  </a:srgbClr>
                </a:outerShdw>
              </a:effectLst>
              <a:latin typeface="Arial" pitchFamily="34" charset="0"/>
              <a:cs typeface="Arial" pitchFamily="34" charset="0"/>
            </a:rPr>
            <a:t>Физик хүчин зүйл</a:t>
          </a:r>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CE1080B3-6513-4E9A-A7EE-2D557A536B7E}" type="parTrans" cxnId="{1185C804-C869-467E-B2C2-E8F789E345B1}">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7153A391-1790-4095-92D7-335A15122D69}" type="sibTrans" cxnId="{1185C804-C869-467E-B2C2-E8F789E345B1}">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D77F317D-662C-487A-A015-F400A978D411}">
      <dgm:prSet custT="1"/>
      <dgm:spPr/>
      <dgm:t>
        <a:bodyPr/>
        <a:lstStyle/>
        <a:p>
          <a:r>
            <a:rPr lang="mn-MN" sz="1400" b="1" dirty="0">
              <a:effectLst>
                <a:outerShdw blurRad="38100" dist="38100" dir="2700000" algn="tl">
                  <a:srgbClr val="000000">
                    <a:alpha val="43137"/>
                  </a:srgbClr>
                </a:outerShdw>
              </a:effectLst>
              <a:latin typeface="Arial" pitchFamily="34" charset="0"/>
              <a:cs typeface="Arial" pitchFamily="34" charset="0"/>
            </a:rPr>
            <a:t>Цахилгаан</a:t>
          </a:r>
          <a:r>
            <a:rPr lang="tr-TR" sz="1400" b="1" dirty="0">
              <a:effectLst>
                <a:outerShdw blurRad="38100" dist="38100" dir="2700000" algn="tl">
                  <a:srgbClr val="000000">
                    <a:alpha val="43137"/>
                  </a:srgbClr>
                </a:outerShdw>
              </a:effectLst>
              <a:latin typeface="Arial" pitchFamily="34" charset="0"/>
              <a:cs typeface="Arial" pitchFamily="34" charset="0"/>
            </a:rPr>
            <a:t> </a:t>
          </a:r>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0547F6B4-54C1-426A-AC76-2EF9EAEC5250}" type="parTrans" cxnId="{74C07637-6561-4628-902C-30EBEDC6195D}">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315B516A-3D81-47AC-A805-BF0F0ACD7E1F}" type="sibTrans" cxnId="{74C07637-6561-4628-902C-30EBEDC6195D}">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2FAC5407-CA6D-401D-82CC-F589AB5B2F8E}">
      <dgm:prSet custT="1"/>
      <dgm:spPr/>
      <dgm:t>
        <a:bodyPr/>
        <a:lstStyle/>
        <a:p>
          <a:r>
            <a:rPr lang="mn-MN" sz="1400" b="0" i="0" dirty="0">
              <a:latin typeface="Arial" pitchFamily="34" charset="0"/>
              <a:cs typeface="Arial" pitchFamily="34" charset="0"/>
            </a:rPr>
            <a:t>Гулсах, бүдрэх, унах</a:t>
          </a:r>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162AC0D2-5987-4B20-8C40-875D7DEA075F}" type="parTrans" cxnId="{F6F8BEF6-D88B-493C-8186-1A63B2E71548}">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3ABCEA45-3A02-40DD-ABF6-34E10F51842C}" type="sibTrans" cxnId="{F6F8BEF6-D88B-493C-8186-1A63B2E71548}">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0696B44F-C146-47EE-8EF4-392A6DDC8EFA}">
      <dgm:prSet custT="1"/>
      <dgm:spPr/>
      <dgm:t>
        <a:bodyPr/>
        <a:lstStyle/>
        <a:p>
          <a:r>
            <a:rPr lang="mn-MN" sz="1400" b="0" dirty="0">
              <a:effectLst/>
              <a:latin typeface="Arial" pitchFamily="34" charset="0"/>
              <a:cs typeface="Arial" pitchFamily="34" charset="0"/>
            </a:rPr>
            <a:t>Зүсэлт болон </a:t>
          </a:r>
          <a:r>
            <a:rPr lang="mn-MN" sz="1400" b="0" dirty="0" smtClean="0">
              <a:effectLst/>
              <a:latin typeface="Arial" pitchFamily="34" charset="0"/>
              <a:cs typeface="Arial" pitchFamily="34" charset="0"/>
            </a:rPr>
            <a:t>түлэгдэлт</a:t>
          </a:r>
          <a:endParaRPr lang="en-US" sz="1400" b="0" dirty="0">
            <a:effectLst/>
            <a:latin typeface="Arial" pitchFamily="34" charset="0"/>
            <a:cs typeface="Arial" pitchFamily="34" charset="0"/>
          </a:endParaRPr>
        </a:p>
      </dgm:t>
    </dgm:pt>
    <dgm:pt modelId="{BAE1C6E9-5B0D-4219-AFC0-658AFF314802}" type="parTrans" cxnId="{3554C079-B71B-4E3F-B5A8-1C51B5790630}">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31FC14F2-ED25-4A2D-9FD4-194E95B7DDE3}" type="sibTrans" cxnId="{3554C079-B71B-4E3F-B5A8-1C51B5790630}">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841AD634-87AE-4A14-B851-73568946341A}">
      <dgm:prSet custT="1"/>
      <dgm:spPr/>
      <dgm:t>
        <a:bodyPr/>
        <a:lstStyle/>
        <a:p>
          <a:r>
            <a:rPr lang="mn-MN" sz="1400" b="0" dirty="0">
              <a:effectLst/>
              <a:latin typeface="Arial" pitchFamily="34" charset="0"/>
              <a:cs typeface="Arial" pitchFamily="34" charset="0"/>
            </a:rPr>
            <a:t>Гал түймэр</a:t>
          </a:r>
          <a:endParaRPr lang="en-US" sz="1400" b="0" dirty="0">
            <a:effectLst/>
            <a:latin typeface="Arial" pitchFamily="34" charset="0"/>
            <a:cs typeface="Arial" pitchFamily="34" charset="0"/>
          </a:endParaRPr>
        </a:p>
      </dgm:t>
    </dgm:pt>
    <dgm:pt modelId="{AD37BC06-369F-41AA-97C5-6824CCA701AC}" type="parTrans" cxnId="{8AE514DC-1E0B-42C4-8B80-A2A8EFB38470}">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43EE2353-6466-449F-96B6-28E9C5722BF4}" type="sibTrans" cxnId="{8AE514DC-1E0B-42C4-8B80-A2A8EFB38470}">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3FC1C186-D769-48BB-A951-51ED9A202E85}">
      <dgm:prSet custT="1"/>
      <dgm:spPr/>
      <dgm:t>
        <a:bodyPr/>
        <a:lstStyle/>
        <a:p>
          <a:r>
            <a:rPr lang="mn-MN" sz="1300" b="0" dirty="0" smtClean="0">
              <a:effectLst/>
              <a:latin typeface="Arial" pitchFamily="34" charset="0"/>
              <a:cs typeface="Arial" pitchFamily="34" charset="0"/>
            </a:rPr>
            <a:t>Сэтгэц </a:t>
          </a:r>
          <a:r>
            <a:rPr lang="mn-MN" sz="1300" b="0" dirty="0">
              <a:effectLst/>
              <a:latin typeface="Arial" pitchFamily="34" charset="0"/>
              <a:cs typeface="Arial" pitchFamily="34" charset="0"/>
            </a:rPr>
            <a:t>нийгмийн хүчин зүйлс</a:t>
          </a:r>
          <a:endParaRPr lang="en-US" sz="1300" b="0" dirty="0">
            <a:effectLst/>
            <a:latin typeface="Arial" pitchFamily="34" charset="0"/>
            <a:cs typeface="Arial" pitchFamily="34" charset="0"/>
          </a:endParaRPr>
        </a:p>
      </dgm:t>
    </dgm:pt>
    <dgm:pt modelId="{2B4D1355-66EB-47A3-8A4B-B28C5DA1DFFA}" type="parTrans" cxnId="{7BFDB303-42C7-45AF-936F-105816731F69}">
      <dgm:prSet custT="1"/>
      <dgm:spPr/>
      <dgm:t>
        <a:bodyPr/>
        <a:lstStyle/>
        <a:p>
          <a:endParaRPr lang="en-US" sz="1400" b="1">
            <a:effectLst>
              <a:outerShdw blurRad="38100" dist="38100" dir="2700000" algn="tl">
                <a:srgbClr val="000000">
                  <a:alpha val="43137"/>
                </a:srgbClr>
              </a:outerShdw>
            </a:effectLst>
            <a:latin typeface="Arial" pitchFamily="34" charset="0"/>
            <a:cs typeface="Arial" pitchFamily="34" charset="0"/>
          </a:endParaRPr>
        </a:p>
      </dgm:t>
    </dgm:pt>
    <dgm:pt modelId="{EBBE3D1A-6123-4DB0-9E7C-F550041BEBE7}" type="sibTrans" cxnId="{7BFDB303-42C7-45AF-936F-105816731F69}">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F68B710F-5399-42AE-B3DF-C60A1545B5A9}">
      <dgm:prSet phldrT="[Metin]" phldr="1" custT="1"/>
      <dgm:spPr>
        <a:blipFill rotWithShape="0">
          <a:blip xmlns:r="http://schemas.openxmlformats.org/officeDocument/2006/relationships" r:embed="rId1"/>
          <a:srcRect/>
          <a:stretch>
            <a:fillRect l="-39000" r="-39000"/>
          </a:stretch>
        </a:blipFill>
      </dgm:spPr>
      <dgm:t>
        <a:bodyPr/>
        <a:lstStyle/>
        <a:p>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A4494429-DF7C-4217-87F2-D98125C94B91}" type="sibTrans" cxnId="{E8FC7130-7F71-4867-90AD-FBFE5E673B2E}">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4AA9B3E2-5210-43E4-A459-40CBF3A01CDC}" type="parTrans" cxnId="{E8FC7130-7F71-4867-90AD-FBFE5E673B2E}">
      <dgm:prSet/>
      <dgm:spPr/>
      <dgm:t>
        <a:bodyPr/>
        <a:lstStyle/>
        <a:p>
          <a:endParaRPr lang="en-US" sz="1400" b="1">
            <a:effectLst>
              <a:outerShdw blurRad="38100" dist="38100" dir="2700000" algn="tl">
                <a:srgbClr val="000000">
                  <a:alpha val="43137"/>
                </a:srgbClr>
              </a:outerShdw>
            </a:effectLst>
            <a:latin typeface="Garamond" panose="02020404030301010803" pitchFamily="18" charset="0"/>
          </a:endParaRPr>
        </a:p>
      </dgm:t>
    </dgm:pt>
    <dgm:pt modelId="{6782B5C9-FF9A-431A-96E5-5834ABF7286F}" type="pres">
      <dgm:prSet presAssocID="{263A8347-9247-4CA0-A1D3-ACF87DEEE507}" presName="cycle" presStyleCnt="0">
        <dgm:presLayoutVars>
          <dgm:chMax val="1"/>
          <dgm:dir/>
          <dgm:animLvl val="ctr"/>
          <dgm:resizeHandles val="exact"/>
        </dgm:presLayoutVars>
      </dgm:prSet>
      <dgm:spPr/>
      <dgm:t>
        <a:bodyPr/>
        <a:lstStyle/>
        <a:p>
          <a:endParaRPr lang="en-US"/>
        </a:p>
      </dgm:t>
    </dgm:pt>
    <dgm:pt modelId="{E9091FD9-5B45-4A07-9FFC-5BDD8BAC241E}" type="pres">
      <dgm:prSet presAssocID="{F68B710F-5399-42AE-B3DF-C60A1545B5A9}" presName="centerShape" presStyleLbl="node0" presStyleIdx="0" presStyleCnt="1" custScaleX="209197" custScaleY="204808"/>
      <dgm:spPr/>
      <dgm:t>
        <a:bodyPr/>
        <a:lstStyle/>
        <a:p>
          <a:endParaRPr lang="en-US"/>
        </a:p>
      </dgm:t>
    </dgm:pt>
    <dgm:pt modelId="{FFFCA36D-8EEC-430D-8909-E7D7137ED2F5}" type="pres">
      <dgm:prSet presAssocID="{27C5A91E-F53F-4367-8368-8189815AA811}" presName="Name9" presStyleLbl="parChTrans1D2" presStyleIdx="0" presStyleCnt="9"/>
      <dgm:spPr/>
      <dgm:t>
        <a:bodyPr/>
        <a:lstStyle/>
        <a:p>
          <a:endParaRPr lang="en-US"/>
        </a:p>
      </dgm:t>
    </dgm:pt>
    <dgm:pt modelId="{E1DC3922-2EA4-4DDC-B16C-02E41DFE936F}" type="pres">
      <dgm:prSet presAssocID="{27C5A91E-F53F-4367-8368-8189815AA811}" presName="connTx" presStyleLbl="parChTrans1D2" presStyleIdx="0" presStyleCnt="9"/>
      <dgm:spPr/>
      <dgm:t>
        <a:bodyPr/>
        <a:lstStyle/>
        <a:p>
          <a:endParaRPr lang="en-US"/>
        </a:p>
      </dgm:t>
    </dgm:pt>
    <dgm:pt modelId="{177202A0-7067-426E-AC43-1BDFCC34A521}" type="pres">
      <dgm:prSet presAssocID="{65BBF025-4757-4C74-8CEC-3C89CD63FD46}" presName="node" presStyleLbl="node1" presStyleIdx="0" presStyleCnt="9">
        <dgm:presLayoutVars>
          <dgm:bulletEnabled val="1"/>
        </dgm:presLayoutVars>
      </dgm:prSet>
      <dgm:spPr/>
      <dgm:t>
        <a:bodyPr/>
        <a:lstStyle/>
        <a:p>
          <a:endParaRPr lang="en-US"/>
        </a:p>
      </dgm:t>
    </dgm:pt>
    <dgm:pt modelId="{179F367E-100D-47B4-A1AD-CF4D5CBDC7B8}" type="pres">
      <dgm:prSet presAssocID="{DE16731C-A024-467F-AE3D-2ADAD688DCEA}" presName="Name9" presStyleLbl="parChTrans1D2" presStyleIdx="1" presStyleCnt="9"/>
      <dgm:spPr/>
      <dgm:t>
        <a:bodyPr/>
        <a:lstStyle/>
        <a:p>
          <a:endParaRPr lang="en-US"/>
        </a:p>
      </dgm:t>
    </dgm:pt>
    <dgm:pt modelId="{1684ED49-FE1D-4AC2-B790-655437BAECBD}" type="pres">
      <dgm:prSet presAssocID="{DE16731C-A024-467F-AE3D-2ADAD688DCEA}" presName="connTx" presStyleLbl="parChTrans1D2" presStyleIdx="1" presStyleCnt="9"/>
      <dgm:spPr/>
      <dgm:t>
        <a:bodyPr/>
        <a:lstStyle/>
        <a:p>
          <a:endParaRPr lang="en-US"/>
        </a:p>
      </dgm:t>
    </dgm:pt>
    <dgm:pt modelId="{34C0381E-3A5B-4B62-A2A5-5A490DEC90C1}" type="pres">
      <dgm:prSet presAssocID="{80D0B4CB-36E6-4923-92C5-48E23180D168}" presName="node" presStyleLbl="node1" presStyleIdx="1" presStyleCnt="9">
        <dgm:presLayoutVars>
          <dgm:bulletEnabled val="1"/>
        </dgm:presLayoutVars>
      </dgm:prSet>
      <dgm:spPr/>
      <dgm:t>
        <a:bodyPr/>
        <a:lstStyle/>
        <a:p>
          <a:endParaRPr lang="en-US"/>
        </a:p>
      </dgm:t>
    </dgm:pt>
    <dgm:pt modelId="{233A6C7B-5905-483B-BBFF-FE0778EDF43E}" type="pres">
      <dgm:prSet presAssocID="{9A9B5701-CD34-44A9-B720-5955812E1270}" presName="Name9" presStyleLbl="parChTrans1D2" presStyleIdx="2" presStyleCnt="9"/>
      <dgm:spPr/>
      <dgm:t>
        <a:bodyPr/>
        <a:lstStyle/>
        <a:p>
          <a:endParaRPr lang="en-US"/>
        </a:p>
      </dgm:t>
    </dgm:pt>
    <dgm:pt modelId="{082B0B53-4ABA-47C9-A94E-B16568CBA70A}" type="pres">
      <dgm:prSet presAssocID="{9A9B5701-CD34-44A9-B720-5955812E1270}" presName="connTx" presStyleLbl="parChTrans1D2" presStyleIdx="2" presStyleCnt="9"/>
      <dgm:spPr/>
      <dgm:t>
        <a:bodyPr/>
        <a:lstStyle/>
        <a:p>
          <a:endParaRPr lang="en-US"/>
        </a:p>
      </dgm:t>
    </dgm:pt>
    <dgm:pt modelId="{5404F927-6976-4684-A5F6-8123585DFA67}" type="pres">
      <dgm:prSet presAssocID="{F32DB30F-F19B-4669-AE1F-98862FA12457}" presName="node" presStyleLbl="node1" presStyleIdx="2" presStyleCnt="9">
        <dgm:presLayoutVars>
          <dgm:bulletEnabled val="1"/>
        </dgm:presLayoutVars>
      </dgm:prSet>
      <dgm:spPr/>
      <dgm:t>
        <a:bodyPr/>
        <a:lstStyle/>
        <a:p>
          <a:endParaRPr lang="en-US"/>
        </a:p>
      </dgm:t>
    </dgm:pt>
    <dgm:pt modelId="{62115863-C078-49D4-9E85-C72B6F6C2C61}" type="pres">
      <dgm:prSet presAssocID="{CE1080B3-6513-4E9A-A7EE-2D557A536B7E}" presName="Name9" presStyleLbl="parChTrans1D2" presStyleIdx="3" presStyleCnt="9"/>
      <dgm:spPr/>
      <dgm:t>
        <a:bodyPr/>
        <a:lstStyle/>
        <a:p>
          <a:endParaRPr lang="en-US"/>
        </a:p>
      </dgm:t>
    </dgm:pt>
    <dgm:pt modelId="{88C291E4-8399-4CB6-9A8F-04BF326F914D}" type="pres">
      <dgm:prSet presAssocID="{CE1080B3-6513-4E9A-A7EE-2D557A536B7E}" presName="connTx" presStyleLbl="parChTrans1D2" presStyleIdx="3" presStyleCnt="9"/>
      <dgm:spPr/>
      <dgm:t>
        <a:bodyPr/>
        <a:lstStyle/>
        <a:p>
          <a:endParaRPr lang="en-US"/>
        </a:p>
      </dgm:t>
    </dgm:pt>
    <dgm:pt modelId="{B2B24571-4460-45A4-8051-CBD3BAB335F1}" type="pres">
      <dgm:prSet presAssocID="{6E6EF2A5-902B-432E-A1F2-B02D9D6CF350}" presName="node" presStyleLbl="node1" presStyleIdx="3" presStyleCnt="9">
        <dgm:presLayoutVars>
          <dgm:bulletEnabled val="1"/>
        </dgm:presLayoutVars>
      </dgm:prSet>
      <dgm:spPr/>
      <dgm:t>
        <a:bodyPr/>
        <a:lstStyle/>
        <a:p>
          <a:endParaRPr lang="en-US"/>
        </a:p>
      </dgm:t>
    </dgm:pt>
    <dgm:pt modelId="{E3B61CF1-A967-4DC5-AA7B-8115735581C5}" type="pres">
      <dgm:prSet presAssocID="{0547F6B4-54C1-426A-AC76-2EF9EAEC5250}" presName="Name9" presStyleLbl="parChTrans1D2" presStyleIdx="4" presStyleCnt="9"/>
      <dgm:spPr/>
      <dgm:t>
        <a:bodyPr/>
        <a:lstStyle/>
        <a:p>
          <a:endParaRPr lang="en-US"/>
        </a:p>
      </dgm:t>
    </dgm:pt>
    <dgm:pt modelId="{FA0FAE79-B602-4992-8967-86D0AB3E433C}" type="pres">
      <dgm:prSet presAssocID="{0547F6B4-54C1-426A-AC76-2EF9EAEC5250}" presName="connTx" presStyleLbl="parChTrans1D2" presStyleIdx="4" presStyleCnt="9"/>
      <dgm:spPr/>
      <dgm:t>
        <a:bodyPr/>
        <a:lstStyle/>
        <a:p>
          <a:endParaRPr lang="en-US"/>
        </a:p>
      </dgm:t>
    </dgm:pt>
    <dgm:pt modelId="{7F5018B6-A990-4708-B2C8-A76E7BC92677}" type="pres">
      <dgm:prSet presAssocID="{D77F317D-662C-487A-A015-F400A978D411}" presName="node" presStyleLbl="node1" presStyleIdx="4" presStyleCnt="9" custScaleX="106318">
        <dgm:presLayoutVars>
          <dgm:bulletEnabled val="1"/>
        </dgm:presLayoutVars>
      </dgm:prSet>
      <dgm:spPr/>
      <dgm:t>
        <a:bodyPr/>
        <a:lstStyle/>
        <a:p>
          <a:endParaRPr lang="en-US"/>
        </a:p>
      </dgm:t>
    </dgm:pt>
    <dgm:pt modelId="{59D0EE31-D94E-4494-B605-18CBE90CA7FD}" type="pres">
      <dgm:prSet presAssocID="{162AC0D2-5987-4B20-8C40-875D7DEA075F}" presName="Name9" presStyleLbl="parChTrans1D2" presStyleIdx="5" presStyleCnt="9"/>
      <dgm:spPr/>
      <dgm:t>
        <a:bodyPr/>
        <a:lstStyle/>
        <a:p>
          <a:endParaRPr lang="en-US"/>
        </a:p>
      </dgm:t>
    </dgm:pt>
    <dgm:pt modelId="{2CBB9E21-4F05-4776-9801-03F0B0A27299}" type="pres">
      <dgm:prSet presAssocID="{162AC0D2-5987-4B20-8C40-875D7DEA075F}" presName="connTx" presStyleLbl="parChTrans1D2" presStyleIdx="5" presStyleCnt="9"/>
      <dgm:spPr/>
      <dgm:t>
        <a:bodyPr/>
        <a:lstStyle/>
        <a:p>
          <a:endParaRPr lang="en-US"/>
        </a:p>
      </dgm:t>
    </dgm:pt>
    <dgm:pt modelId="{9606823F-E55B-49F6-9594-54AEA4622E19}" type="pres">
      <dgm:prSet presAssocID="{2FAC5407-CA6D-401D-82CC-F589AB5B2F8E}" presName="node" presStyleLbl="node1" presStyleIdx="5" presStyleCnt="9">
        <dgm:presLayoutVars>
          <dgm:bulletEnabled val="1"/>
        </dgm:presLayoutVars>
      </dgm:prSet>
      <dgm:spPr/>
      <dgm:t>
        <a:bodyPr/>
        <a:lstStyle/>
        <a:p>
          <a:endParaRPr lang="en-US"/>
        </a:p>
      </dgm:t>
    </dgm:pt>
    <dgm:pt modelId="{38E246E2-FFE6-45BC-8DDB-D030B84BDC69}" type="pres">
      <dgm:prSet presAssocID="{BAE1C6E9-5B0D-4219-AFC0-658AFF314802}" presName="Name9" presStyleLbl="parChTrans1D2" presStyleIdx="6" presStyleCnt="9"/>
      <dgm:spPr/>
      <dgm:t>
        <a:bodyPr/>
        <a:lstStyle/>
        <a:p>
          <a:endParaRPr lang="en-US"/>
        </a:p>
      </dgm:t>
    </dgm:pt>
    <dgm:pt modelId="{C475E965-D50E-4FAB-8724-36320B063749}" type="pres">
      <dgm:prSet presAssocID="{BAE1C6E9-5B0D-4219-AFC0-658AFF314802}" presName="connTx" presStyleLbl="parChTrans1D2" presStyleIdx="6" presStyleCnt="9"/>
      <dgm:spPr/>
      <dgm:t>
        <a:bodyPr/>
        <a:lstStyle/>
        <a:p>
          <a:endParaRPr lang="en-US"/>
        </a:p>
      </dgm:t>
    </dgm:pt>
    <dgm:pt modelId="{C498CD82-72F2-405D-B257-594030B74326}" type="pres">
      <dgm:prSet presAssocID="{0696B44F-C146-47EE-8EF4-392A6DDC8EFA}" presName="node" presStyleLbl="node1" presStyleIdx="6" presStyleCnt="9" custRadScaleRad="99784" custRadScaleInc="1078">
        <dgm:presLayoutVars>
          <dgm:bulletEnabled val="1"/>
        </dgm:presLayoutVars>
      </dgm:prSet>
      <dgm:spPr/>
      <dgm:t>
        <a:bodyPr/>
        <a:lstStyle/>
        <a:p>
          <a:endParaRPr lang="en-US"/>
        </a:p>
      </dgm:t>
    </dgm:pt>
    <dgm:pt modelId="{E2837274-3950-4E02-9309-92D20308B945}" type="pres">
      <dgm:prSet presAssocID="{AD37BC06-369F-41AA-97C5-6824CCA701AC}" presName="Name9" presStyleLbl="parChTrans1D2" presStyleIdx="7" presStyleCnt="9"/>
      <dgm:spPr/>
      <dgm:t>
        <a:bodyPr/>
        <a:lstStyle/>
        <a:p>
          <a:endParaRPr lang="en-US"/>
        </a:p>
      </dgm:t>
    </dgm:pt>
    <dgm:pt modelId="{642E023D-DC0A-4686-AA1C-77AF8ED2E107}" type="pres">
      <dgm:prSet presAssocID="{AD37BC06-369F-41AA-97C5-6824CCA701AC}" presName="connTx" presStyleLbl="parChTrans1D2" presStyleIdx="7" presStyleCnt="9"/>
      <dgm:spPr/>
      <dgm:t>
        <a:bodyPr/>
        <a:lstStyle/>
        <a:p>
          <a:endParaRPr lang="en-US"/>
        </a:p>
      </dgm:t>
    </dgm:pt>
    <dgm:pt modelId="{3851D2FD-598C-4B3D-BEA4-52D491AC24B0}" type="pres">
      <dgm:prSet presAssocID="{841AD634-87AE-4A14-B851-73568946341A}" presName="node" presStyleLbl="node1" presStyleIdx="7" presStyleCnt="9">
        <dgm:presLayoutVars>
          <dgm:bulletEnabled val="1"/>
        </dgm:presLayoutVars>
      </dgm:prSet>
      <dgm:spPr/>
      <dgm:t>
        <a:bodyPr/>
        <a:lstStyle/>
        <a:p>
          <a:endParaRPr lang="en-US"/>
        </a:p>
      </dgm:t>
    </dgm:pt>
    <dgm:pt modelId="{59EDBAE7-40D5-485B-A2A6-88E83675EF35}" type="pres">
      <dgm:prSet presAssocID="{2B4D1355-66EB-47A3-8A4B-B28C5DA1DFFA}" presName="Name9" presStyleLbl="parChTrans1D2" presStyleIdx="8" presStyleCnt="9"/>
      <dgm:spPr/>
      <dgm:t>
        <a:bodyPr/>
        <a:lstStyle/>
        <a:p>
          <a:endParaRPr lang="en-US"/>
        </a:p>
      </dgm:t>
    </dgm:pt>
    <dgm:pt modelId="{CF325240-496F-4C05-9745-FB545D7BC60F}" type="pres">
      <dgm:prSet presAssocID="{2B4D1355-66EB-47A3-8A4B-B28C5DA1DFFA}" presName="connTx" presStyleLbl="parChTrans1D2" presStyleIdx="8" presStyleCnt="9"/>
      <dgm:spPr/>
      <dgm:t>
        <a:bodyPr/>
        <a:lstStyle/>
        <a:p>
          <a:endParaRPr lang="en-US"/>
        </a:p>
      </dgm:t>
    </dgm:pt>
    <dgm:pt modelId="{022500F8-3635-4F7F-B773-4DCB3F60B53A}" type="pres">
      <dgm:prSet presAssocID="{3FC1C186-D769-48BB-A951-51ED9A202E85}" presName="node" presStyleLbl="node1" presStyleIdx="8" presStyleCnt="9">
        <dgm:presLayoutVars>
          <dgm:bulletEnabled val="1"/>
        </dgm:presLayoutVars>
      </dgm:prSet>
      <dgm:spPr/>
      <dgm:t>
        <a:bodyPr/>
        <a:lstStyle/>
        <a:p>
          <a:endParaRPr lang="en-US"/>
        </a:p>
      </dgm:t>
    </dgm:pt>
  </dgm:ptLst>
  <dgm:cxnLst>
    <dgm:cxn modelId="{E642685C-D023-4394-9F0F-F2B38FDF0A88}" type="presOf" srcId="{AD37BC06-369F-41AA-97C5-6824CCA701AC}" destId="{642E023D-DC0A-4686-AA1C-77AF8ED2E107}" srcOrd="1" destOrd="0" presId="urn:microsoft.com/office/officeart/2005/8/layout/radial1"/>
    <dgm:cxn modelId="{A126B885-BB61-4B2A-9114-1AD796A7A5D5}" type="presOf" srcId="{65BBF025-4757-4C74-8CEC-3C89CD63FD46}" destId="{177202A0-7067-426E-AC43-1BDFCC34A521}" srcOrd="0" destOrd="0" presId="urn:microsoft.com/office/officeart/2005/8/layout/radial1"/>
    <dgm:cxn modelId="{1AB1C575-EA31-4F8F-9215-D52819ECEBF6}" type="presOf" srcId="{0547F6B4-54C1-426A-AC76-2EF9EAEC5250}" destId="{E3B61CF1-A967-4DC5-AA7B-8115735581C5}" srcOrd="0" destOrd="0" presId="urn:microsoft.com/office/officeart/2005/8/layout/radial1"/>
    <dgm:cxn modelId="{3554C079-B71B-4E3F-B5A8-1C51B5790630}" srcId="{F68B710F-5399-42AE-B3DF-C60A1545B5A9}" destId="{0696B44F-C146-47EE-8EF4-392A6DDC8EFA}" srcOrd="6" destOrd="0" parTransId="{BAE1C6E9-5B0D-4219-AFC0-658AFF314802}" sibTransId="{31FC14F2-ED25-4A2D-9FD4-194E95B7DDE3}"/>
    <dgm:cxn modelId="{E8FC7130-7F71-4867-90AD-FBFE5E673B2E}" srcId="{263A8347-9247-4CA0-A1D3-ACF87DEEE507}" destId="{F68B710F-5399-42AE-B3DF-C60A1545B5A9}" srcOrd="0" destOrd="0" parTransId="{4AA9B3E2-5210-43E4-A459-40CBF3A01CDC}" sibTransId="{A4494429-DF7C-4217-87F2-D98125C94B91}"/>
    <dgm:cxn modelId="{600B8DF7-1B4D-4A4C-A25B-31262D0913C7}" type="presOf" srcId="{9A9B5701-CD34-44A9-B720-5955812E1270}" destId="{082B0B53-4ABA-47C9-A94E-B16568CBA70A}" srcOrd="1" destOrd="0" presId="urn:microsoft.com/office/officeart/2005/8/layout/radial1"/>
    <dgm:cxn modelId="{AA69D0CC-1AD0-4CFD-A44B-1D069733FCAF}" type="presOf" srcId="{2B4D1355-66EB-47A3-8A4B-B28C5DA1DFFA}" destId="{59EDBAE7-40D5-485B-A2A6-88E83675EF35}" srcOrd="0" destOrd="0" presId="urn:microsoft.com/office/officeart/2005/8/layout/radial1"/>
    <dgm:cxn modelId="{03547544-4251-43EA-9B05-C90ECFF3222C}" type="presOf" srcId="{27C5A91E-F53F-4367-8368-8189815AA811}" destId="{FFFCA36D-8EEC-430D-8909-E7D7137ED2F5}" srcOrd="0" destOrd="0" presId="urn:microsoft.com/office/officeart/2005/8/layout/radial1"/>
    <dgm:cxn modelId="{978CEBE3-B2FE-48B4-A19D-6C4268345FFB}" type="presOf" srcId="{CE1080B3-6513-4E9A-A7EE-2D557A536B7E}" destId="{62115863-C078-49D4-9E85-C72B6F6C2C61}" srcOrd="0" destOrd="0" presId="urn:microsoft.com/office/officeart/2005/8/layout/radial1"/>
    <dgm:cxn modelId="{8178E7B9-5718-495B-AAAD-33F59DD45A0F}" type="presOf" srcId="{263A8347-9247-4CA0-A1D3-ACF87DEEE507}" destId="{6782B5C9-FF9A-431A-96E5-5834ABF7286F}" srcOrd="0" destOrd="0" presId="urn:microsoft.com/office/officeart/2005/8/layout/radial1"/>
    <dgm:cxn modelId="{8EDACF2F-088F-4B20-97A0-50AECDB9A39C}" type="presOf" srcId="{D77F317D-662C-487A-A015-F400A978D411}" destId="{7F5018B6-A990-4708-B2C8-A76E7BC92677}" srcOrd="0" destOrd="0" presId="urn:microsoft.com/office/officeart/2005/8/layout/radial1"/>
    <dgm:cxn modelId="{7BFDB303-42C7-45AF-936F-105816731F69}" srcId="{F68B710F-5399-42AE-B3DF-C60A1545B5A9}" destId="{3FC1C186-D769-48BB-A951-51ED9A202E85}" srcOrd="8" destOrd="0" parTransId="{2B4D1355-66EB-47A3-8A4B-B28C5DA1DFFA}" sibTransId="{EBBE3D1A-6123-4DB0-9E7C-F550041BEBE7}"/>
    <dgm:cxn modelId="{F6F8BEF6-D88B-493C-8186-1A63B2E71548}" srcId="{F68B710F-5399-42AE-B3DF-C60A1545B5A9}" destId="{2FAC5407-CA6D-401D-82CC-F589AB5B2F8E}" srcOrd="5" destOrd="0" parTransId="{162AC0D2-5987-4B20-8C40-875D7DEA075F}" sibTransId="{3ABCEA45-3A02-40DD-ABF6-34E10F51842C}"/>
    <dgm:cxn modelId="{B288DE0F-78F7-4376-8843-FAED81A0CEF6}" type="presOf" srcId="{BAE1C6E9-5B0D-4219-AFC0-658AFF314802}" destId="{C475E965-D50E-4FAB-8724-36320B063749}" srcOrd="1" destOrd="0" presId="urn:microsoft.com/office/officeart/2005/8/layout/radial1"/>
    <dgm:cxn modelId="{F1E47A00-3853-4EA4-9987-8AE4081C30CD}" type="presOf" srcId="{F32DB30F-F19B-4669-AE1F-98862FA12457}" destId="{5404F927-6976-4684-A5F6-8123585DFA67}" srcOrd="0" destOrd="0" presId="urn:microsoft.com/office/officeart/2005/8/layout/radial1"/>
    <dgm:cxn modelId="{243D18BC-B1C8-490A-BF3A-FC93517A52E7}" type="presOf" srcId="{BAE1C6E9-5B0D-4219-AFC0-658AFF314802}" destId="{38E246E2-FFE6-45BC-8DDB-D030B84BDC69}" srcOrd="0" destOrd="0" presId="urn:microsoft.com/office/officeart/2005/8/layout/radial1"/>
    <dgm:cxn modelId="{43203927-2181-4A9F-B404-B7D770B9FC92}" type="presOf" srcId="{0547F6B4-54C1-426A-AC76-2EF9EAEC5250}" destId="{FA0FAE79-B602-4992-8967-86D0AB3E433C}" srcOrd="1" destOrd="0" presId="urn:microsoft.com/office/officeart/2005/8/layout/radial1"/>
    <dgm:cxn modelId="{2420E359-1BB2-408F-AABD-04E49CFF3C4F}" type="presOf" srcId="{0696B44F-C146-47EE-8EF4-392A6DDC8EFA}" destId="{C498CD82-72F2-405D-B257-594030B74326}" srcOrd="0" destOrd="0" presId="urn:microsoft.com/office/officeart/2005/8/layout/radial1"/>
    <dgm:cxn modelId="{8AE514DC-1E0B-42C4-8B80-A2A8EFB38470}" srcId="{F68B710F-5399-42AE-B3DF-C60A1545B5A9}" destId="{841AD634-87AE-4A14-B851-73568946341A}" srcOrd="7" destOrd="0" parTransId="{AD37BC06-369F-41AA-97C5-6824CCA701AC}" sibTransId="{43EE2353-6466-449F-96B6-28E9C5722BF4}"/>
    <dgm:cxn modelId="{4E11FE83-6E86-46EB-B1AC-C73440B56A1F}" type="presOf" srcId="{F68B710F-5399-42AE-B3DF-C60A1545B5A9}" destId="{E9091FD9-5B45-4A07-9FFC-5BDD8BAC241E}" srcOrd="0" destOrd="0" presId="urn:microsoft.com/office/officeart/2005/8/layout/radial1"/>
    <dgm:cxn modelId="{6F5F8476-8950-4A8B-AAD7-36ED06B3B74B}" type="presOf" srcId="{162AC0D2-5987-4B20-8C40-875D7DEA075F}" destId="{59D0EE31-D94E-4494-B605-18CBE90CA7FD}" srcOrd="0" destOrd="0" presId="urn:microsoft.com/office/officeart/2005/8/layout/radial1"/>
    <dgm:cxn modelId="{5622852D-CE94-47FF-8D48-DB8899B95794}" type="presOf" srcId="{162AC0D2-5987-4B20-8C40-875D7DEA075F}" destId="{2CBB9E21-4F05-4776-9801-03F0B0A27299}" srcOrd="1" destOrd="0" presId="urn:microsoft.com/office/officeart/2005/8/layout/radial1"/>
    <dgm:cxn modelId="{9A52A0DD-923C-4708-8839-C2B7AA719ADA}" srcId="{F68B710F-5399-42AE-B3DF-C60A1545B5A9}" destId="{80D0B4CB-36E6-4923-92C5-48E23180D168}" srcOrd="1" destOrd="0" parTransId="{DE16731C-A024-467F-AE3D-2ADAD688DCEA}" sibTransId="{F6643454-31BB-46FE-B7C9-F3E43237DBA4}"/>
    <dgm:cxn modelId="{2D6F7EF9-51A2-49A7-A3FC-A20573CDF878}" type="presOf" srcId="{2FAC5407-CA6D-401D-82CC-F589AB5B2F8E}" destId="{9606823F-E55B-49F6-9594-54AEA4622E19}" srcOrd="0" destOrd="0" presId="urn:microsoft.com/office/officeart/2005/8/layout/radial1"/>
    <dgm:cxn modelId="{A2870F4C-FE49-46BE-A1C1-FFC8C7AA5118}" type="presOf" srcId="{27C5A91E-F53F-4367-8368-8189815AA811}" destId="{E1DC3922-2EA4-4DDC-B16C-02E41DFE936F}" srcOrd="1" destOrd="0" presId="urn:microsoft.com/office/officeart/2005/8/layout/radial1"/>
    <dgm:cxn modelId="{14008AA8-4F58-46CF-8FC5-A03C87AD7D6B}" type="presOf" srcId="{2B4D1355-66EB-47A3-8A4B-B28C5DA1DFFA}" destId="{CF325240-496F-4C05-9745-FB545D7BC60F}" srcOrd="1" destOrd="0" presId="urn:microsoft.com/office/officeart/2005/8/layout/radial1"/>
    <dgm:cxn modelId="{5ACC8C45-3189-489A-8DF5-CABA877A4964}" type="presOf" srcId="{80D0B4CB-36E6-4923-92C5-48E23180D168}" destId="{34C0381E-3A5B-4B62-A2A5-5A490DEC90C1}" srcOrd="0" destOrd="0" presId="urn:microsoft.com/office/officeart/2005/8/layout/radial1"/>
    <dgm:cxn modelId="{E5DFFFA0-3B9F-4979-B25F-AD28A87BC82A}" type="presOf" srcId="{3FC1C186-D769-48BB-A951-51ED9A202E85}" destId="{022500F8-3635-4F7F-B773-4DCB3F60B53A}" srcOrd="0" destOrd="0" presId="urn:microsoft.com/office/officeart/2005/8/layout/radial1"/>
    <dgm:cxn modelId="{EC1EB328-18F7-47A2-8E85-6C274BAAE804}" type="presOf" srcId="{6E6EF2A5-902B-432E-A1F2-B02D9D6CF350}" destId="{B2B24571-4460-45A4-8051-CBD3BAB335F1}" srcOrd="0" destOrd="0" presId="urn:microsoft.com/office/officeart/2005/8/layout/radial1"/>
    <dgm:cxn modelId="{AB9BF194-F8B6-4C1C-AA51-4F9B83B55B20}" srcId="{F68B710F-5399-42AE-B3DF-C60A1545B5A9}" destId="{65BBF025-4757-4C74-8CEC-3C89CD63FD46}" srcOrd="0" destOrd="0" parTransId="{27C5A91E-F53F-4367-8368-8189815AA811}" sibTransId="{F6376734-E289-448C-8046-8222EA3C96EC}"/>
    <dgm:cxn modelId="{69BCFAB2-73BD-49B5-9C55-34448A9B4BF0}" srcId="{F68B710F-5399-42AE-B3DF-C60A1545B5A9}" destId="{F32DB30F-F19B-4669-AE1F-98862FA12457}" srcOrd="2" destOrd="0" parTransId="{9A9B5701-CD34-44A9-B720-5955812E1270}" sibTransId="{191BAE06-19BE-4F7A-89B8-231B43E00A42}"/>
    <dgm:cxn modelId="{74C07637-6561-4628-902C-30EBEDC6195D}" srcId="{F68B710F-5399-42AE-B3DF-C60A1545B5A9}" destId="{D77F317D-662C-487A-A015-F400A978D411}" srcOrd="4" destOrd="0" parTransId="{0547F6B4-54C1-426A-AC76-2EF9EAEC5250}" sibTransId="{315B516A-3D81-47AC-A805-BF0F0ACD7E1F}"/>
    <dgm:cxn modelId="{7A778ECC-8CD0-421C-BB47-378DECB62798}" type="presOf" srcId="{CE1080B3-6513-4E9A-A7EE-2D557A536B7E}" destId="{88C291E4-8399-4CB6-9A8F-04BF326F914D}" srcOrd="1" destOrd="0" presId="urn:microsoft.com/office/officeart/2005/8/layout/radial1"/>
    <dgm:cxn modelId="{1185C804-C869-467E-B2C2-E8F789E345B1}" srcId="{F68B710F-5399-42AE-B3DF-C60A1545B5A9}" destId="{6E6EF2A5-902B-432E-A1F2-B02D9D6CF350}" srcOrd="3" destOrd="0" parTransId="{CE1080B3-6513-4E9A-A7EE-2D557A536B7E}" sibTransId="{7153A391-1790-4095-92D7-335A15122D69}"/>
    <dgm:cxn modelId="{13AEB75B-C533-4E6C-99BA-42C49270F030}" type="presOf" srcId="{9A9B5701-CD34-44A9-B720-5955812E1270}" destId="{233A6C7B-5905-483B-BBFF-FE0778EDF43E}" srcOrd="0" destOrd="0" presId="urn:microsoft.com/office/officeart/2005/8/layout/radial1"/>
    <dgm:cxn modelId="{3073AB8F-31F3-40FA-965F-94456507B4DB}" type="presOf" srcId="{DE16731C-A024-467F-AE3D-2ADAD688DCEA}" destId="{1684ED49-FE1D-4AC2-B790-655437BAECBD}" srcOrd="1" destOrd="0" presId="urn:microsoft.com/office/officeart/2005/8/layout/radial1"/>
    <dgm:cxn modelId="{C4D5A35A-73FC-4870-9631-45D84144B07B}" type="presOf" srcId="{DE16731C-A024-467F-AE3D-2ADAD688DCEA}" destId="{179F367E-100D-47B4-A1AD-CF4D5CBDC7B8}" srcOrd="0" destOrd="0" presId="urn:microsoft.com/office/officeart/2005/8/layout/radial1"/>
    <dgm:cxn modelId="{2E5E5646-C08A-4062-9ED8-6C0BB980653F}" type="presOf" srcId="{841AD634-87AE-4A14-B851-73568946341A}" destId="{3851D2FD-598C-4B3D-BEA4-52D491AC24B0}" srcOrd="0" destOrd="0" presId="urn:microsoft.com/office/officeart/2005/8/layout/radial1"/>
    <dgm:cxn modelId="{3BD3A97F-AE65-44A8-8425-050AC3ED96F7}" type="presOf" srcId="{AD37BC06-369F-41AA-97C5-6824CCA701AC}" destId="{E2837274-3950-4E02-9309-92D20308B945}" srcOrd="0" destOrd="0" presId="urn:microsoft.com/office/officeart/2005/8/layout/radial1"/>
    <dgm:cxn modelId="{542ADF2F-8846-4176-ADF9-32602F91B387}" type="presParOf" srcId="{6782B5C9-FF9A-431A-96E5-5834ABF7286F}" destId="{E9091FD9-5B45-4A07-9FFC-5BDD8BAC241E}" srcOrd="0" destOrd="0" presId="urn:microsoft.com/office/officeart/2005/8/layout/radial1"/>
    <dgm:cxn modelId="{FB1F43EC-4EDD-4A55-9C8D-D09F76BEA090}" type="presParOf" srcId="{6782B5C9-FF9A-431A-96E5-5834ABF7286F}" destId="{FFFCA36D-8EEC-430D-8909-E7D7137ED2F5}" srcOrd="1" destOrd="0" presId="urn:microsoft.com/office/officeart/2005/8/layout/radial1"/>
    <dgm:cxn modelId="{C9B0C58C-8BB0-4545-B570-C1E0684C9E4F}" type="presParOf" srcId="{FFFCA36D-8EEC-430D-8909-E7D7137ED2F5}" destId="{E1DC3922-2EA4-4DDC-B16C-02E41DFE936F}" srcOrd="0" destOrd="0" presId="urn:microsoft.com/office/officeart/2005/8/layout/radial1"/>
    <dgm:cxn modelId="{4C13D27A-9F53-4F75-812F-5CFD443D979C}" type="presParOf" srcId="{6782B5C9-FF9A-431A-96E5-5834ABF7286F}" destId="{177202A0-7067-426E-AC43-1BDFCC34A521}" srcOrd="2" destOrd="0" presId="urn:microsoft.com/office/officeart/2005/8/layout/radial1"/>
    <dgm:cxn modelId="{4A74333E-7D17-4294-BBC7-222E6028C76B}" type="presParOf" srcId="{6782B5C9-FF9A-431A-96E5-5834ABF7286F}" destId="{179F367E-100D-47B4-A1AD-CF4D5CBDC7B8}" srcOrd="3" destOrd="0" presId="urn:microsoft.com/office/officeart/2005/8/layout/radial1"/>
    <dgm:cxn modelId="{AC4F8793-D30E-4C6D-8C8E-13479866206A}" type="presParOf" srcId="{179F367E-100D-47B4-A1AD-CF4D5CBDC7B8}" destId="{1684ED49-FE1D-4AC2-B790-655437BAECBD}" srcOrd="0" destOrd="0" presId="urn:microsoft.com/office/officeart/2005/8/layout/radial1"/>
    <dgm:cxn modelId="{66D7B2BD-3A0B-404C-B232-146F86A86E96}" type="presParOf" srcId="{6782B5C9-FF9A-431A-96E5-5834ABF7286F}" destId="{34C0381E-3A5B-4B62-A2A5-5A490DEC90C1}" srcOrd="4" destOrd="0" presId="urn:microsoft.com/office/officeart/2005/8/layout/radial1"/>
    <dgm:cxn modelId="{E93E60EA-F183-431B-9804-26890E4AE160}" type="presParOf" srcId="{6782B5C9-FF9A-431A-96E5-5834ABF7286F}" destId="{233A6C7B-5905-483B-BBFF-FE0778EDF43E}" srcOrd="5" destOrd="0" presId="urn:microsoft.com/office/officeart/2005/8/layout/radial1"/>
    <dgm:cxn modelId="{74B5A59F-94D9-4F5B-8F40-E19AFBEF1384}" type="presParOf" srcId="{233A6C7B-5905-483B-BBFF-FE0778EDF43E}" destId="{082B0B53-4ABA-47C9-A94E-B16568CBA70A}" srcOrd="0" destOrd="0" presId="urn:microsoft.com/office/officeart/2005/8/layout/radial1"/>
    <dgm:cxn modelId="{4ED88363-9159-4FA5-9705-E5ECEE5A9CC2}" type="presParOf" srcId="{6782B5C9-FF9A-431A-96E5-5834ABF7286F}" destId="{5404F927-6976-4684-A5F6-8123585DFA67}" srcOrd="6" destOrd="0" presId="urn:microsoft.com/office/officeart/2005/8/layout/radial1"/>
    <dgm:cxn modelId="{A5A8E755-E7FA-4214-B3F7-D599697CC6FE}" type="presParOf" srcId="{6782B5C9-FF9A-431A-96E5-5834ABF7286F}" destId="{62115863-C078-49D4-9E85-C72B6F6C2C61}" srcOrd="7" destOrd="0" presId="urn:microsoft.com/office/officeart/2005/8/layout/radial1"/>
    <dgm:cxn modelId="{8FFE2DF1-F207-4871-B8F3-8BFDFD3FE1C6}" type="presParOf" srcId="{62115863-C078-49D4-9E85-C72B6F6C2C61}" destId="{88C291E4-8399-4CB6-9A8F-04BF326F914D}" srcOrd="0" destOrd="0" presId="urn:microsoft.com/office/officeart/2005/8/layout/radial1"/>
    <dgm:cxn modelId="{73E4360D-122A-44AF-93F2-CDBDA1BD577A}" type="presParOf" srcId="{6782B5C9-FF9A-431A-96E5-5834ABF7286F}" destId="{B2B24571-4460-45A4-8051-CBD3BAB335F1}" srcOrd="8" destOrd="0" presId="urn:microsoft.com/office/officeart/2005/8/layout/radial1"/>
    <dgm:cxn modelId="{CD98C7FA-A211-4E4D-9517-48360F12C52B}" type="presParOf" srcId="{6782B5C9-FF9A-431A-96E5-5834ABF7286F}" destId="{E3B61CF1-A967-4DC5-AA7B-8115735581C5}" srcOrd="9" destOrd="0" presId="urn:microsoft.com/office/officeart/2005/8/layout/radial1"/>
    <dgm:cxn modelId="{F95109EE-0BCB-4A52-869B-16D81040BD90}" type="presParOf" srcId="{E3B61CF1-A967-4DC5-AA7B-8115735581C5}" destId="{FA0FAE79-B602-4992-8967-86D0AB3E433C}" srcOrd="0" destOrd="0" presId="urn:microsoft.com/office/officeart/2005/8/layout/radial1"/>
    <dgm:cxn modelId="{720BE9E1-1F8E-42CA-BC1D-B1B88D533CC6}" type="presParOf" srcId="{6782B5C9-FF9A-431A-96E5-5834ABF7286F}" destId="{7F5018B6-A990-4708-B2C8-A76E7BC92677}" srcOrd="10" destOrd="0" presId="urn:microsoft.com/office/officeart/2005/8/layout/radial1"/>
    <dgm:cxn modelId="{433DE638-B26D-4703-BDF1-594316DE72E5}" type="presParOf" srcId="{6782B5C9-FF9A-431A-96E5-5834ABF7286F}" destId="{59D0EE31-D94E-4494-B605-18CBE90CA7FD}" srcOrd="11" destOrd="0" presId="urn:microsoft.com/office/officeart/2005/8/layout/radial1"/>
    <dgm:cxn modelId="{913890CB-ED41-4D0A-A4B6-7017196EC7DA}" type="presParOf" srcId="{59D0EE31-D94E-4494-B605-18CBE90CA7FD}" destId="{2CBB9E21-4F05-4776-9801-03F0B0A27299}" srcOrd="0" destOrd="0" presId="urn:microsoft.com/office/officeart/2005/8/layout/radial1"/>
    <dgm:cxn modelId="{03B386EB-013B-4E4A-8B9D-05E2223E52B5}" type="presParOf" srcId="{6782B5C9-FF9A-431A-96E5-5834ABF7286F}" destId="{9606823F-E55B-49F6-9594-54AEA4622E19}" srcOrd="12" destOrd="0" presId="urn:microsoft.com/office/officeart/2005/8/layout/radial1"/>
    <dgm:cxn modelId="{249106C3-CB94-4F57-B787-02AD87C730F6}" type="presParOf" srcId="{6782B5C9-FF9A-431A-96E5-5834ABF7286F}" destId="{38E246E2-FFE6-45BC-8DDB-D030B84BDC69}" srcOrd="13" destOrd="0" presId="urn:microsoft.com/office/officeart/2005/8/layout/radial1"/>
    <dgm:cxn modelId="{017B945C-1207-42AE-9EC3-63CDB276822C}" type="presParOf" srcId="{38E246E2-FFE6-45BC-8DDB-D030B84BDC69}" destId="{C475E965-D50E-4FAB-8724-36320B063749}" srcOrd="0" destOrd="0" presId="urn:microsoft.com/office/officeart/2005/8/layout/radial1"/>
    <dgm:cxn modelId="{05BBB9EA-9B2F-4EFB-AED4-4A96E9C22CE3}" type="presParOf" srcId="{6782B5C9-FF9A-431A-96E5-5834ABF7286F}" destId="{C498CD82-72F2-405D-B257-594030B74326}" srcOrd="14" destOrd="0" presId="urn:microsoft.com/office/officeart/2005/8/layout/radial1"/>
    <dgm:cxn modelId="{0B2D53B4-CC98-468A-A349-9F8E27CA26AB}" type="presParOf" srcId="{6782B5C9-FF9A-431A-96E5-5834ABF7286F}" destId="{E2837274-3950-4E02-9309-92D20308B945}" srcOrd="15" destOrd="0" presId="urn:microsoft.com/office/officeart/2005/8/layout/radial1"/>
    <dgm:cxn modelId="{2A5FC78F-9A99-4521-BF7C-2C302A04FBF1}" type="presParOf" srcId="{E2837274-3950-4E02-9309-92D20308B945}" destId="{642E023D-DC0A-4686-AA1C-77AF8ED2E107}" srcOrd="0" destOrd="0" presId="urn:microsoft.com/office/officeart/2005/8/layout/radial1"/>
    <dgm:cxn modelId="{5576BEB5-1844-4463-B67D-BEE44EC7DB9F}" type="presParOf" srcId="{6782B5C9-FF9A-431A-96E5-5834ABF7286F}" destId="{3851D2FD-598C-4B3D-BEA4-52D491AC24B0}" srcOrd="16" destOrd="0" presId="urn:microsoft.com/office/officeart/2005/8/layout/radial1"/>
    <dgm:cxn modelId="{25DEA46E-D8CF-4AFF-AF75-060D8D220988}" type="presParOf" srcId="{6782B5C9-FF9A-431A-96E5-5834ABF7286F}" destId="{59EDBAE7-40D5-485B-A2A6-88E83675EF35}" srcOrd="17" destOrd="0" presId="urn:microsoft.com/office/officeart/2005/8/layout/radial1"/>
    <dgm:cxn modelId="{C72A8F1B-1ABF-4F22-BBF5-D16402D36766}" type="presParOf" srcId="{59EDBAE7-40D5-485B-A2A6-88E83675EF35}" destId="{CF325240-496F-4C05-9745-FB545D7BC60F}" srcOrd="0" destOrd="0" presId="urn:microsoft.com/office/officeart/2005/8/layout/radial1"/>
    <dgm:cxn modelId="{0D76F693-2963-44B2-A95F-25365E16F145}" type="presParOf" srcId="{6782B5C9-FF9A-431A-96E5-5834ABF7286F}" destId="{022500F8-3635-4F7F-B773-4DCB3F60B53A}"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70435-46CE-49DA-A6DC-9E42FE3C5D0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BA18A247-AA25-4092-AAB0-4EB99DF4169A}">
      <dgm:prSet phldrT="[Metin]"/>
      <dgm:spPr/>
      <dgm:t>
        <a:bodyPr/>
        <a:lstStyle/>
        <a:p>
          <a:r>
            <a:rPr lang="mn-MN" dirty="0"/>
            <a:t>Мэргэжлийн өвчнүүд</a:t>
          </a:r>
          <a:endParaRPr lang="en-US" dirty="0"/>
        </a:p>
      </dgm:t>
    </dgm:pt>
    <dgm:pt modelId="{7CC3ACAC-F037-4C63-9AB2-A774942FBDCB}" type="parTrans" cxnId="{940536DD-709B-49A2-A9AF-7DC5F14F3732}">
      <dgm:prSet/>
      <dgm:spPr/>
      <dgm:t>
        <a:bodyPr/>
        <a:lstStyle/>
        <a:p>
          <a:endParaRPr lang="en-US"/>
        </a:p>
      </dgm:t>
    </dgm:pt>
    <dgm:pt modelId="{A443F360-417F-4819-802B-E7BE2B4E9F60}" type="sibTrans" cxnId="{940536DD-709B-49A2-A9AF-7DC5F14F3732}">
      <dgm:prSet/>
      <dgm:spPr/>
      <dgm:t>
        <a:bodyPr/>
        <a:lstStyle/>
        <a:p>
          <a:endParaRPr lang="en-US"/>
        </a:p>
      </dgm:t>
    </dgm:pt>
    <dgm:pt modelId="{C59CF75A-528B-425B-8974-7EE021E8D10F}">
      <dgm:prSet phldrT="[Metin]"/>
      <dgm:spPr/>
      <dgm:t>
        <a:bodyPr/>
        <a:lstStyle/>
        <a:p>
          <a:r>
            <a:rPr lang="mn-MN" dirty="0"/>
            <a:t>Амьсгалах</a:t>
          </a:r>
          <a:endParaRPr lang="en-US" dirty="0"/>
        </a:p>
      </dgm:t>
    </dgm:pt>
    <dgm:pt modelId="{A26BE222-D796-4AB3-90D8-76A1E80E2848}" type="parTrans" cxnId="{588001C0-32E5-42E6-AB94-592986526126}">
      <dgm:prSet/>
      <dgm:spPr/>
      <dgm:t>
        <a:bodyPr/>
        <a:lstStyle/>
        <a:p>
          <a:endParaRPr lang="en-US"/>
        </a:p>
      </dgm:t>
    </dgm:pt>
    <dgm:pt modelId="{7E4C81B5-E617-4AE3-833E-B0F75886E0B0}" type="sibTrans" cxnId="{588001C0-32E5-42E6-AB94-592986526126}">
      <dgm:prSet/>
      <dgm:spPr/>
      <dgm:t>
        <a:bodyPr/>
        <a:lstStyle/>
        <a:p>
          <a:endParaRPr lang="en-US"/>
        </a:p>
      </dgm:t>
    </dgm:pt>
    <dgm:pt modelId="{DE9E3B0A-BAB7-4786-AFAF-148E86D1097F}">
      <dgm:prSet phldrT="[Metin]"/>
      <dgm:spPr/>
      <dgm:t>
        <a:bodyPr/>
        <a:lstStyle/>
        <a:p>
          <a:r>
            <a:rPr lang="mn-MN" dirty="0"/>
            <a:t>Арьс болон нүдэнд хүрэх</a:t>
          </a:r>
          <a:endParaRPr lang="en-US" dirty="0"/>
        </a:p>
      </dgm:t>
    </dgm:pt>
    <dgm:pt modelId="{B9ED902F-A3C0-47A7-8168-BD68D620872F}" type="parTrans" cxnId="{E97B2DB0-F6F5-4750-A846-4710337C36DF}">
      <dgm:prSet/>
      <dgm:spPr/>
      <dgm:t>
        <a:bodyPr/>
        <a:lstStyle/>
        <a:p>
          <a:endParaRPr lang="en-US"/>
        </a:p>
      </dgm:t>
    </dgm:pt>
    <dgm:pt modelId="{6175EFFD-618B-49F2-9F35-D37D8312A6FB}" type="sibTrans" cxnId="{E97B2DB0-F6F5-4750-A846-4710337C36DF}">
      <dgm:prSet/>
      <dgm:spPr/>
      <dgm:t>
        <a:bodyPr/>
        <a:lstStyle/>
        <a:p>
          <a:endParaRPr lang="en-US"/>
        </a:p>
      </dgm:t>
    </dgm:pt>
    <dgm:pt modelId="{84A965E3-7C9E-4943-B76F-7D492C938B50}">
      <dgm:prSet phldrT="[Metin]"/>
      <dgm:spPr/>
      <dgm:t>
        <a:bodyPr/>
        <a:lstStyle/>
        <a:p>
          <a:r>
            <a:rPr lang="mn-MN" dirty="0"/>
            <a:t>Аманд хүрэх</a:t>
          </a:r>
          <a:endParaRPr lang="en-US" dirty="0"/>
        </a:p>
      </dgm:t>
    </dgm:pt>
    <dgm:pt modelId="{C6265CFF-D122-4A00-88C0-A86392FB2102}" type="parTrans" cxnId="{26D6B7E1-7628-4F1C-984D-2476BE3C7D3D}">
      <dgm:prSet/>
      <dgm:spPr/>
      <dgm:t>
        <a:bodyPr/>
        <a:lstStyle/>
        <a:p>
          <a:endParaRPr lang="en-US"/>
        </a:p>
      </dgm:t>
    </dgm:pt>
    <dgm:pt modelId="{0B84042F-92AF-4C79-83B2-99B6258F4B5A}" type="sibTrans" cxnId="{26D6B7E1-7628-4F1C-984D-2476BE3C7D3D}">
      <dgm:prSet/>
      <dgm:spPr/>
      <dgm:t>
        <a:bodyPr/>
        <a:lstStyle/>
        <a:p>
          <a:endParaRPr lang="en-US"/>
        </a:p>
      </dgm:t>
    </dgm:pt>
    <dgm:pt modelId="{68C4ABAF-2CFF-43E2-A481-A5BA7491C17F}" type="pres">
      <dgm:prSet presAssocID="{49070435-46CE-49DA-A6DC-9E42FE3C5D0F}" presName="cycle" presStyleCnt="0">
        <dgm:presLayoutVars>
          <dgm:chMax val="1"/>
          <dgm:dir/>
          <dgm:animLvl val="ctr"/>
          <dgm:resizeHandles val="exact"/>
        </dgm:presLayoutVars>
      </dgm:prSet>
      <dgm:spPr/>
      <dgm:t>
        <a:bodyPr/>
        <a:lstStyle/>
        <a:p>
          <a:endParaRPr lang="en-US"/>
        </a:p>
      </dgm:t>
    </dgm:pt>
    <dgm:pt modelId="{E7521F7F-DC76-4B28-9449-996057720BC7}" type="pres">
      <dgm:prSet presAssocID="{BA18A247-AA25-4092-AAB0-4EB99DF4169A}" presName="centerShape" presStyleLbl="node0" presStyleIdx="0" presStyleCnt="1"/>
      <dgm:spPr/>
      <dgm:t>
        <a:bodyPr/>
        <a:lstStyle/>
        <a:p>
          <a:endParaRPr lang="en-US"/>
        </a:p>
      </dgm:t>
    </dgm:pt>
    <dgm:pt modelId="{17B375AE-57FF-44D8-9A6C-86C3EE696EF3}" type="pres">
      <dgm:prSet presAssocID="{A26BE222-D796-4AB3-90D8-76A1E80E2848}" presName="parTrans" presStyleLbl="bgSibTrans2D1" presStyleIdx="0" presStyleCnt="3"/>
      <dgm:spPr/>
      <dgm:t>
        <a:bodyPr/>
        <a:lstStyle/>
        <a:p>
          <a:endParaRPr lang="en-US"/>
        </a:p>
      </dgm:t>
    </dgm:pt>
    <dgm:pt modelId="{9AACD107-E936-4296-8E15-0781C76FB0BB}" type="pres">
      <dgm:prSet presAssocID="{C59CF75A-528B-425B-8974-7EE021E8D10F}" presName="node" presStyleLbl="node1" presStyleIdx="0" presStyleCnt="3">
        <dgm:presLayoutVars>
          <dgm:bulletEnabled val="1"/>
        </dgm:presLayoutVars>
      </dgm:prSet>
      <dgm:spPr/>
      <dgm:t>
        <a:bodyPr/>
        <a:lstStyle/>
        <a:p>
          <a:endParaRPr lang="en-US"/>
        </a:p>
      </dgm:t>
    </dgm:pt>
    <dgm:pt modelId="{309EB731-730E-460D-9238-DBDC16444134}" type="pres">
      <dgm:prSet presAssocID="{B9ED902F-A3C0-47A7-8168-BD68D620872F}" presName="parTrans" presStyleLbl="bgSibTrans2D1" presStyleIdx="1" presStyleCnt="3"/>
      <dgm:spPr/>
      <dgm:t>
        <a:bodyPr/>
        <a:lstStyle/>
        <a:p>
          <a:endParaRPr lang="en-US"/>
        </a:p>
      </dgm:t>
    </dgm:pt>
    <dgm:pt modelId="{552F9AF3-4BEE-40BF-A77F-317F844E7EFB}" type="pres">
      <dgm:prSet presAssocID="{DE9E3B0A-BAB7-4786-AFAF-148E86D1097F}" presName="node" presStyleLbl="node1" presStyleIdx="1" presStyleCnt="3">
        <dgm:presLayoutVars>
          <dgm:bulletEnabled val="1"/>
        </dgm:presLayoutVars>
      </dgm:prSet>
      <dgm:spPr/>
      <dgm:t>
        <a:bodyPr/>
        <a:lstStyle/>
        <a:p>
          <a:endParaRPr lang="en-US"/>
        </a:p>
      </dgm:t>
    </dgm:pt>
    <dgm:pt modelId="{2CA2386B-F774-42B5-8600-23347A0315F2}" type="pres">
      <dgm:prSet presAssocID="{C6265CFF-D122-4A00-88C0-A86392FB2102}" presName="parTrans" presStyleLbl="bgSibTrans2D1" presStyleIdx="2" presStyleCnt="3"/>
      <dgm:spPr/>
      <dgm:t>
        <a:bodyPr/>
        <a:lstStyle/>
        <a:p>
          <a:endParaRPr lang="en-US"/>
        </a:p>
      </dgm:t>
    </dgm:pt>
    <dgm:pt modelId="{70B4DC4D-5F2C-42C1-93DD-0BD0031783E5}" type="pres">
      <dgm:prSet presAssocID="{84A965E3-7C9E-4943-B76F-7D492C938B50}" presName="node" presStyleLbl="node1" presStyleIdx="2" presStyleCnt="3">
        <dgm:presLayoutVars>
          <dgm:bulletEnabled val="1"/>
        </dgm:presLayoutVars>
      </dgm:prSet>
      <dgm:spPr/>
      <dgm:t>
        <a:bodyPr/>
        <a:lstStyle/>
        <a:p>
          <a:endParaRPr lang="en-US"/>
        </a:p>
      </dgm:t>
    </dgm:pt>
  </dgm:ptLst>
  <dgm:cxnLst>
    <dgm:cxn modelId="{E97B2DB0-F6F5-4750-A846-4710337C36DF}" srcId="{BA18A247-AA25-4092-AAB0-4EB99DF4169A}" destId="{DE9E3B0A-BAB7-4786-AFAF-148E86D1097F}" srcOrd="1" destOrd="0" parTransId="{B9ED902F-A3C0-47A7-8168-BD68D620872F}" sibTransId="{6175EFFD-618B-49F2-9F35-D37D8312A6FB}"/>
    <dgm:cxn modelId="{B0B14316-4E2B-4916-B1F3-C77843C010A3}" type="presOf" srcId="{B9ED902F-A3C0-47A7-8168-BD68D620872F}" destId="{309EB731-730E-460D-9238-DBDC16444134}" srcOrd="0" destOrd="0" presId="urn:microsoft.com/office/officeart/2005/8/layout/radial4"/>
    <dgm:cxn modelId="{C58C79BD-25C7-46BD-A93C-C1C2426786EF}" type="presOf" srcId="{84A965E3-7C9E-4943-B76F-7D492C938B50}" destId="{70B4DC4D-5F2C-42C1-93DD-0BD0031783E5}" srcOrd="0" destOrd="0" presId="urn:microsoft.com/office/officeart/2005/8/layout/radial4"/>
    <dgm:cxn modelId="{B8C7B40D-75E2-4ABB-827B-E6745C2B2417}" type="presOf" srcId="{C6265CFF-D122-4A00-88C0-A86392FB2102}" destId="{2CA2386B-F774-42B5-8600-23347A0315F2}" srcOrd="0" destOrd="0" presId="urn:microsoft.com/office/officeart/2005/8/layout/radial4"/>
    <dgm:cxn modelId="{3EB37FAF-772D-4693-8DDC-813531E21911}" type="presOf" srcId="{BA18A247-AA25-4092-AAB0-4EB99DF4169A}" destId="{E7521F7F-DC76-4B28-9449-996057720BC7}" srcOrd="0" destOrd="0" presId="urn:microsoft.com/office/officeart/2005/8/layout/radial4"/>
    <dgm:cxn modelId="{7465D33B-9E9B-4D95-AC7D-A2F982541E82}" type="presOf" srcId="{C59CF75A-528B-425B-8974-7EE021E8D10F}" destId="{9AACD107-E936-4296-8E15-0781C76FB0BB}" srcOrd="0" destOrd="0" presId="urn:microsoft.com/office/officeart/2005/8/layout/radial4"/>
    <dgm:cxn modelId="{940536DD-709B-49A2-A9AF-7DC5F14F3732}" srcId="{49070435-46CE-49DA-A6DC-9E42FE3C5D0F}" destId="{BA18A247-AA25-4092-AAB0-4EB99DF4169A}" srcOrd="0" destOrd="0" parTransId="{7CC3ACAC-F037-4C63-9AB2-A774942FBDCB}" sibTransId="{A443F360-417F-4819-802B-E7BE2B4E9F60}"/>
    <dgm:cxn modelId="{26D6B7E1-7628-4F1C-984D-2476BE3C7D3D}" srcId="{BA18A247-AA25-4092-AAB0-4EB99DF4169A}" destId="{84A965E3-7C9E-4943-B76F-7D492C938B50}" srcOrd="2" destOrd="0" parTransId="{C6265CFF-D122-4A00-88C0-A86392FB2102}" sibTransId="{0B84042F-92AF-4C79-83B2-99B6258F4B5A}"/>
    <dgm:cxn modelId="{1F2943F9-1BC8-4C64-924C-010FD85FF2E8}" type="presOf" srcId="{A26BE222-D796-4AB3-90D8-76A1E80E2848}" destId="{17B375AE-57FF-44D8-9A6C-86C3EE696EF3}" srcOrd="0" destOrd="0" presId="urn:microsoft.com/office/officeart/2005/8/layout/radial4"/>
    <dgm:cxn modelId="{C5F3EF7F-8C39-4076-A7A4-C56169DD8DF0}" type="presOf" srcId="{49070435-46CE-49DA-A6DC-9E42FE3C5D0F}" destId="{68C4ABAF-2CFF-43E2-A481-A5BA7491C17F}" srcOrd="0" destOrd="0" presId="urn:microsoft.com/office/officeart/2005/8/layout/radial4"/>
    <dgm:cxn modelId="{588001C0-32E5-42E6-AB94-592986526126}" srcId="{BA18A247-AA25-4092-AAB0-4EB99DF4169A}" destId="{C59CF75A-528B-425B-8974-7EE021E8D10F}" srcOrd="0" destOrd="0" parTransId="{A26BE222-D796-4AB3-90D8-76A1E80E2848}" sibTransId="{7E4C81B5-E617-4AE3-833E-B0F75886E0B0}"/>
    <dgm:cxn modelId="{C91A2DD8-8F99-4D24-942A-81418EABA8D9}" type="presOf" srcId="{DE9E3B0A-BAB7-4786-AFAF-148E86D1097F}" destId="{552F9AF3-4BEE-40BF-A77F-317F844E7EFB}" srcOrd="0" destOrd="0" presId="urn:microsoft.com/office/officeart/2005/8/layout/radial4"/>
    <dgm:cxn modelId="{F839267D-6C4A-4CAE-8664-7C886FA0880B}" type="presParOf" srcId="{68C4ABAF-2CFF-43E2-A481-A5BA7491C17F}" destId="{E7521F7F-DC76-4B28-9449-996057720BC7}" srcOrd="0" destOrd="0" presId="urn:microsoft.com/office/officeart/2005/8/layout/radial4"/>
    <dgm:cxn modelId="{D7A1729A-A239-43F9-B252-23EF18776779}" type="presParOf" srcId="{68C4ABAF-2CFF-43E2-A481-A5BA7491C17F}" destId="{17B375AE-57FF-44D8-9A6C-86C3EE696EF3}" srcOrd="1" destOrd="0" presId="urn:microsoft.com/office/officeart/2005/8/layout/radial4"/>
    <dgm:cxn modelId="{B723C262-7141-41E3-9125-D47DBD330BAC}" type="presParOf" srcId="{68C4ABAF-2CFF-43E2-A481-A5BA7491C17F}" destId="{9AACD107-E936-4296-8E15-0781C76FB0BB}" srcOrd="2" destOrd="0" presId="urn:microsoft.com/office/officeart/2005/8/layout/radial4"/>
    <dgm:cxn modelId="{19FE5D65-A928-46A6-AF60-AB6378070BCF}" type="presParOf" srcId="{68C4ABAF-2CFF-43E2-A481-A5BA7491C17F}" destId="{309EB731-730E-460D-9238-DBDC16444134}" srcOrd="3" destOrd="0" presId="urn:microsoft.com/office/officeart/2005/8/layout/radial4"/>
    <dgm:cxn modelId="{A79028EE-A12E-4EA4-A7F3-20A35FC95539}" type="presParOf" srcId="{68C4ABAF-2CFF-43E2-A481-A5BA7491C17F}" destId="{552F9AF3-4BEE-40BF-A77F-317F844E7EFB}" srcOrd="4" destOrd="0" presId="urn:microsoft.com/office/officeart/2005/8/layout/radial4"/>
    <dgm:cxn modelId="{5D4046F8-F957-457A-9DF0-0AEA7319D013}" type="presParOf" srcId="{68C4ABAF-2CFF-43E2-A481-A5BA7491C17F}" destId="{2CA2386B-F774-42B5-8600-23347A0315F2}" srcOrd="5" destOrd="0" presId="urn:microsoft.com/office/officeart/2005/8/layout/radial4"/>
    <dgm:cxn modelId="{65BECCDE-69CD-4D1A-86D3-85EA03E15492}" type="presParOf" srcId="{68C4ABAF-2CFF-43E2-A481-A5BA7491C17F}" destId="{70B4DC4D-5F2C-42C1-93DD-0BD0031783E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91FD9-5B45-4A07-9FFC-5BDD8BAC241E}">
      <dsp:nvSpPr>
        <dsp:cNvPr id="0" name=""/>
        <dsp:cNvSpPr/>
      </dsp:nvSpPr>
      <dsp:spPr>
        <a:xfrm>
          <a:off x="3306628" y="1647567"/>
          <a:ext cx="2466087" cy="2414348"/>
        </a:xfrm>
        <a:prstGeom prst="ellipse">
          <a:avLst/>
        </a:prstGeom>
        <a:blipFill rotWithShape="0">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a:effectLst>
              <a:outerShdw blurRad="38100" dist="38100" dir="2700000" algn="tl">
                <a:srgbClr val="000000">
                  <a:alpha val="43137"/>
                </a:srgbClr>
              </a:outerShdw>
            </a:effectLst>
            <a:latin typeface="Arial" pitchFamily="34" charset="0"/>
            <a:cs typeface="Arial" pitchFamily="34" charset="0"/>
          </a:endParaRPr>
        </a:p>
      </dsp:txBody>
      <dsp:txXfrm>
        <a:off x="3667778" y="2001140"/>
        <a:ext cx="1743787" cy="1707202"/>
      </dsp:txXfrm>
    </dsp:sp>
    <dsp:sp modelId="{FFFCA36D-8EEC-430D-8909-E7D7137ED2F5}">
      <dsp:nvSpPr>
        <dsp:cNvPr id="0" name=""/>
        <dsp:cNvSpPr/>
      </dsp:nvSpPr>
      <dsp:spPr>
        <a:xfrm rot="16200000">
          <a:off x="4315895" y="1412104"/>
          <a:ext cx="447554" cy="23370"/>
        </a:xfrm>
        <a:custGeom>
          <a:avLst/>
          <a:gdLst/>
          <a:ahLst/>
          <a:cxnLst/>
          <a:rect l="0" t="0" r="0" b="0"/>
          <a:pathLst>
            <a:path>
              <a:moveTo>
                <a:pt x="0" y="11685"/>
              </a:moveTo>
              <a:lnTo>
                <a:pt x="447554"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a:off x="4528483" y="1412601"/>
        <a:ext cx="22377" cy="22377"/>
      </dsp:txXfrm>
    </dsp:sp>
    <dsp:sp modelId="{177202A0-7067-426E-AC43-1BDFCC34A521}">
      <dsp:nvSpPr>
        <dsp:cNvPr id="0" name=""/>
        <dsp:cNvSpPr/>
      </dsp:nvSpPr>
      <dsp:spPr>
        <a:xfrm>
          <a:off x="3950254" y="21177"/>
          <a:ext cx="1178835" cy="11788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mn-MN" sz="1200" b="0" kern="1200" dirty="0" smtClean="0">
              <a:effectLst/>
              <a:latin typeface="Arial" pitchFamily="34" charset="0"/>
              <a:cs typeface="Arial" pitchFamily="34" charset="0"/>
            </a:rPr>
            <a:t>Эргономик хүчин </a:t>
          </a:r>
          <a:r>
            <a:rPr lang="mn-MN" sz="1200" b="0" kern="1200" dirty="0">
              <a:effectLst/>
              <a:latin typeface="Arial" pitchFamily="34" charset="0"/>
              <a:cs typeface="Arial" pitchFamily="34" charset="0"/>
            </a:rPr>
            <a:t>зүйлс</a:t>
          </a:r>
          <a:endParaRPr lang="en-US" sz="1100" b="0" kern="1200" dirty="0">
            <a:effectLst/>
            <a:latin typeface="Arial" pitchFamily="34" charset="0"/>
            <a:cs typeface="Arial" pitchFamily="34" charset="0"/>
          </a:endParaRPr>
        </a:p>
      </dsp:txBody>
      <dsp:txXfrm>
        <a:off x="4122890" y="193813"/>
        <a:ext cx="833563" cy="833563"/>
      </dsp:txXfrm>
    </dsp:sp>
    <dsp:sp modelId="{179F367E-100D-47B4-A1AD-CF4D5CBDC7B8}">
      <dsp:nvSpPr>
        <dsp:cNvPr id="0" name=""/>
        <dsp:cNvSpPr/>
      </dsp:nvSpPr>
      <dsp:spPr>
        <a:xfrm rot="18600000">
          <a:off x="5244309" y="1742865"/>
          <a:ext cx="437065" cy="23370"/>
        </a:xfrm>
        <a:custGeom>
          <a:avLst/>
          <a:gdLst/>
          <a:ahLst/>
          <a:cxnLst/>
          <a:rect l="0" t="0" r="0" b="0"/>
          <a:pathLst>
            <a:path>
              <a:moveTo>
                <a:pt x="0" y="11685"/>
              </a:moveTo>
              <a:lnTo>
                <a:pt x="437065"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a:off x="5451915" y="1743624"/>
        <a:ext cx="21853" cy="21853"/>
      </dsp:txXfrm>
    </dsp:sp>
    <dsp:sp modelId="{34C0381E-3A5B-4B62-A2A5-5A490DEC90C1}">
      <dsp:nvSpPr>
        <dsp:cNvPr id="0" name=""/>
        <dsp:cNvSpPr/>
      </dsp:nvSpPr>
      <dsp:spPr>
        <a:xfrm>
          <a:off x="5392764" y="546207"/>
          <a:ext cx="1178835" cy="11788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1" kern="1200" dirty="0">
              <a:effectLst>
                <a:outerShdw blurRad="38100" dist="38100" dir="2700000" algn="tl">
                  <a:srgbClr val="000000">
                    <a:alpha val="43137"/>
                  </a:srgbClr>
                </a:outerShdw>
              </a:effectLst>
              <a:latin typeface="Arial" pitchFamily="34" charset="0"/>
              <a:cs typeface="Arial" pitchFamily="34" charset="0"/>
            </a:rPr>
            <a:t>Химийн бодис</a:t>
          </a:r>
          <a:endParaRPr lang="en-US" sz="1400" b="1" kern="1200" dirty="0">
            <a:effectLst>
              <a:outerShdw blurRad="38100" dist="38100" dir="2700000" algn="tl">
                <a:srgbClr val="000000">
                  <a:alpha val="43137"/>
                </a:srgbClr>
              </a:outerShdw>
            </a:effectLst>
            <a:latin typeface="Arial" pitchFamily="34" charset="0"/>
            <a:cs typeface="Arial" pitchFamily="34" charset="0"/>
          </a:endParaRPr>
        </a:p>
      </dsp:txBody>
      <dsp:txXfrm>
        <a:off x="5565400" y="718843"/>
        <a:ext cx="833563" cy="833563"/>
      </dsp:txXfrm>
    </dsp:sp>
    <dsp:sp modelId="{233A6C7B-5905-483B-BBFF-FE0778EDF43E}">
      <dsp:nvSpPr>
        <dsp:cNvPr id="0" name=""/>
        <dsp:cNvSpPr/>
      </dsp:nvSpPr>
      <dsp:spPr>
        <a:xfrm rot="21000000">
          <a:off x="5749982" y="2592398"/>
          <a:ext cx="422489" cy="23370"/>
        </a:xfrm>
        <a:custGeom>
          <a:avLst/>
          <a:gdLst/>
          <a:ahLst/>
          <a:cxnLst/>
          <a:rect l="0" t="0" r="0" b="0"/>
          <a:pathLst>
            <a:path>
              <a:moveTo>
                <a:pt x="0" y="11685"/>
              </a:moveTo>
              <a:lnTo>
                <a:pt x="422489"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a:off x="5950664" y="2593521"/>
        <a:ext cx="21124" cy="21124"/>
      </dsp:txXfrm>
    </dsp:sp>
    <dsp:sp modelId="{5404F927-6976-4684-A5F6-8123585DFA67}">
      <dsp:nvSpPr>
        <dsp:cNvPr id="0" name=""/>
        <dsp:cNvSpPr/>
      </dsp:nvSpPr>
      <dsp:spPr>
        <a:xfrm>
          <a:off x="6160308" y="1875632"/>
          <a:ext cx="1178835" cy="11788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0" kern="1200" dirty="0">
              <a:effectLst/>
              <a:latin typeface="Arial" pitchFamily="34" charset="0"/>
              <a:cs typeface="Arial" pitchFamily="34" charset="0"/>
            </a:rPr>
            <a:t>Биологийн хүчин зүйлс</a:t>
          </a:r>
          <a:endParaRPr lang="en-US" sz="1400" b="0" kern="1200" dirty="0">
            <a:effectLst/>
            <a:latin typeface="Arial" pitchFamily="34" charset="0"/>
            <a:cs typeface="Arial" pitchFamily="34" charset="0"/>
          </a:endParaRPr>
        </a:p>
      </dsp:txBody>
      <dsp:txXfrm>
        <a:off x="6332944" y="2048268"/>
        <a:ext cx="833563" cy="833563"/>
      </dsp:txXfrm>
    </dsp:sp>
    <dsp:sp modelId="{62115863-C078-49D4-9E85-C72B6F6C2C61}">
      <dsp:nvSpPr>
        <dsp:cNvPr id="0" name=""/>
        <dsp:cNvSpPr/>
      </dsp:nvSpPr>
      <dsp:spPr>
        <a:xfrm rot="1800000">
          <a:off x="5573092" y="3563344"/>
          <a:ext cx="428308" cy="23370"/>
        </a:xfrm>
        <a:custGeom>
          <a:avLst/>
          <a:gdLst/>
          <a:ahLst/>
          <a:cxnLst/>
          <a:rect l="0" t="0" r="0" b="0"/>
          <a:pathLst>
            <a:path>
              <a:moveTo>
                <a:pt x="0" y="11685"/>
              </a:moveTo>
              <a:lnTo>
                <a:pt x="428308"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a:off x="5776539" y="3564321"/>
        <a:ext cx="21415" cy="21415"/>
      </dsp:txXfrm>
    </dsp:sp>
    <dsp:sp modelId="{B2B24571-4460-45A4-8051-CBD3BAB335F1}">
      <dsp:nvSpPr>
        <dsp:cNvPr id="0" name=""/>
        <dsp:cNvSpPr/>
      </dsp:nvSpPr>
      <dsp:spPr>
        <a:xfrm>
          <a:off x="5893743" y="3387397"/>
          <a:ext cx="1178835" cy="11788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1" kern="1200" dirty="0">
              <a:effectLst>
                <a:outerShdw blurRad="38100" dist="38100" dir="2700000" algn="tl">
                  <a:srgbClr val="000000">
                    <a:alpha val="43137"/>
                  </a:srgbClr>
                </a:outerShdw>
              </a:effectLst>
              <a:latin typeface="Arial" pitchFamily="34" charset="0"/>
              <a:cs typeface="Arial" pitchFamily="34" charset="0"/>
            </a:rPr>
            <a:t>Физик хүчин зүйл</a:t>
          </a:r>
          <a:endParaRPr lang="en-US" sz="1400" b="1" kern="1200" dirty="0">
            <a:effectLst>
              <a:outerShdw blurRad="38100" dist="38100" dir="2700000" algn="tl">
                <a:srgbClr val="000000">
                  <a:alpha val="43137"/>
                </a:srgbClr>
              </a:outerShdw>
            </a:effectLst>
            <a:latin typeface="Arial" pitchFamily="34" charset="0"/>
            <a:cs typeface="Arial" pitchFamily="34" charset="0"/>
          </a:endParaRPr>
        </a:p>
      </dsp:txBody>
      <dsp:txXfrm>
        <a:off x="6066379" y="3560033"/>
        <a:ext cx="833563" cy="833563"/>
      </dsp:txXfrm>
    </dsp:sp>
    <dsp:sp modelId="{E3B61CF1-A967-4DC5-AA7B-8115735581C5}">
      <dsp:nvSpPr>
        <dsp:cNvPr id="0" name=""/>
        <dsp:cNvSpPr/>
      </dsp:nvSpPr>
      <dsp:spPr>
        <a:xfrm rot="4200000">
          <a:off x="4808605" y="4187206"/>
          <a:ext cx="440596" cy="23370"/>
        </a:xfrm>
        <a:custGeom>
          <a:avLst/>
          <a:gdLst/>
          <a:ahLst/>
          <a:cxnLst/>
          <a:rect l="0" t="0" r="0" b="0"/>
          <a:pathLst>
            <a:path>
              <a:moveTo>
                <a:pt x="0" y="11685"/>
              </a:moveTo>
              <a:lnTo>
                <a:pt x="440596"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a:off x="5017888" y="4187877"/>
        <a:ext cx="22029" cy="22029"/>
      </dsp:txXfrm>
    </dsp:sp>
    <dsp:sp modelId="{7F5018B6-A990-4708-B2C8-A76E7BC92677}">
      <dsp:nvSpPr>
        <dsp:cNvPr id="0" name=""/>
        <dsp:cNvSpPr/>
      </dsp:nvSpPr>
      <dsp:spPr>
        <a:xfrm>
          <a:off x="4680558" y="4374132"/>
          <a:ext cx="1253314" cy="11788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1" kern="1200" dirty="0">
              <a:effectLst>
                <a:outerShdw blurRad="38100" dist="38100" dir="2700000" algn="tl">
                  <a:srgbClr val="000000">
                    <a:alpha val="43137"/>
                  </a:srgbClr>
                </a:outerShdw>
              </a:effectLst>
              <a:latin typeface="Arial" pitchFamily="34" charset="0"/>
              <a:cs typeface="Arial" pitchFamily="34" charset="0"/>
            </a:rPr>
            <a:t>Цахилгаан</a:t>
          </a:r>
          <a:r>
            <a:rPr lang="tr-TR" sz="1400" b="1" kern="1200" dirty="0">
              <a:effectLst>
                <a:outerShdw blurRad="38100" dist="38100" dir="2700000" algn="tl">
                  <a:srgbClr val="000000">
                    <a:alpha val="43137"/>
                  </a:srgbClr>
                </a:outerShdw>
              </a:effectLst>
              <a:latin typeface="Arial" pitchFamily="34" charset="0"/>
              <a:cs typeface="Arial" pitchFamily="34" charset="0"/>
            </a:rPr>
            <a:t> </a:t>
          </a:r>
          <a:endParaRPr lang="en-US" sz="1400" b="1" kern="1200" dirty="0">
            <a:effectLst>
              <a:outerShdw blurRad="38100" dist="38100" dir="2700000" algn="tl">
                <a:srgbClr val="000000">
                  <a:alpha val="43137"/>
                </a:srgbClr>
              </a:outerShdw>
            </a:effectLst>
            <a:latin typeface="Arial" pitchFamily="34" charset="0"/>
            <a:cs typeface="Arial" pitchFamily="34" charset="0"/>
          </a:endParaRPr>
        </a:p>
      </dsp:txBody>
      <dsp:txXfrm>
        <a:off x="4864102" y="4546768"/>
        <a:ext cx="886226" cy="833563"/>
      </dsp:txXfrm>
    </dsp:sp>
    <dsp:sp modelId="{59D0EE31-D94E-4494-B605-18CBE90CA7FD}">
      <dsp:nvSpPr>
        <dsp:cNvPr id="0" name=""/>
        <dsp:cNvSpPr/>
      </dsp:nvSpPr>
      <dsp:spPr>
        <a:xfrm rot="6600000">
          <a:off x="3827448" y="4189093"/>
          <a:ext cx="444612" cy="23370"/>
        </a:xfrm>
        <a:custGeom>
          <a:avLst/>
          <a:gdLst/>
          <a:ahLst/>
          <a:cxnLst/>
          <a:rect l="0" t="0" r="0" b="0"/>
          <a:pathLst>
            <a:path>
              <a:moveTo>
                <a:pt x="0" y="11685"/>
              </a:moveTo>
              <a:lnTo>
                <a:pt x="444612"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rot="10800000">
        <a:off x="4038639" y="4189663"/>
        <a:ext cx="22230" cy="22230"/>
      </dsp:txXfrm>
    </dsp:sp>
    <dsp:sp modelId="{9606823F-E55B-49F6-9594-54AEA4622E19}">
      <dsp:nvSpPr>
        <dsp:cNvPr id="0" name=""/>
        <dsp:cNvSpPr/>
      </dsp:nvSpPr>
      <dsp:spPr>
        <a:xfrm>
          <a:off x="3182711" y="4374132"/>
          <a:ext cx="1178835" cy="11788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0" i="0" kern="1200" dirty="0">
              <a:latin typeface="Arial" pitchFamily="34" charset="0"/>
              <a:cs typeface="Arial" pitchFamily="34" charset="0"/>
            </a:rPr>
            <a:t>Гулсах, бүдрэх, унах</a:t>
          </a:r>
          <a:endParaRPr lang="en-US" sz="1400" b="1" kern="1200" dirty="0">
            <a:effectLst>
              <a:outerShdw blurRad="38100" dist="38100" dir="2700000" algn="tl">
                <a:srgbClr val="000000">
                  <a:alpha val="43137"/>
                </a:srgbClr>
              </a:outerShdw>
            </a:effectLst>
            <a:latin typeface="Arial" pitchFamily="34" charset="0"/>
            <a:cs typeface="Arial" pitchFamily="34" charset="0"/>
          </a:endParaRPr>
        </a:p>
      </dsp:txBody>
      <dsp:txXfrm>
        <a:off x="3355347" y="4546768"/>
        <a:ext cx="833563" cy="833563"/>
      </dsp:txXfrm>
    </dsp:sp>
    <dsp:sp modelId="{38E246E2-FFE6-45BC-8DDB-D030B84BDC69}">
      <dsp:nvSpPr>
        <dsp:cNvPr id="0" name=""/>
        <dsp:cNvSpPr/>
      </dsp:nvSpPr>
      <dsp:spPr>
        <a:xfrm rot="9012936">
          <a:off x="3079774" y="3557461"/>
          <a:ext cx="423375" cy="23370"/>
        </a:xfrm>
        <a:custGeom>
          <a:avLst/>
          <a:gdLst/>
          <a:ahLst/>
          <a:cxnLst/>
          <a:rect l="0" t="0" r="0" b="0"/>
          <a:pathLst>
            <a:path>
              <a:moveTo>
                <a:pt x="0" y="11685"/>
              </a:moveTo>
              <a:lnTo>
                <a:pt x="423375"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rot="10800000">
        <a:off x="3280878" y="3558562"/>
        <a:ext cx="21168" cy="21168"/>
      </dsp:txXfrm>
    </dsp:sp>
    <dsp:sp modelId="{C498CD82-72F2-405D-B257-594030B74326}">
      <dsp:nvSpPr>
        <dsp:cNvPr id="0" name=""/>
        <dsp:cNvSpPr/>
      </dsp:nvSpPr>
      <dsp:spPr>
        <a:xfrm>
          <a:off x="2006765" y="3377668"/>
          <a:ext cx="1178835" cy="11788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0" kern="1200" dirty="0">
              <a:effectLst/>
              <a:latin typeface="Arial" pitchFamily="34" charset="0"/>
              <a:cs typeface="Arial" pitchFamily="34" charset="0"/>
            </a:rPr>
            <a:t>Зүсэлт болон </a:t>
          </a:r>
          <a:r>
            <a:rPr lang="mn-MN" sz="1400" b="0" kern="1200" dirty="0" smtClean="0">
              <a:effectLst/>
              <a:latin typeface="Arial" pitchFamily="34" charset="0"/>
              <a:cs typeface="Arial" pitchFamily="34" charset="0"/>
            </a:rPr>
            <a:t>түлэгдэлт</a:t>
          </a:r>
          <a:endParaRPr lang="en-US" sz="1400" b="0" kern="1200" dirty="0">
            <a:effectLst/>
            <a:latin typeface="Arial" pitchFamily="34" charset="0"/>
            <a:cs typeface="Arial" pitchFamily="34" charset="0"/>
          </a:endParaRPr>
        </a:p>
      </dsp:txBody>
      <dsp:txXfrm>
        <a:off x="2179401" y="3550304"/>
        <a:ext cx="833563" cy="833563"/>
      </dsp:txXfrm>
    </dsp:sp>
    <dsp:sp modelId="{E2837274-3950-4E02-9309-92D20308B945}">
      <dsp:nvSpPr>
        <dsp:cNvPr id="0" name=""/>
        <dsp:cNvSpPr/>
      </dsp:nvSpPr>
      <dsp:spPr>
        <a:xfrm rot="11400000">
          <a:off x="2906872" y="2592398"/>
          <a:ext cx="422489" cy="23370"/>
        </a:xfrm>
        <a:custGeom>
          <a:avLst/>
          <a:gdLst/>
          <a:ahLst/>
          <a:cxnLst/>
          <a:rect l="0" t="0" r="0" b="0"/>
          <a:pathLst>
            <a:path>
              <a:moveTo>
                <a:pt x="0" y="11685"/>
              </a:moveTo>
              <a:lnTo>
                <a:pt x="422489"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rot="10800000">
        <a:off x="3107555" y="2593521"/>
        <a:ext cx="21124" cy="21124"/>
      </dsp:txXfrm>
    </dsp:sp>
    <dsp:sp modelId="{3851D2FD-598C-4B3D-BEA4-52D491AC24B0}">
      <dsp:nvSpPr>
        <dsp:cNvPr id="0" name=""/>
        <dsp:cNvSpPr/>
      </dsp:nvSpPr>
      <dsp:spPr>
        <a:xfrm>
          <a:off x="1740201" y="1875632"/>
          <a:ext cx="1178835" cy="11788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b="0" kern="1200" dirty="0">
              <a:effectLst/>
              <a:latin typeface="Arial" pitchFamily="34" charset="0"/>
              <a:cs typeface="Arial" pitchFamily="34" charset="0"/>
            </a:rPr>
            <a:t>Гал түймэр</a:t>
          </a:r>
          <a:endParaRPr lang="en-US" sz="1400" b="0" kern="1200" dirty="0">
            <a:effectLst/>
            <a:latin typeface="Arial" pitchFamily="34" charset="0"/>
            <a:cs typeface="Arial" pitchFamily="34" charset="0"/>
          </a:endParaRPr>
        </a:p>
      </dsp:txBody>
      <dsp:txXfrm>
        <a:off x="1912837" y="2048268"/>
        <a:ext cx="833563" cy="833563"/>
      </dsp:txXfrm>
    </dsp:sp>
    <dsp:sp modelId="{59EDBAE7-40D5-485B-A2A6-88E83675EF35}">
      <dsp:nvSpPr>
        <dsp:cNvPr id="0" name=""/>
        <dsp:cNvSpPr/>
      </dsp:nvSpPr>
      <dsp:spPr>
        <a:xfrm rot="13800000">
          <a:off x="3397970" y="1742865"/>
          <a:ext cx="437065" cy="23370"/>
        </a:xfrm>
        <a:custGeom>
          <a:avLst/>
          <a:gdLst/>
          <a:ahLst/>
          <a:cxnLst/>
          <a:rect l="0" t="0" r="0" b="0"/>
          <a:pathLst>
            <a:path>
              <a:moveTo>
                <a:pt x="0" y="11685"/>
              </a:moveTo>
              <a:lnTo>
                <a:pt x="437065" y="116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effectLst>
              <a:outerShdw blurRad="38100" dist="38100" dir="2700000" algn="tl">
                <a:srgbClr val="000000">
                  <a:alpha val="43137"/>
                </a:srgbClr>
              </a:outerShdw>
            </a:effectLst>
            <a:latin typeface="Arial" pitchFamily="34" charset="0"/>
            <a:cs typeface="Arial" pitchFamily="34" charset="0"/>
          </a:endParaRPr>
        </a:p>
      </dsp:txBody>
      <dsp:txXfrm rot="10800000">
        <a:off x="3605576" y="1743624"/>
        <a:ext cx="21853" cy="21853"/>
      </dsp:txXfrm>
    </dsp:sp>
    <dsp:sp modelId="{022500F8-3635-4F7F-B773-4DCB3F60B53A}">
      <dsp:nvSpPr>
        <dsp:cNvPr id="0" name=""/>
        <dsp:cNvSpPr/>
      </dsp:nvSpPr>
      <dsp:spPr>
        <a:xfrm>
          <a:off x="2507744" y="546207"/>
          <a:ext cx="1178835" cy="11788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mn-MN" sz="1300" b="0" kern="1200" dirty="0" smtClean="0">
              <a:effectLst/>
              <a:latin typeface="Arial" pitchFamily="34" charset="0"/>
              <a:cs typeface="Arial" pitchFamily="34" charset="0"/>
            </a:rPr>
            <a:t>Сэтгэц </a:t>
          </a:r>
          <a:r>
            <a:rPr lang="mn-MN" sz="1300" b="0" kern="1200" dirty="0">
              <a:effectLst/>
              <a:latin typeface="Arial" pitchFamily="34" charset="0"/>
              <a:cs typeface="Arial" pitchFamily="34" charset="0"/>
            </a:rPr>
            <a:t>нийгмийн хүчин зүйлс</a:t>
          </a:r>
          <a:endParaRPr lang="en-US" sz="1300" b="0" kern="1200" dirty="0">
            <a:effectLst/>
            <a:latin typeface="Arial" pitchFamily="34" charset="0"/>
            <a:cs typeface="Arial" pitchFamily="34" charset="0"/>
          </a:endParaRPr>
        </a:p>
      </dsp:txBody>
      <dsp:txXfrm>
        <a:off x="2680380" y="718843"/>
        <a:ext cx="833563" cy="833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834AF-457A-482D-A859-38A56BD02D4C}" type="datetimeFigureOut">
              <a:rPr lang="tr-TR" smtClean="0"/>
              <a:t>09.09.2020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Temiz ve düzenli çalışma alanları iş sağlığı ve güvenliği açısından büyük önem arz etmektedir. Yetersiz bakım ve yetersiz temizlik, kayma, takılma ve düşmelere neden olmakla birlikte bunların sonucunda sakatlanmalar meydana gelebilir. Daha da önemlisi hijyenik olmayan ortamlarda bakteri üremesi ve sakatlanmalar sonucunda da enfeksiyon oluşma ihtimali bulunmaktadır. Bu nedenle; </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19</a:t>
            </a:fld>
            <a:endParaRPr lang="tr-TR"/>
          </a:p>
        </p:txBody>
      </p:sp>
    </p:spTree>
    <p:extLst>
      <p:ext uri="{BB962C8B-B14F-4D97-AF65-F5344CB8AC3E}">
        <p14:creationId xmlns:p14="http://schemas.microsoft.com/office/powerpoint/2010/main" val="97278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err="1">
                <a:latin typeface="Garamond" panose="02020404030301010803" pitchFamily="18" charset="0"/>
              </a:rPr>
              <a:t>Mikroklima</a:t>
            </a:r>
            <a:r>
              <a:rPr lang="tr-TR" sz="1200" b="1" dirty="0">
                <a:latin typeface="Garamond" panose="02020404030301010803" pitchFamily="18" charset="0"/>
              </a:rPr>
              <a:t> </a:t>
            </a:r>
            <a:r>
              <a:rPr lang="tr-TR" sz="1200" b="1" dirty="0" err="1">
                <a:latin typeface="Garamond" panose="02020404030301010803" pitchFamily="18" charset="0"/>
              </a:rPr>
              <a:t>parmetreleri</a:t>
            </a:r>
            <a:r>
              <a:rPr lang="tr-TR" sz="1200" dirty="0">
                <a:latin typeface="Garamond" panose="02020404030301010803" pitchFamily="18" charset="0"/>
              </a:rPr>
              <a:t> çalışanlar ve müşteriler için maksimum konfor sağlayacak şekilde ayarlanmalıdır.</a:t>
            </a:r>
          </a:p>
          <a:p>
            <a:r>
              <a:rPr lang="tr-TR" sz="1200" dirty="0">
                <a:latin typeface="Garamond" panose="02020404030301010803" pitchFamily="18" charset="0"/>
              </a:rPr>
              <a:t>Bu amaçla: </a:t>
            </a:r>
            <a:endParaRPr lang="en-US" sz="1200" dirty="0">
              <a:latin typeface="Garamond" panose="02020404030301010803" pitchFamily="18" charset="0"/>
            </a:endParaRPr>
          </a:p>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20</a:t>
            </a:fld>
            <a:endParaRPr lang="tr-TR"/>
          </a:p>
        </p:txBody>
      </p:sp>
    </p:spTree>
    <p:extLst>
      <p:ext uri="{BB962C8B-B14F-4D97-AF65-F5344CB8AC3E}">
        <p14:creationId xmlns:p14="http://schemas.microsoft.com/office/powerpoint/2010/main" val="343167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err="1"/>
              <a:t>Kuaför</a:t>
            </a:r>
            <a:r>
              <a:rPr lang="tr-TR" dirty="0"/>
              <a:t>, berber ve güzellik salonları </a:t>
            </a:r>
            <a:r>
              <a:rPr lang="en-US" dirty="0" err="1"/>
              <a:t>çeşitli</a:t>
            </a:r>
            <a:r>
              <a:rPr lang="en-US" dirty="0"/>
              <a:t> </a:t>
            </a:r>
            <a:r>
              <a:rPr lang="en-US" dirty="0" err="1"/>
              <a:t>elektrikli</a:t>
            </a:r>
            <a:r>
              <a:rPr lang="en-US" dirty="0"/>
              <a:t> </a:t>
            </a:r>
            <a:r>
              <a:rPr lang="en-US" dirty="0" err="1"/>
              <a:t>cihazlarla</a:t>
            </a:r>
            <a:r>
              <a:rPr lang="en-US" dirty="0"/>
              <a:t> </a:t>
            </a:r>
            <a:r>
              <a:rPr lang="en-US" dirty="0" err="1"/>
              <a:t>donatılmıştır</a:t>
            </a:r>
            <a:r>
              <a:rPr lang="en-US" dirty="0"/>
              <a:t>.</a:t>
            </a:r>
            <a:r>
              <a:rPr lang="tr-TR" dirty="0"/>
              <a:t> </a:t>
            </a:r>
            <a:r>
              <a:rPr lang="en-US" dirty="0"/>
              <a:t>Bu </a:t>
            </a:r>
            <a:r>
              <a:rPr lang="en-US" dirty="0" err="1"/>
              <a:t>cihazlar</a:t>
            </a:r>
            <a:r>
              <a:rPr lang="en-US" dirty="0"/>
              <a:t> </a:t>
            </a:r>
            <a:r>
              <a:rPr lang="en-US" dirty="0" err="1"/>
              <a:t>genellikle</a:t>
            </a:r>
            <a:r>
              <a:rPr lang="en-US" dirty="0"/>
              <a:t> </a:t>
            </a:r>
            <a:r>
              <a:rPr lang="en-US" dirty="0" err="1"/>
              <a:t>ıslak</a:t>
            </a:r>
            <a:r>
              <a:rPr lang="en-US" dirty="0"/>
              <a:t> </a:t>
            </a:r>
            <a:r>
              <a:rPr lang="en-US" dirty="0" err="1"/>
              <a:t>koşullar</a:t>
            </a:r>
            <a:r>
              <a:rPr lang="tr-TR" dirty="0"/>
              <a:t>da</a:t>
            </a:r>
            <a:r>
              <a:rPr lang="en-US" dirty="0"/>
              <a:t> </a:t>
            </a:r>
            <a:r>
              <a:rPr lang="en-US" dirty="0" err="1"/>
              <a:t>kullanılır</a:t>
            </a:r>
            <a:r>
              <a:rPr lang="en-US" dirty="0"/>
              <a:t> </a:t>
            </a:r>
            <a:r>
              <a:rPr lang="en-US" dirty="0" err="1"/>
              <a:t>ve</a:t>
            </a:r>
            <a:r>
              <a:rPr lang="en-US" dirty="0"/>
              <a:t> </a:t>
            </a:r>
            <a:r>
              <a:rPr lang="en-US" dirty="0" err="1"/>
              <a:t>bakım</a:t>
            </a:r>
            <a:r>
              <a:rPr lang="en-US" dirty="0"/>
              <a:t> </a:t>
            </a:r>
            <a:r>
              <a:rPr lang="en-US" dirty="0" err="1"/>
              <a:t>yapılmazsa</a:t>
            </a:r>
            <a:r>
              <a:rPr lang="en-US" dirty="0"/>
              <a:t> her zaman </a:t>
            </a:r>
            <a:r>
              <a:rPr lang="en-US" dirty="0" err="1"/>
              <a:t>elektrik</a:t>
            </a:r>
            <a:r>
              <a:rPr lang="en-US" dirty="0"/>
              <a:t> </a:t>
            </a:r>
            <a:r>
              <a:rPr lang="en-US" dirty="0" err="1"/>
              <a:t>çarpması</a:t>
            </a:r>
            <a:r>
              <a:rPr lang="en-US" dirty="0"/>
              <a:t> </a:t>
            </a:r>
            <a:r>
              <a:rPr lang="en-US" dirty="0" err="1"/>
              <a:t>tehlikesi</a:t>
            </a:r>
            <a:r>
              <a:rPr lang="en-US" dirty="0"/>
              <a:t> </a:t>
            </a:r>
            <a:r>
              <a:rPr lang="en-US" dirty="0" err="1"/>
              <a:t>vardır</a:t>
            </a:r>
            <a:r>
              <a:rPr lang="en-US" dirty="0"/>
              <a:t>. Bu </a:t>
            </a:r>
            <a:r>
              <a:rPr lang="en-US" dirty="0" err="1"/>
              <a:t>nedenle</a:t>
            </a:r>
            <a:r>
              <a:rPr lang="en-US" dirty="0"/>
              <a:t> </a:t>
            </a:r>
            <a:r>
              <a:rPr lang="en-US" dirty="0" err="1"/>
              <a:t>elektrikli</a:t>
            </a:r>
            <a:r>
              <a:rPr lang="en-US" dirty="0"/>
              <a:t> </a:t>
            </a:r>
            <a:r>
              <a:rPr lang="en-US" dirty="0" err="1"/>
              <a:t>ekipmanların</a:t>
            </a:r>
            <a:r>
              <a:rPr lang="en-US" dirty="0"/>
              <a:t> </a:t>
            </a:r>
            <a:r>
              <a:rPr lang="en-US" dirty="0" err="1"/>
              <a:t>bakımı</a:t>
            </a:r>
            <a:r>
              <a:rPr lang="en-US" dirty="0"/>
              <a:t> </a:t>
            </a:r>
            <a:r>
              <a:rPr lang="en-US" dirty="0" err="1"/>
              <a:t>hayati</a:t>
            </a:r>
            <a:r>
              <a:rPr lang="en-US" dirty="0"/>
              <a:t> </a:t>
            </a:r>
            <a:r>
              <a:rPr lang="en-US" dirty="0" err="1"/>
              <a:t>önem</a:t>
            </a:r>
            <a:r>
              <a:rPr lang="en-US" dirty="0"/>
              <a:t> </a:t>
            </a:r>
            <a:r>
              <a:rPr lang="en-US" dirty="0" err="1"/>
              <a:t>taşır</a:t>
            </a:r>
            <a:r>
              <a:rPr lang="en-US" dirty="0"/>
              <a:t>. </a:t>
            </a:r>
          </a:p>
        </p:txBody>
      </p:sp>
      <p:sp>
        <p:nvSpPr>
          <p:cNvPr id="4" name="Slayt Numarası Yer Tutucusu 3"/>
          <p:cNvSpPr>
            <a:spLocks noGrp="1"/>
          </p:cNvSpPr>
          <p:nvPr>
            <p:ph type="sldNum" sz="quarter" idx="5"/>
          </p:nvPr>
        </p:nvSpPr>
        <p:spPr/>
        <p:txBody>
          <a:bodyPr/>
          <a:lstStyle/>
          <a:p>
            <a:fld id="{87B3C15C-C27C-4FF5-B429-995D138FC104}" type="slidenum">
              <a:rPr lang="tr-TR" smtClean="0"/>
              <a:t>21</a:t>
            </a:fld>
            <a:endParaRPr lang="tr-TR"/>
          </a:p>
        </p:txBody>
      </p:sp>
    </p:spTree>
    <p:extLst>
      <p:ext uri="{BB962C8B-B14F-4D97-AF65-F5344CB8AC3E}">
        <p14:creationId xmlns:p14="http://schemas.microsoft.com/office/powerpoint/2010/main" val="386993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err="1"/>
              <a:t>Yangın</a:t>
            </a:r>
            <a:r>
              <a:rPr lang="en-US" dirty="0"/>
              <a:t> </a:t>
            </a:r>
            <a:r>
              <a:rPr lang="en-US" dirty="0" err="1"/>
              <a:t>riskini</a:t>
            </a:r>
            <a:r>
              <a:rPr lang="en-US" dirty="0"/>
              <a:t> </a:t>
            </a:r>
            <a:r>
              <a:rPr lang="en-US" dirty="0" err="1"/>
              <a:t>en</a:t>
            </a:r>
            <a:r>
              <a:rPr lang="en-US" dirty="0"/>
              <a:t> </a:t>
            </a:r>
            <a:r>
              <a:rPr lang="en-US" dirty="0" err="1"/>
              <a:t>aza</a:t>
            </a:r>
            <a:r>
              <a:rPr lang="en-US" dirty="0"/>
              <a:t> </a:t>
            </a:r>
            <a:r>
              <a:rPr lang="en-US" dirty="0" err="1"/>
              <a:t>indirmek</a:t>
            </a:r>
            <a:r>
              <a:rPr lang="en-US" dirty="0"/>
              <a:t> </a:t>
            </a:r>
            <a:r>
              <a:rPr lang="en-US" dirty="0" err="1"/>
              <a:t>için</a:t>
            </a:r>
            <a:r>
              <a:rPr lang="en-US" dirty="0"/>
              <a:t> </a:t>
            </a:r>
            <a:r>
              <a:rPr lang="en-US" dirty="0" err="1"/>
              <a:t>bir</a:t>
            </a:r>
            <a:r>
              <a:rPr lang="en-US" dirty="0"/>
              <a:t> </a:t>
            </a:r>
            <a:r>
              <a:rPr lang="en-US" dirty="0" err="1"/>
              <a:t>parametreyi</a:t>
            </a:r>
            <a:r>
              <a:rPr lang="en-US" dirty="0"/>
              <a:t> </a:t>
            </a:r>
            <a:r>
              <a:rPr lang="en-US" dirty="0" err="1"/>
              <a:t>diğerinden</a:t>
            </a:r>
            <a:r>
              <a:rPr lang="en-US" dirty="0"/>
              <a:t> </a:t>
            </a:r>
            <a:r>
              <a:rPr lang="en-US" dirty="0" err="1"/>
              <a:t>izole</a:t>
            </a:r>
            <a:r>
              <a:rPr lang="en-US" dirty="0"/>
              <a:t> </a:t>
            </a:r>
            <a:r>
              <a:rPr lang="en-US" dirty="0" err="1"/>
              <a:t>etmek</a:t>
            </a:r>
            <a:r>
              <a:rPr lang="en-US" dirty="0"/>
              <a:t> </a:t>
            </a:r>
            <a:r>
              <a:rPr lang="en-US" dirty="0" err="1"/>
              <a:t>gerekir</a:t>
            </a:r>
            <a:r>
              <a:rPr lang="en-US" dirty="0"/>
              <a:t>. </a:t>
            </a:r>
          </a:p>
        </p:txBody>
      </p:sp>
      <p:sp>
        <p:nvSpPr>
          <p:cNvPr id="4" name="Slayt Numarası Yer Tutucusu 3"/>
          <p:cNvSpPr>
            <a:spLocks noGrp="1"/>
          </p:cNvSpPr>
          <p:nvPr>
            <p:ph type="sldNum" sz="quarter" idx="5"/>
          </p:nvPr>
        </p:nvSpPr>
        <p:spPr/>
        <p:txBody>
          <a:bodyPr/>
          <a:lstStyle/>
          <a:p>
            <a:fld id="{87B3C15C-C27C-4FF5-B429-995D138FC104}" type="slidenum">
              <a:rPr lang="tr-TR" smtClean="0"/>
              <a:t>25</a:t>
            </a:fld>
            <a:endParaRPr lang="tr-TR"/>
          </a:p>
        </p:txBody>
      </p:sp>
    </p:spTree>
    <p:extLst>
      <p:ext uri="{BB962C8B-B14F-4D97-AF65-F5344CB8AC3E}">
        <p14:creationId xmlns:p14="http://schemas.microsoft.com/office/powerpoint/2010/main" val="681823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Koronavirüs</a:t>
            </a:r>
            <a:r>
              <a:rPr lang="en-US" sz="1200" dirty="0"/>
              <a:t> (Covid-19) </a:t>
            </a:r>
            <a:r>
              <a:rPr lang="en-US" sz="1200" dirty="0" err="1"/>
              <a:t>salgınının</a:t>
            </a:r>
            <a:r>
              <a:rPr lang="en-US" sz="1200" dirty="0"/>
              <a:t> </a:t>
            </a:r>
            <a:r>
              <a:rPr lang="en-US" sz="1200" dirty="0" err="1"/>
              <a:t>halk</a:t>
            </a:r>
            <a:r>
              <a:rPr lang="en-US" sz="1200" dirty="0"/>
              <a:t> </a:t>
            </a:r>
            <a:r>
              <a:rPr lang="en-US" sz="1200" dirty="0" err="1"/>
              <a:t>sağlığı</a:t>
            </a:r>
            <a:r>
              <a:rPr lang="en-US" sz="1200" dirty="0"/>
              <a:t> </a:t>
            </a:r>
            <a:r>
              <a:rPr lang="en-US" sz="1200" dirty="0" err="1"/>
              <a:t>açısından</a:t>
            </a:r>
            <a:r>
              <a:rPr lang="en-US" sz="1200" dirty="0"/>
              <a:t> </a:t>
            </a:r>
            <a:r>
              <a:rPr lang="en-US" sz="1200" dirty="0" err="1"/>
              <a:t>oluşturduğu</a:t>
            </a:r>
            <a:r>
              <a:rPr lang="en-US" sz="1200" dirty="0"/>
              <a:t> </a:t>
            </a:r>
            <a:r>
              <a:rPr lang="en-US" sz="1200" dirty="0" err="1"/>
              <a:t>riski</a:t>
            </a:r>
            <a:r>
              <a:rPr lang="en-US" sz="1200" dirty="0"/>
              <a:t> </a:t>
            </a:r>
            <a:r>
              <a:rPr lang="en-US" sz="1200" dirty="0" err="1"/>
              <a:t>yönetebilmek</a:t>
            </a:r>
            <a:r>
              <a:rPr lang="en-US" sz="1200" dirty="0"/>
              <a:t> </a:t>
            </a:r>
            <a:r>
              <a:rPr lang="en-US" sz="1200" dirty="0" err="1"/>
              <a:t>amacıyla</a:t>
            </a:r>
            <a:r>
              <a:rPr lang="en-US" sz="1200" dirty="0"/>
              <a:t> </a:t>
            </a:r>
            <a:r>
              <a:rPr lang="en-US" sz="1200" dirty="0" err="1"/>
              <a:t>Sağlık</a:t>
            </a:r>
            <a:r>
              <a:rPr lang="en-US" sz="1200" dirty="0"/>
              <a:t> </a:t>
            </a:r>
            <a:r>
              <a:rPr lang="en-US" sz="1200" dirty="0" err="1"/>
              <a:t>Bakanlığı</a:t>
            </a:r>
            <a:r>
              <a:rPr lang="en-US" sz="1200" dirty="0"/>
              <a:t> </a:t>
            </a:r>
            <a:r>
              <a:rPr lang="en-US" sz="1200" dirty="0" err="1"/>
              <a:t>ve</a:t>
            </a:r>
            <a:r>
              <a:rPr lang="en-US" sz="1200" dirty="0"/>
              <a:t> </a:t>
            </a:r>
            <a:r>
              <a:rPr lang="en-US" sz="1200" dirty="0" err="1"/>
              <a:t>Bilim</a:t>
            </a:r>
            <a:r>
              <a:rPr lang="en-US" sz="1200" dirty="0"/>
              <a:t> </a:t>
            </a:r>
            <a:r>
              <a:rPr lang="en-US" sz="1200" dirty="0" err="1"/>
              <a:t>Kurulunun</a:t>
            </a:r>
            <a:r>
              <a:rPr lang="en-US" sz="1200" dirty="0"/>
              <a:t> </a:t>
            </a:r>
            <a:r>
              <a:rPr lang="en-US" sz="1200" dirty="0" err="1"/>
              <a:t>önerileri</a:t>
            </a:r>
            <a:r>
              <a:rPr lang="en-US" sz="1200" dirty="0"/>
              <a:t> </a:t>
            </a:r>
            <a:r>
              <a:rPr lang="en-US" sz="1200" dirty="0" err="1"/>
              <a:t>ve</a:t>
            </a:r>
            <a:r>
              <a:rPr lang="en-US" sz="1200" dirty="0"/>
              <a:t> </a:t>
            </a:r>
            <a:r>
              <a:rPr lang="en-US" sz="1200" dirty="0" err="1"/>
              <a:t>Sayın</a:t>
            </a:r>
            <a:r>
              <a:rPr lang="en-US" sz="1200" dirty="0"/>
              <a:t> </a:t>
            </a:r>
            <a:r>
              <a:rPr lang="en-US" sz="1200" dirty="0" err="1"/>
              <a:t>Cumhurbaşkanımızın</a:t>
            </a:r>
            <a:r>
              <a:rPr lang="en-US" sz="1200" dirty="0"/>
              <a:t> </a:t>
            </a:r>
            <a:r>
              <a:rPr lang="en-US" sz="1200" dirty="0" err="1"/>
              <a:t>talimatları</a:t>
            </a:r>
            <a:r>
              <a:rPr lang="en-US" sz="1200" dirty="0"/>
              <a:t> </a:t>
            </a:r>
            <a:r>
              <a:rPr lang="en-US" sz="1200" dirty="0" err="1"/>
              <a:t>doğrultusunda</a:t>
            </a:r>
            <a:r>
              <a:rPr lang="en-US" sz="1200" dirty="0"/>
              <a:t> </a:t>
            </a:r>
            <a:r>
              <a:rPr lang="en-US" sz="1200" dirty="0" err="1"/>
              <a:t>berber</a:t>
            </a:r>
            <a:r>
              <a:rPr lang="en-US" sz="1200" dirty="0"/>
              <a:t>, </a:t>
            </a:r>
            <a:r>
              <a:rPr lang="en-US" sz="1200" dirty="0" err="1"/>
              <a:t>güzellik</a:t>
            </a:r>
            <a:r>
              <a:rPr lang="en-US" sz="1200" dirty="0"/>
              <a:t> </a:t>
            </a:r>
            <a:r>
              <a:rPr lang="en-US" sz="1200" dirty="0" err="1"/>
              <a:t>salonu</a:t>
            </a:r>
            <a:r>
              <a:rPr lang="en-US" sz="1200" dirty="0"/>
              <a:t>/</a:t>
            </a:r>
            <a:r>
              <a:rPr lang="en-US" sz="1200" dirty="0" err="1"/>
              <a:t>merkezi</a:t>
            </a:r>
            <a:r>
              <a:rPr lang="en-US" sz="1200" dirty="0"/>
              <a:t>, </a:t>
            </a:r>
            <a:r>
              <a:rPr lang="en-US" sz="1200" dirty="0" err="1"/>
              <a:t>kuaför</a:t>
            </a:r>
            <a:r>
              <a:rPr lang="en-US" sz="1200" dirty="0"/>
              <a:t> vb. </a:t>
            </a:r>
            <a:r>
              <a:rPr lang="en-US" sz="1200" dirty="0" err="1"/>
              <a:t>iş</a:t>
            </a:r>
            <a:r>
              <a:rPr lang="en-US" sz="1200" dirty="0"/>
              <a:t> </a:t>
            </a:r>
            <a:r>
              <a:rPr lang="en-US" sz="1200" dirty="0" err="1"/>
              <a:t>yerlerinin</a:t>
            </a:r>
            <a:r>
              <a:rPr lang="en-US" sz="1200" dirty="0"/>
              <a:t> </a:t>
            </a:r>
            <a:r>
              <a:rPr lang="en-US" sz="1200" dirty="0" err="1"/>
              <a:t>faaliyetleri</a:t>
            </a:r>
            <a:r>
              <a:rPr lang="en-US" sz="1200" dirty="0"/>
              <a:t> </a:t>
            </a:r>
            <a:r>
              <a:rPr lang="en-US" sz="1200" b="1" dirty="0"/>
              <a:t>21.03.2020 </a:t>
            </a:r>
            <a:r>
              <a:rPr lang="en-US" sz="1200" b="1" dirty="0" err="1"/>
              <a:t>tarihi</a:t>
            </a:r>
            <a:r>
              <a:rPr lang="en-US" sz="1200" b="1" dirty="0"/>
              <a:t> </a:t>
            </a:r>
            <a:r>
              <a:rPr lang="en-US" sz="1200" b="1" dirty="0" err="1"/>
              <a:t>geçici</a:t>
            </a:r>
            <a:r>
              <a:rPr lang="en-US" sz="1200" b="1" dirty="0"/>
              <a:t> </a:t>
            </a:r>
            <a:r>
              <a:rPr lang="en-US" sz="1200" b="1" dirty="0" err="1"/>
              <a:t>süreliğine</a:t>
            </a:r>
            <a:r>
              <a:rPr lang="en-US" sz="1200" b="1" dirty="0"/>
              <a:t> </a:t>
            </a:r>
            <a:r>
              <a:rPr lang="en-US" sz="1200" b="1" dirty="0" err="1"/>
              <a:t>durdurulmuştu</a:t>
            </a:r>
            <a:r>
              <a:rPr lang="en-US" sz="1200" b="1" dirty="0"/>
              <a:t>.</a:t>
            </a:r>
          </a:p>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26</a:t>
            </a:fld>
            <a:endParaRPr lang="tr-TR"/>
          </a:p>
        </p:txBody>
      </p:sp>
    </p:spTree>
    <p:extLst>
      <p:ext uri="{BB962C8B-B14F-4D97-AF65-F5344CB8AC3E}">
        <p14:creationId xmlns:p14="http://schemas.microsoft.com/office/powerpoint/2010/main" val="114901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32</a:t>
            </a:fld>
            <a:endParaRPr lang="tr-TR"/>
          </a:p>
        </p:txBody>
      </p:sp>
    </p:spTree>
    <p:extLst>
      <p:ext uri="{BB962C8B-B14F-4D97-AF65-F5344CB8AC3E}">
        <p14:creationId xmlns:p14="http://schemas.microsoft.com/office/powerpoint/2010/main" val="311890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39</a:t>
            </a:fld>
            <a:endParaRPr lang="tr-TR"/>
          </a:p>
        </p:txBody>
      </p:sp>
    </p:spTree>
    <p:extLst>
      <p:ext uri="{BB962C8B-B14F-4D97-AF65-F5344CB8AC3E}">
        <p14:creationId xmlns:p14="http://schemas.microsoft.com/office/powerpoint/2010/main" val="408210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i="0" dirty="0">
                <a:solidFill>
                  <a:srgbClr val="222222"/>
                </a:solidFill>
                <a:effectLst/>
                <a:latin typeface="Roboto"/>
              </a:rPr>
              <a:t>NACE</a:t>
            </a:r>
            <a:r>
              <a:rPr lang="en-US" b="0" i="0" dirty="0">
                <a:solidFill>
                  <a:srgbClr val="222222"/>
                </a:solidFill>
                <a:effectLst/>
                <a:latin typeface="Roboto"/>
              </a:rPr>
              <a:t> (Nomenclature des </a:t>
            </a:r>
            <a:r>
              <a:rPr lang="en-US" b="0" i="0" dirty="0" err="1">
                <a:solidFill>
                  <a:srgbClr val="222222"/>
                </a:solidFill>
                <a:effectLst/>
                <a:latin typeface="Roboto"/>
              </a:rPr>
              <a:t>Activités</a:t>
            </a:r>
            <a:r>
              <a:rPr lang="en-US" b="0" i="0" dirty="0">
                <a:solidFill>
                  <a:srgbClr val="222222"/>
                </a:solidFill>
                <a:effectLst/>
                <a:latin typeface="Roboto"/>
              </a:rPr>
              <a:t> </a:t>
            </a:r>
            <a:r>
              <a:rPr lang="en-US" b="0" i="0" dirty="0" err="1">
                <a:solidFill>
                  <a:srgbClr val="222222"/>
                </a:solidFill>
                <a:effectLst/>
                <a:latin typeface="Roboto"/>
              </a:rPr>
              <a:t>Économiques</a:t>
            </a:r>
            <a:r>
              <a:rPr lang="en-US" b="0" i="0" dirty="0">
                <a:solidFill>
                  <a:srgbClr val="222222"/>
                </a:solidFill>
                <a:effectLst/>
                <a:latin typeface="Roboto"/>
              </a:rPr>
              <a:t> dans la </a:t>
            </a:r>
            <a:r>
              <a:rPr lang="en-US" b="0" i="0" dirty="0" err="1">
                <a:solidFill>
                  <a:srgbClr val="222222"/>
                </a:solidFill>
                <a:effectLst/>
                <a:latin typeface="Roboto"/>
              </a:rPr>
              <a:t>Communauté</a:t>
            </a:r>
            <a:r>
              <a:rPr lang="en-US" b="0" i="0" dirty="0">
                <a:solidFill>
                  <a:srgbClr val="222222"/>
                </a:solidFill>
                <a:effectLst/>
                <a:latin typeface="Roboto"/>
              </a:rPr>
              <a:t> </a:t>
            </a:r>
            <a:r>
              <a:rPr lang="en-US" b="0" i="0" dirty="0" err="1">
                <a:solidFill>
                  <a:srgbClr val="222222"/>
                </a:solidFill>
                <a:effectLst/>
                <a:latin typeface="Roboto"/>
              </a:rPr>
              <a:t>Européenne</a:t>
            </a:r>
            <a:r>
              <a:rPr lang="en-US" b="0" i="0" dirty="0">
                <a:solidFill>
                  <a:srgbClr val="222222"/>
                </a:solidFill>
                <a:effectLst/>
                <a:latin typeface="Roboto"/>
              </a:rPr>
              <a:t>) is a European industry standard classification system similar in function to Standard Industry Classification (SIC) and North American Industry Classification System (NAICS) for classifying business activities.</a:t>
            </a:r>
            <a:endParaRPr lang="tr-TR" b="0" i="0" dirty="0">
              <a:solidFill>
                <a:srgbClr val="222222"/>
              </a:solidFill>
              <a:effectLst/>
              <a:latin typeface="Roboto"/>
            </a:endParaRPr>
          </a:p>
          <a:p>
            <a:r>
              <a:rPr lang="tr-TR" b="0" i="0" dirty="0">
                <a:solidFill>
                  <a:srgbClr val="222222"/>
                </a:solidFill>
                <a:effectLst/>
                <a:latin typeface="Roboto"/>
              </a:rPr>
              <a:t>96: Diğer hizmet faaliyetleri</a:t>
            </a:r>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4</a:t>
            </a:fld>
            <a:endParaRPr lang="tr-TR"/>
          </a:p>
        </p:txBody>
      </p:sp>
    </p:spTree>
    <p:extLst>
      <p:ext uri="{BB962C8B-B14F-4D97-AF65-F5344CB8AC3E}">
        <p14:creationId xmlns:p14="http://schemas.microsoft.com/office/powerpoint/2010/main" val="404350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3C15C-C27C-4FF5-B429-995D138FC104}" type="slidenum">
              <a:rPr lang="tr-TR" smtClean="0"/>
              <a:t>5</a:t>
            </a:fld>
            <a:endParaRPr lang="tr-TR"/>
          </a:p>
        </p:txBody>
      </p:sp>
    </p:spTree>
    <p:extLst>
      <p:ext uri="{BB962C8B-B14F-4D97-AF65-F5344CB8AC3E}">
        <p14:creationId xmlns:p14="http://schemas.microsoft.com/office/powerpoint/2010/main" val="59044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Ergonomik</a:t>
            </a:r>
            <a:r>
              <a:rPr lang="en-US" dirty="0"/>
              <a:t> </a:t>
            </a:r>
            <a:r>
              <a:rPr lang="en-US" dirty="0" err="1"/>
              <a:t>faktörler</a:t>
            </a:r>
            <a:r>
              <a:rPr lang="en-US" dirty="0"/>
              <a:t>' </a:t>
            </a:r>
            <a:r>
              <a:rPr lang="en-US" dirty="0" err="1"/>
              <a:t>terimi</a:t>
            </a:r>
            <a:r>
              <a:rPr lang="en-US" dirty="0"/>
              <a:t> </a:t>
            </a:r>
            <a:r>
              <a:rPr lang="en-US" dirty="0" err="1"/>
              <a:t>genellikle</a:t>
            </a:r>
            <a:r>
              <a:rPr lang="en-US" dirty="0"/>
              <a:t>, </a:t>
            </a:r>
            <a:r>
              <a:rPr lang="en-US" dirty="0" err="1"/>
              <a:t>işçi</a:t>
            </a:r>
            <a:r>
              <a:rPr lang="en-US" dirty="0"/>
              <a:t> </a:t>
            </a:r>
            <a:r>
              <a:rPr lang="en-US" dirty="0" err="1"/>
              <a:t>ile</a:t>
            </a:r>
            <a:r>
              <a:rPr lang="en-US" dirty="0"/>
              <a:t> </a:t>
            </a:r>
            <a:r>
              <a:rPr lang="en-US" dirty="0" err="1"/>
              <a:t>çalışma</a:t>
            </a:r>
            <a:r>
              <a:rPr lang="en-US" dirty="0"/>
              <a:t> </a:t>
            </a:r>
            <a:r>
              <a:rPr lang="en-US" dirty="0" err="1"/>
              <a:t>ortamı</a:t>
            </a:r>
            <a:r>
              <a:rPr lang="en-US" dirty="0"/>
              <a:t> </a:t>
            </a:r>
            <a:r>
              <a:rPr lang="en-US" dirty="0" err="1"/>
              <a:t>arasında</a:t>
            </a:r>
            <a:r>
              <a:rPr lang="en-US" dirty="0"/>
              <a:t> </a:t>
            </a:r>
            <a:r>
              <a:rPr lang="en-US" dirty="0" err="1"/>
              <a:t>uyumsuzluğun</a:t>
            </a:r>
            <a:r>
              <a:rPr lang="en-US" dirty="0"/>
              <a:t> (</a:t>
            </a:r>
            <a:r>
              <a:rPr lang="en-US" dirty="0" err="1"/>
              <a:t>fiziksel</a:t>
            </a:r>
            <a:r>
              <a:rPr lang="en-US" dirty="0"/>
              <a:t> </a:t>
            </a:r>
            <a:r>
              <a:rPr lang="en-US" dirty="0" err="1"/>
              <a:t>ve</a:t>
            </a:r>
            <a:r>
              <a:rPr lang="en-US" dirty="0"/>
              <a:t> </a:t>
            </a:r>
            <a:r>
              <a:rPr lang="en-US" dirty="0" err="1"/>
              <a:t>bilişsel</a:t>
            </a:r>
            <a:r>
              <a:rPr lang="en-US" dirty="0"/>
              <a:t>) </a:t>
            </a:r>
            <a:r>
              <a:rPr lang="en-US" dirty="0" err="1"/>
              <a:t>olduğu</a:t>
            </a:r>
            <a:r>
              <a:rPr lang="en-US" dirty="0"/>
              <a:t> </a:t>
            </a:r>
            <a:r>
              <a:rPr lang="en-US" dirty="0" err="1"/>
              <a:t>durumları</a:t>
            </a:r>
            <a:r>
              <a:rPr lang="en-US" dirty="0"/>
              <a:t> </a:t>
            </a:r>
            <a:r>
              <a:rPr lang="en-US" dirty="0" err="1"/>
              <a:t>ifade</a:t>
            </a:r>
            <a:r>
              <a:rPr lang="en-US" dirty="0"/>
              <a:t> </a:t>
            </a:r>
            <a:r>
              <a:rPr lang="en-US" dirty="0" err="1"/>
              <a:t>eder</a:t>
            </a:r>
            <a:r>
              <a:rPr lang="en-US" dirty="0"/>
              <a:t>.</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İş</a:t>
            </a:r>
            <a:r>
              <a:rPr lang="en-US" dirty="0"/>
              <a:t> </a:t>
            </a:r>
            <a:r>
              <a:rPr lang="en-US" dirty="0" err="1"/>
              <a:t>tasarımında</a:t>
            </a:r>
            <a:r>
              <a:rPr lang="en-US" dirty="0"/>
              <a:t> </a:t>
            </a:r>
            <a:r>
              <a:rPr lang="en-US" dirty="0" err="1"/>
              <a:t>ergonomi</a:t>
            </a:r>
            <a:r>
              <a:rPr lang="en-US" dirty="0"/>
              <a:t> </a:t>
            </a:r>
            <a:r>
              <a:rPr lang="en-US" dirty="0" err="1"/>
              <a:t>eksikliği</a:t>
            </a:r>
            <a:r>
              <a:rPr lang="en-US" dirty="0"/>
              <a:t>, </a:t>
            </a:r>
            <a:r>
              <a:rPr lang="en-US" dirty="0" err="1"/>
              <a:t>fiziksel</a:t>
            </a:r>
            <a:r>
              <a:rPr lang="en-US" dirty="0"/>
              <a:t> </a:t>
            </a:r>
            <a:r>
              <a:rPr lang="en-US" dirty="0" err="1"/>
              <a:t>rahatsızlığa</a:t>
            </a:r>
            <a:r>
              <a:rPr lang="en-US" dirty="0"/>
              <a:t>, </a:t>
            </a:r>
            <a:r>
              <a:rPr lang="en-US" dirty="0" err="1"/>
              <a:t>vücudun</a:t>
            </a:r>
            <a:r>
              <a:rPr lang="en-US" dirty="0"/>
              <a:t> </a:t>
            </a:r>
            <a:r>
              <a:rPr lang="en-US" dirty="0" err="1"/>
              <a:t>bazı</a:t>
            </a:r>
            <a:r>
              <a:rPr lang="en-US" dirty="0"/>
              <a:t> </a:t>
            </a:r>
            <a:r>
              <a:rPr lang="en-US" dirty="0" err="1"/>
              <a:t>kısımlarında</a:t>
            </a:r>
            <a:r>
              <a:rPr lang="en-US" dirty="0"/>
              <a:t> </a:t>
            </a:r>
            <a:r>
              <a:rPr lang="en-US" dirty="0" err="1"/>
              <a:t>kalıcı</a:t>
            </a:r>
            <a:r>
              <a:rPr lang="en-US" dirty="0"/>
              <a:t> </a:t>
            </a:r>
            <a:r>
              <a:rPr lang="en-US" dirty="0" err="1"/>
              <a:t>ağrıya</a:t>
            </a:r>
            <a:r>
              <a:rPr lang="en-US" dirty="0"/>
              <a:t> </a:t>
            </a:r>
            <a:r>
              <a:rPr lang="en-US" dirty="0" err="1"/>
              <a:t>veya</a:t>
            </a:r>
            <a:r>
              <a:rPr lang="en-US" dirty="0"/>
              <a:t> </a:t>
            </a:r>
            <a:r>
              <a:rPr lang="en-US" dirty="0" err="1"/>
              <a:t>fiziksel</a:t>
            </a:r>
            <a:r>
              <a:rPr lang="en-US" dirty="0"/>
              <a:t> </a:t>
            </a:r>
            <a:r>
              <a:rPr lang="en-US" dirty="0" err="1"/>
              <a:t>ve</a:t>
            </a:r>
            <a:r>
              <a:rPr lang="en-US" dirty="0"/>
              <a:t> </a:t>
            </a:r>
            <a:r>
              <a:rPr lang="en-US" dirty="0" err="1"/>
              <a:t>zihinsel</a:t>
            </a:r>
            <a:r>
              <a:rPr lang="en-US" dirty="0"/>
              <a:t> </a:t>
            </a:r>
            <a:r>
              <a:rPr lang="en-US" dirty="0" err="1"/>
              <a:t>yorgunluğa</a:t>
            </a:r>
            <a:r>
              <a:rPr lang="en-US" dirty="0"/>
              <a:t> </a:t>
            </a:r>
            <a:r>
              <a:rPr lang="en-US" dirty="0" err="1"/>
              <a:t>neden</a:t>
            </a:r>
            <a:r>
              <a:rPr lang="en-US" dirty="0"/>
              <a:t> </a:t>
            </a:r>
            <a:r>
              <a:rPr lang="en-US" dirty="0" err="1"/>
              <a:t>olabilir</a:t>
            </a:r>
            <a:r>
              <a:rPr lang="en-US" dirty="0"/>
              <a:t>.</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Fiziksel</a:t>
            </a:r>
            <a:r>
              <a:rPr lang="en-US" dirty="0"/>
              <a:t> </a:t>
            </a:r>
            <a:r>
              <a:rPr lang="en-US" dirty="0" err="1"/>
              <a:t>semptomlar</a:t>
            </a:r>
            <a:r>
              <a:rPr lang="en-US" dirty="0"/>
              <a:t> </a:t>
            </a:r>
            <a:r>
              <a:rPr lang="en-US" dirty="0" err="1"/>
              <a:t>genellikle</a:t>
            </a:r>
            <a:r>
              <a:rPr lang="en-US" dirty="0"/>
              <a:t> </a:t>
            </a:r>
            <a:r>
              <a:rPr lang="en-US" dirty="0" err="1"/>
              <a:t>vücudun</a:t>
            </a:r>
            <a:r>
              <a:rPr lang="en-US" dirty="0"/>
              <a:t> </a:t>
            </a:r>
            <a:r>
              <a:rPr lang="en-US" dirty="0" err="1"/>
              <a:t>çeşitli</a:t>
            </a:r>
            <a:r>
              <a:rPr lang="en-US" dirty="0"/>
              <a:t> </a:t>
            </a:r>
            <a:r>
              <a:rPr lang="en-US" dirty="0" err="1"/>
              <a:t>bölümlerinin</a:t>
            </a:r>
            <a:r>
              <a:rPr lang="en-US" dirty="0"/>
              <a:t> </a:t>
            </a:r>
            <a:r>
              <a:rPr lang="en-US" dirty="0" err="1"/>
              <a:t>sürekli</a:t>
            </a:r>
            <a:r>
              <a:rPr lang="en-US" dirty="0"/>
              <a:t> </a:t>
            </a:r>
            <a:r>
              <a:rPr lang="en-US" dirty="0" err="1"/>
              <a:t>ve</a:t>
            </a:r>
            <a:r>
              <a:rPr lang="en-US" dirty="0"/>
              <a:t> </a:t>
            </a:r>
            <a:r>
              <a:rPr lang="en-US" dirty="0" err="1"/>
              <a:t>tekrarlayan</a:t>
            </a:r>
            <a:r>
              <a:rPr lang="en-US" dirty="0"/>
              <a:t> </a:t>
            </a:r>
            <a:r>
              <a:rPr lang="en-US" dirty="0" err="1"/>
              <a:t>hareketlerinden</a:t>
            </a:r>
            <a:r>
              <a:rPr lang="en-US" dirty="0"/>
              <a:t> </a:t>
            </a:r>
            <a:r>
              <a:rPr lang="en-US" dirty="0" err="1"/>
              <a:t>veya</a:t>
            </a:r>
            <a:r>
              <a:rPr lang="en-US" dirty="0"/>
              <a:t> </a:t>
            </a:r>
            <a:r>
              <a:rPr lang="en-US" dirty="0" err="1"/>
              <a:t>alternatif</a:t>
            </a:r>
            <a:r>
              <a:rPr lang="en-US" dirty="0"/>
              <a:t> </a:t>
            </a:r>
            <a:r>
              <a:rPr lang="en-US" dirty="0" err="1"/>
              <a:t>olarak</a:t>
            </a:r>
            <a:r>
              <a:rPr lang="en-US" dirty="0"/>
              <a:t> </a:t>
            </a:r>
            <a:r>
              <a:rPr lang="en-US" dirty="0" err="1"/>
              <a:t>garip</a:t>
            </a:r>
            <a:r>
              <a:rPr lang="en-US" dirty="0"/>
              <a:t> </a:t>
            </a:r>
            <a:r>
              <a:rPr lang="en-US" dirty="0" err="1"/>
              <a:t>duruşlardan</a:t>
            </a:r>
            <a:r>
              <a:rPr lang="en-US" dirty="0"/>
              <a:t> (</a:t>
            </a:r>
            <a:r>
              <a:rPr lang="en-US" dirty="0" err="1"/>
              <a:t>sürekli</a:t>
            </a:r>
            <a:r>
              <a:rPr lang="en-US" dirty="0"/>
              <a:t> </a:t>
            </a:r>
            <a:r>
              <a:rPr lang="en-US" dirty="0" err="1"/>
              <a:t>veya</a:t>
            </a:r>
            <a:r>
              <a:rPr lang="en-US" dirty="0"/>
              <a:t> </a:t>
            </a:r>
            <a:r>
              <a:rPr lang="en-US" dirty="0" err="1"/>
              <a:t>kısıtlı</a:t>
            </a:r>
            <a:r>
              <a:rPr lang="en-US" dirty="0"/>
              <a:t>) </a:t>
            </a:r>
            <a:r>
              <a:rPr lang="en-US" dirty="0" err="1"/>
              <a:t>kaynaklanır</a:t>
            </a:r>
            <a:r>
              <a:rPr lang="en-US" dirty="0"/>
              <a:t>. </a:t>
            </a:r>
            <a:endParaRPr lang="tr-TR" dirty="0"/>
          </a:p>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6</a:t>
            </a:fld>
            <a:endParaRPr lang="tr-TR"/>
          </a:p>
        </p:txBody>
      </p:sp>
    </p:spTree>
    <p:extLst>
      <p:ext uri="{BB962C8B-B14F-4D97-AF65-F5344CB8AC3E}">
        <p14:creationId xmlns:p14="http://schemas.microsoft.com/office/powerpoint/2010/main" val="42266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Omuz problemleri: </a:t>
            </a:r>
            <a:r>
              <a:rPr lang="tr-TR" sz="1200" dirty="0">
                <a:latin typeface="Garamond" panose="02020404030301010803" pitchFamily="18" charset="0"/>
                <a:cs typeface="Arial" panose="020B0604020202020204" pitchFamily="34" charset="0"/>
              </a:rPr>
              <a:t>Bu, saç kesimi veya şekillendirme sırasında gözlenir.</a:t>
            </a:r>
            <a:endParaRPr lang="en-US" dirty="0"/>
          </a:p>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7</a:t>
            </a:fld>
            <a:endParaRPr lang="tr-TR"/>
          </a:p>
        </p:txBody>
      </p:sp>
    </p:spTree>
    <p:extLst>
      <p:ext uri="{BB962C8B-B14F-4D97-AF65-F5344CB8AC3E}">
        <p14:creationId xmlns:p14="http://schemas.microsoft.com/office/powerpoint/2010/main" val="31311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 sektörlerde kullanılan kimyasal maddelerin içerikleri çalışan sağlığını büyük ölçüde etkilemektedir. Çalışanlar kimyasal maddeleri soluyabilir veya deriye veya göze direkt temasından zarar görebilir ve kazara (yiyecek veya içeceklere bulaşması nedeniyle) yutabilirler. Özellikle bu kimyasallar aynı anda kullanıldığında ve bu kullanım her gün gerçekleştiğinde etkileri birleşerek artar.</a:t>
            </a:r>
            <a:r>
              <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Buna bir de uzun çalışma saatleri eklendiğinde ani rahatsızlanmalar veya uzun süreler sonucunda ortaya çıkan meslek hastalıkları görülebilir.</a:t>
            </a:r>
            <a:endParaRPr lang="tr-TR" sz="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Bunun için yapılması gereken ilk şey, maruziyeti önleme yöntemleri ve çalışan sağlığının </a:t>
            </a:r>
            <a:r>
              <a:rPr lang="tr-TR"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korunmasıdır.Güvenli</a:t>
            </a: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malzemeler seçilmeli ve…..</a:t>
            </a:r>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10</a:t>
            </a:fld>
            <a:endParaRPr lang="tr-TR"/>
          </a:p>
        </p:txBody>
      </p:sp>
    </p:spTree>
    <p:extLst>
      <p:ext uri="{BB962C8B-B14F-4D97-AF65-F5344CB8AC3E}">
        <p14:creationId xmlns:p14="http://schemas.microsoft.com/office/powerpoint/2010/main" val="237779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12</a:t>
            </a:fld>
            <a:endParaRPr lang="tr-TR"/>
          </a:p>
        </p:txBody>
      </p:sp>
    </p:spTree>
    <p:extLst>
      <p:ext uri="{BB962C8B-B14F-4D97-AF65-F5344CB8AC3E}">
        <p14:creationId xmlns:p14="http://schemas.microsoft.com/office/powerpoint/2010/main" val="410216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Ancak bu hastalık gerekli önlemler alındığı takdirde önlenebilmektedir. Dermatit bulaşıcı bir hastalık değildir. Her an meydana gelebilir ve herkeste aynı şekilde ortaya çıkmaz. Dermatitin iki şekli vardır; tahriş edici maddeyle temas sonucu oluşan ‘</a:t>
            </a:r>
            <a:r>
              <a:rPr lang="tr-TR"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kontakt</a:t>
            </a: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dermatit’ ve alerjik reaksiyon sonucu oluşan ‘alerjik dermatit’. </a:t>
            </a:r>
            <a:r>
              <a:rPr lang="tr-TR"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Kontakt</a:t>
            </a: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dermatit, güçlü kimyasallarla temas sonucunda aniden ortaya çıkabilir. Genelde ıslak çalışmalarda ve özellikle elle yoğun şampuan temasından ötürü dereceli olarak artabilir. Alerjik dermatit ise şampuan gibi maddelerle az miktarda temas halinde bile oluşabilir. </a:t>
            </a:r>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13</a:t>
            </a:fld>
            <a:endParaRPr lang="tr-TR"/>
          </a:p>
        </p:txBody>
      </p:sp>
    </p:spTree>
    <p:extLst>
      <p:ext uri="{BB962C8B-B14F-4D97-AF65-F5344CB8AC3E}">
        <p14:creationId xmlns:p14="http://schemas.microsoft.com/office/powerpoint/2010/main" val="253369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7B3C15C-C27C-4FF5-B429-995D138FC104}" type="slidenum">
              <a:rPr lang="tr-TR" smtClean="0"/>
              <a:t>15</a:t>
            </a:fld>
            <a:endParaRPr lang="tr-TR"/>
          </a:p>
        </p:txBody>
      </p:sp>
    </p:spTree>
    <p:extLst>
      <p:ext uri="{BB962C8B-B14F-4D97-AF65-F5344CB8AC3E}">
        <p14:creationId xmlns:p14="http://schemas.microsoft.com/office/powerpoint/2010/main" val="381170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a16="http://schemas.microsoft.com/office/drawing/2014/main" xmlns=""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3" name="Metin kutusu 2">
            <a:extLst>
              <a:ext uri="{FF2B5EF4-FFF2-40B4-BE49-F238E27FC236}">
                <a16:creationId xmlns:a16="http://schemas.microsoft.com/office/drawing/2014/main" xmlns=""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r>
              <a:rPr lang="tr-TR" sz="9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a16="http://schemas.microsoft.com/office/drawing/2014/main" xmlns=""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xmlns=""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a16="http://schemas.microsoft.com/office/drawing/2014/main" xmlns=""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r>
              <a:rPr lang="tr-TR" sz="12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a16="http://schemas.microsoft.com/office/drawing/2014/main" xmlns=""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xmlns="" id="{F000205A-8279-4711-A3A6-C2DBBDE13F47}"/>
              </a:ext>
            </a:extLst>
          </p:cNvPr>
          <p:cNvSpPr/>
          <p:nvPr userDrawn="1"/>
        </p:nvSpPr>
        <p:spPr>
          <a:xfrm>
            <a:off x="1289179" y="5788581"/>
            <a:ext cx="3479542" cy="369332"/>
          </a:xfrm>
          <a:prstGeom prst="rect">
            <a:avLst/>
          </a:prstGeom>
          <a:solidFill>
            <a:schemeClr val="bg1"/>
          </a:solidFill>
        </p:spPr>
        <p:txBody>
          <a:bodyPr wrap="none">
            <a:spAutoFit/>
          </a:bodyPr>
          <a:lstStyle/>
          <a:p>
            <a:r>
              <a:rPr lang="tr-TR" sz="1800" b="1" dirty="0">
                <a:solidFill>
                  <a:srgbClr val="9D1D1D"/>
                </a:solidFill>
                <a:latin typeface="Times New Roman" panose="02020603050405020304" pitchFamily="18" charset="0"/>
                <a:cs typeface="Times New Roman" panose="02020603050405020304" pitchFamily="18" charset="0"/>
              </a:rPr>
              <a:t>cansu.direk@ailevecalisma.gov.tr</a:t>
            </a:r>
          </a:p>
        </p:txBody>
      </p:sp>
      <p:sp>
        <p:nvSpPr>
          <p:cNvPr id="11" name="Metin kutusu 10">
            <a:extLst>
              <a:ext uri="{FF2B5EF4-FFF2-40B4-BE49-F238E27FC236}">
                <a16:creationId xmlns:a16="http://schemas.microsoft.com/office/drawing/2014/main" xmlns=""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12" name="Dikdörtgen 11">
            <a:extLst>
              <a:ext uri="{FF2B5EF4-FFF2-40B4-BE49-F238E27FC236}">
                <a16:creationId xmlns:a16="http://schemas.microsoft.com/office/drawing/2014/main" xmlns="" id="{F000205A-8279-4711-A3A6-C2DBBDE13F47}"/>
              </a:ext>
            </a:extLst>
          </p:cNvPr>
          <p:cNvSpPr/>
          <p:nvPr userDrawn="1"/>
        </p:nvSpPr>
        <p:spPr>
          <a:xfrm>
            <a:off x="2861882" y="4139228"/>
            <a:ext cx="3410712" cy="1200329"/>
          </a:xfrm>
          <a:prstGeom prst="rect">
            <a:avLst/>
          </a:prstGeom>
          <a:solidFill>
            <a:schemeClr val="bg1"/>
          </a:solidFill>
        </p:spPr>
        <p:txBody>
          <a:bodyPr wrap="square">
            <a:spAutoFit/>
          </a:bodyPr>
          <a:lstStyle/>
          <a:p>
            <a:pPr algn="ctr"/>
            <a:r>
              <a:rPr lang="tr-TR" sz="3600" b="1" dirty="0">
                <a:solidFill>
                  <a:schemeClr val="tx1"/>
                </a:solidFill>
                <a:latin typeface="Garamond" panose="02020404030301010803" pitchFamily="18" charset="0"/>
                <a:cs typeface="Times New Roman" panose="02020603050405020304" pitchFamily="18" charset="0"/>
              </a:rPr>
              <a:t>TEŞEKKÜR</a:t>
            </a:r>
            <a:r>
              <a:rPr lang="tr-TR" sz="3600" b="1" baseline="0" dirty="0">
                <a:solidFill>
                  <a:schemeClr val="tx1"/>
                </a:solidFill>
                <a:latin typeface="Garamond" panose="02020404030301010803" pitchFamily="18" charset="0"/>
                <a:cs typeface="Times New Roman" panose="02020603050405020304" pitchFamily="18" charset="0"/>
              </a:rPr>
              <a:t> EDERİM</a:t>
            </a:r>
            <a:endParaRPr lang="tr-TR" sz="3600" b="1" dirty="0">
              <a:solidFill>
                <a:schemeClr val="tx1"/>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ilevecalisma.gov.tr/covid19/haberler/kuafor-berber-ve-guzellik-salonlarinda-yeni-tip-koronavirus-ile-etkin-mucadele-kapsaminda-dikkat-edilecek-hususlarin-yer-aldigi-dokuman-ve-kontrol-listesi-yayimlandi/"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bkgf.org/" TargetMode="External"/><Relationship Id="rId7" Type="http://schemas.openxmlformats.org/officeDocument/2006/relationships/hyperlink" Target="https://ailevecalisma.gov.tr/covid19/haberler/kuafor-berber-ve-guzellik-salonlarinda-yeni-tip-koronavirus-ile-etkin-mucadele-kapsaminda-dikkat-edilecek-hususlarin-yer-aldigi-dokuman-ve-kontrol-listesi-yayimlandi/" TargetMode="External"/><Relationship Id="rId2" Type="http://schemas.openxmlformats.org/officeDocument/2006/relationships/hyperlink" Target="https://oshmatters.wordpress.com/tag/safety-in-hair-salon" TargetMode="External"/><Relationship Id="rId1" Type="http://schemas.openxmlformats.org/officeDocument/2006/relationships/slideLayout" Target="../slideLayouts/slideLayout2.xml"/><Relationship Id="rId6" Type="http://schemas.openxmlformats.org/officeDocument/2006/relationships/hyperlink" Target="https://www.icisleri.gov.tr/berberguzellik-salonukuaforlerin-acilmasi-genelgesi" TargetMode="External"/><Relationship Id="rId5" Type="http://schemas.openxmlformats.org/officeDocument/2006/relationships/hyperlink" Target="http://www.osha.gov/SLTC/nailsalons/chemicalhazards.html" TargetMode="External"/><Relationship Id="rId4" Type="http://schemas.openxmlformats.org/officeDocument/2006/relationships/hyperlink" Target="http://www.osha.gov/SLTC/nailsalons/musclestrains.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7259" y="3887180"/>
            <a:ext cx="8450981" cy="1363245"/>
          </a:xfrm>
        </p:spPr>
        <p:txBody>
          <a:bodyPr>
            <a:noAutofit/>
          </a:bodyPr>
          <a:lstStyle/>
          <a:p>
            <a:r>
              <a:rPr lang="mn-MN" sz="3600" b="1" dirty="0">
                <a:latin typeface="Arial" pitchFamily="34" charset="0"/>
                <a:cs typeface="Arial" pitchFamily="34" charset="0"/>
              </a:rPr>
              <a:t>Үсчин,  гоо сайхны салонуудад коронавирусээс урьдчилан сэргийлэх</a:t>
            </a:r>
            <a:endParaRPr lang="tr-TR" sz="3600" b="1" dirty="0">
              <a:latin typeface="Arial" pitchFamily="34" charset="0"/>
              <a:cs typeface="Arial" pitchFamily="34" charset="0"/>
            </a:endParaRPr>
          </a:p>
        </p:txBody>
      </p:sp>
      <p:sp>
        <p:nvSpPr>
          <p:cNvPr id="5" name="Alt Başlık 2"/>
          <p:cNvSpPr>
            <a:spLocks noGrp="1"/>
          </p:cNvSpPr>
          <p:nvPr>
            <p:ph type="subTitle" idx="1"/>
          </p:nvPr>
        </p:nvSpPr>
        <p:spPr>
          <a:xfrm>
            <a:off x="327259" y="5428649"/>
            <a:ext cx="8450981" cy="459162"/>
          </a:xfrm>
        </p:spPr>
        <p:txBody>
          <a:bodyPr>
            <a:normAutofit lnSpcReduction="10000"/>
          </a:bodyPr>
          <a:lstStyle/>
          <a:p>
            <a:r>
              <a:rPr lang="mn-MN" sz="2800" b="1" dirty="0">
                <a:latin typeface="Arial" pitchFamily="34" charset="0"/>
                <a:cs typeface="Arial" pitchFamily="34" charset="0"/>
              </a:rPr>
              <a:t>Жансу</a:t>
            </a:r>
            <a:r>
              <a:rPr lang="tr-TR" sz="2800" b="1" dirty="0">
                <a:latin typeface="Arial" pitchFamily="34" charset="0"/>
                <a:cs typeface="Arial" pitchFamily="34" charset="0"/>
              </a:rPr>
              <a:t> </a:t>
            </a:r>
            <a:r>
              <a:rPr lang="mn-MN" sz="2800" b="1" dirty="0">
                <a:latin typeface="Arial" pitchFamily="34" charset="0"/>
                <a:cs typeface="Arial" pitchFamily="34" charset="0"/>
              </a:rPr>
              <a:t>ДИРЭК</a:t>
            </a:r>
            <a:r>
              <a:rPr lang="tr-TR" sz="2800" b="1" dirty="0">
                <a:latin typeface="Arial" pitchFamily="34" charset="0"/>
                <a:cs typeface="Arial" pitchFamily="34" charset="0"/>
              </a:rPr>
              <a:t>-</a:t>
            </a:r>
            <a:r>
              <a:rPr lang="mn-MN" sz="2800" b="1" dirty="0">
                <a:latin typeface="Arial" pitchFamily="34" charset="0"/>
                <a:cs typeface="Arial" pitchFamily="34" charset="0"/>
              </a:rPr>
              <a:t>АТЭШ</a:t>
            </a:r>
            <a:endParaRPr lang="tr-TR" sz="2800" b="1" dirty="0">
              <a:latin typeface="Arial" pitchFamily="34" charset="0"/>
              <a:cs typeface="Arial" pitchFamily="34" charset="0"/>
            </a:endParaRPr>
          </a:p>
        </p:txBody>
      </p:sp>
      <p:sp>
        <p:nvSpPr>
          <p:cNvPr id="6" name="Alt Başlık 2"/>
          <p:cNvSpPr txBox="1">
            <a:spLocks/>
          </p:cNvSpPr>
          <p:nvPr/>
        </p:nvSpPr>
        <p:spPr>
          <a:xfrm>
            <a:off x="327259" y="5967663"/>
            <a:ext cx="8450981" cy="468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dirty="0">
                <a:latin typeface="Arial" pitchFamily="34" charset="0"/>
                <a:cs typeface="Arial" pitchFamily="34" charset="0"/>
              </a:rPr>
              <a:t> 2020</a:t>
            </a:r>
            <a:r>
              <a:rPr lang="mn-MN" b="1" dirty="0">
                <a:latin typeface="Arial" pitchFamily="34" charset="0"/>
                <a:cs typeface="Arial" pitchFamily="34" charset="0"/>
              </a:rPr>
              <a:t> оны 9 сар</a:t>
            </a:r>
            <a:endParaRPr lang="tr-TR" b="1" dirty="0">
              <a:latin typeface="Arial" pitchFamily="34" charset="0"/>
              <a:cs typeface="Arial" pitchFamily="34" charset="0"/>
            </a:endParaRPr>
          </a:p>
        </p:txBody>
      </p:sp>
    </p:spTree>
    <p:extLst>
      <p:ext uri="{BB962C8B-B14F-4D97-AF65-F5344CB8AC3E}">
        <p14:creationId xmlns:p14="http://schemas.microsoft.com/office/powerpoint/2010/main" val="368836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C1EF6C8B-4028-4A47-BA28-BD49FA3D4C70}"/>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10</a:t>
            </a:fld>
            <a:endParaRPr lang="tr-TR" dirty="0">
              <a:latin typeface="Arial" pitchFamily="34" charset="0"/>
              <a:cs typeface="Arial" pitchFamily="34" charset="0"/>
            </a:endParaRPr>
          </a:p>
        </p:txBody>
      </p:sp>
      <p:graphicFrame>
        <p:nvGraphicFramePr>
          <p:cNvPr id="5" name="İçerik Yer Tutucusu 4">
            <a:extLst>
              <a:ext uri="{FF2B5EF4-FFF2-40B4-BE49-F238E27FC236}">
                <a16:creationId xmlns:a16="http://schemas.microsoft.com/office/drawing/2014/main" xmlns="" id="{BD363CAC-BC8C-477E-B0AF-E9E033EAD5D4}"/>
              </a:ext>
            </a:extLst>
          </p:cNvPr>
          <p:cNvGraphicFramePr>
            <a:graphicFrameLocks noGrp="1"/>
          </p:cNvGraphicFramePr>
          <p:nvPr>
            <p:ph idx="1"/>
            <p:extLst>
              <p:ext uri="{D42A27DB-BD31-4B8C-83A1-F6EECF244321}">
                <p14:modId xmlns:p14="http://schemas.microsoft.com/office/powerpoint/2010/main" val="198916993"/>
              </p:ext>
            </p:extLst>
          </p:nvPr>
        </p:nvGraphicFramePr>
        <p:xfrm>
          <a:off x="2029396" y="1476353"/>
          <a:ext cx="5085208" cy="2024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aşlık 3">
            <a:extLst>
              <a:ext uri="{FF2B5EF4-FFF2-40B4-BE49-F238E27FC236}">
                <a16:creationId xmlns:a16="http://schemas.microsoft.com/office/drawing/2014/main" xmlns="" id="{96A98E31-0590-4935-9FBF-AF94F4973E27}"/>
              </a:ext>
            </a:extLst>
          </p:cNvPr>
          <p:cNvSpPr>
            <a:spLocks noGrp="1"/>
          </p:cNvSpPr>
          <p:nvPr>
            <p:ph type="title"/>
          </p:nvPr>
        </p:nvSpPr>
        <p:spPr/>
        <p:txBody>
          <a:bodyPr/>
          <a:lstStyle/>
          <a:p>
            <a:r>
              <a:rPr lang="mn-MN" dirty="0">
                <a:latin typeface="Arial" pitchFamily="34" charset="0"/>
                <a:cs typeface="Arial" pitchFamily="34" charset="0"/>
              </a:rPr>
              <a:t>Химийн бодисууд</a:t>
            </a:r>
            <a:endParaRPr lang="en-US" dirty="0">
              <a:latin typeface="Arial" pitchFamily="34" charset="0"/>
              <a:cs typeface="Arial" pitchFamily="34" charset="0"/>
            </a:endParaRPr>
          </a:p>
        </p:txBody>
      </p:sp>
      <p:sp>
        <p:nvSpPr>
          <p:cNvPr id="7" name="Metin kutusu 6">
            <a:extLst>
              <a:ext uri="{FF2B5EF4-FFF2-40B4-BE49-F238E27FC236}">
                <a16:creationId xmlns:a16="http://schemas.microsoft.com/office/drawing/2014/main" xmlns="" id="{B76C0D9E-0394-4203-A443-393CC4A4ECF4}"/>
              </a:ext>
            </a:extLst>
          </p:cNvPr>
          <p:cNvSpPr txBox="1"/>
          <p:nvPr/>
        </p:nvSpPr>
        <p:spPr>
          <a:xfrm>
            <a:off x="288550" y="3650049"/>
            <a:ext cx="8855450" cy="2862322"/>
          </a:xfrm>
          <a:prstGeom prst="rect">
            <a:avLst/>
          </a:prstGeom>
          <a:noFill/>
        </p:spPr>
        <p:txBody>
          <a:bodyPr wrap="square">
            <a:spAutoFit/>
          </a:bodyPr>
          <a:lstStyle/>
          <a:p>
            <a:pPr marL="285750" indent="-285750" algn="just">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Хор багатай бодис сонгох хэрэгтэй. Мөн ашиглаж байгаа химийн бодисын талаар мэдлэгтэй байх ёстой.</a:t>
            </a:r>
          </a:p>
          <a:p>
            <a:pPr marL="285750" indent="-285750" algn="just">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Химийн бодисын найрлагыг хамгийн хор багатай байхаар сонгох хэрэгтэй.</a:t>
            </a:r>
          </a:p>
          <a:p>
            <a:pPr marL="285750" indent="-285750" algn="just">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Ашигласан бодис тус бүрийн хүний биед үзүүлэх үр нөлөө, удаан хугацаагаар хэрэглэсэн тохиолдолд ямар нэгэн </a:t>
            </a:r>
            <a:r>
              <a:rPr lang="mn-MN" sz="2000" dirty="0" smtClean="0">
                <a:solidFill>
                  <a:srgbClr val="000000"/>
                </a:solidFill>
                <a:latin typeface="Arial" pitchFamily="34" charset="0"/>
                <a:ea typeface="Times New Roman" panose="02020603050405020304" pitchFamily="18" charset="0"/>
                <a:cs typeface="Arial" pitchFamily="34" charset="0"/>
              </a:rPr>
              <a:t>сөрөг </a:t>
            </a:r>
            <a:r>
              <a:rPr lang="mn-MN" sz="2000" dirty="0">
                <a:solidFill>
                  <a:srgbClr val="000000"/>
                </a:solidFill>
                <a:latin typeface="Arial" pitchFamily="34" charset="0"/>
                <a:ea typeface="Times New Roman" panose="02020603050405020304" pitchFamily="18" charset="0"/>
                <a:cs typeface="Arial" pitchFamily="34" charset="0"/>
              </a:rPr>
              <a:t>нөлөөтэй </a:t>
            </a:r>
            <a:r>
              <a:rPr lang="mn-MN" sz="2000" dirty="0" smtClean="0">
                <a:solidFill>
                  <a:srgbClr val="000000"/>
                </a:solidFill>
                <a:latin typeface="Arial" pitchFamily="34" charset="0"/>
                <a:ea typeface="Times New Roman" panose="02020603050405020304" pitchFamily="18" charset="0"/>
                <a:cs typeface="Arial" pitchFamily="34" charset="0"/>
              </a:rPr>
              <a:t>эсэх </a:t>
            </a:r>
            <a:r>
              <a:rPr lang="mn-MN" sz="2000" dirty="0">
                <a:solidFill>
                  <a:srgbClr val="000000"/>
                </a:solidFill>
                <a:latin typeface="Arial" pitchFamily="34" charset="0"/>
                <a:ea typeface="Times New Roman" panose="02020603050405020304" pitchFamily="18" charset="0"/>
                <a:cs typeface="Arial" pitchFamily="34" charset="0"/>
              </a:rPr>
              <a:t>талаар мэдлэгтэй байх шаардлагатай.</a:t>
            </a:r>
          </a:p>
          <a:p>
            <a:pPr marL="285750" indent="-285750" algn="just">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Бүтээгдэхүүн </a:t>
            </a:r>
            <a:r>
              <a:rPr lang="mn-MN" sz="2000" dirty="0" smtClean="0">
                <a:solidFill>
                  <a:srgbClr val="000000"/>
                </a:solidFill>
                <a:latin typeface="Arial" pitchFamily="34" charset="0"/>
                <a:ea typeface="Times New Roman" panose="02020603050405020304" pitchFamily="18" charset="0"/>
                <a:cs typeface="Arial" pitchFamily="34" charset="0"/>
              </a:rPr>
              <a:t>ашиглахаас </a:t>
            </a:r>
            <a:r>
              <a:rPr lang="mn-MN" sz="2000" dirty="0">
                <a:solidFill>
                  <a:srgbClr val="000000"/>
                </a:solidFill>
                <a:latin typeface="Arial" pitchFamily="34" charset="0"/>
                <a:ea typeface="Times New Roman" panose="02020603050405020304" pitchFamily="18" charset="0"/>
                <a:cs typeface="Arial" pitchFamily="34" charset="0"/>
              </a:rPr>
              <a:t>өмнө ашиглах зааврыг заавал унших шаардлагатай.</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94808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7DCC9C19-688E-48E2-B8DA-DAB9FD68F9F3}"/>
              </a:ext>
            </a:extLst>
          </p:cNvPr>
          <p:cNvSpPr>
            <a:spLocks noGrp="1"/>
          </p:cNvSpPr>
          <p:nvPr>
            <p:ph idx="1"/>
          </p:nvPr>
        </p:nvSpPr>
        <p:spPr>
          <a:xfrm>
            <a:off x="339045" y="1465980"/>
            <a:ext cx="5294302" cy="4666965"/>
          </a:xfrm>
        </p:spPr>
        <p:txBody>
          <a:bodyPr vert="horz" lIns="91440" tIns="45720" rIns="91440" bIns="45720" rtlCol="0">
            <a:normAutofit fontScale="92500" lnSpcReduction="20000"/>
          </a:bodyPr>
          <a:lstStyle/>
          <a:p>
            <a:pPr marL="514350" indent="-228600" algn="just" defTabSz="914400"/>
            <a:r>
              <a:rPr lang="ru-RU" sz="2400" b="1" dirty="0">
                <a:latin typeface="Arial" pitchFamily="34" charset="0"/>
                <a:cs typeface="Arial" pitchFamily="34" charset="0"/>
              </a:rPr>
              <a:t>Аюулгүй ажиллагааны </a:t>
            </a:r>
            <a:r>
              <a:rPr lang="mn-MN" sz="2400" b="1" dirty="0">
                <a:latin typeface="Arial" pitchFamily="34" charset="0"/>
                <a:cs typeface="Arial" pitchFamily="34" charset="0"/>
              </a:rPr>
              <a:t>аргуудыг</a:t>
            </a:r>
            <a:r>
              <a:rPr lang="ru-RU" sz="2400" b="1" dirty="0">
                <a:latin typeface="Arial" pitchFamily="34" charset="0"/>
                <a:cs typeface="Arial" pitchFamily="34" charset="0"/>
              </a:rPr>
              <a:t> ашиглах хэрэгтэй</a:t>
            </a:r>
            <a:r>
              <a:rPr lang="tr-TR" sz="2400" b="1" dirty="0">
                <a:effectLst/>
                <a:latin typeface="Arial" pitchFamily="34" charset="0"/>
                <a:cs typeface="Arial" pitchFamily="34" charset="0"/>
              </a:rPr>
              <a:t>:</a:t>
            </a:r>
          </a:p>
          <a:p>
            <a:pPr marL="914400" lvl="1" indent="-285750" algn="just" defTabSz="914400">
              <a:buFont typeface="Wingdings" panose="05000000000000000000" pitchFamily="2" charset="2"/>
              <a:buChar char="ü"/>
            </a:pPr>
            <a:r>
              <a:rPr lang="mn-MN" dirty="0">
                <a:latin typeface="Arial" pitchFamily="34" charset="0"/>
                <a:cs typeface="Arial" pitchFamily="34" charset="0"/>
              </a:rPr>
              <a:t>Ашиглаж буй бодисоо том савнаас жижиг савруу хийж байгаа бол заавал шошго наах хэрэгтэй.</a:t>
            </a:r>
            <a:endParaRPr lang="tr-TR" dirty="0">
              <a:latin typeface="Arial" pitchFamily="34" charset="0"/>
              <a:cs typeface="Arial" pitchFamily="34" charset="0"/>
            </a:endParaRPr>
          </a:p>
          <a:p>
            <a:pPr marL="914400" lvl="1" indent="-285750" algn="just" defTabSz="914400">
              <a:buFont typeface="Wingdings" panose="05000000000000000000" pitchFamily="2" charset="2"/>
              <a:buChar char="ü"/>
            </a:pPr>
            <a:r>
              <a:rPr lang="mn-MN" dirty="0">
                <a:latin typeface="Arial" pitchFamily="34" charset="0"/>
                <a:cs typeface="Arial" pitchFamily="34" charset="0"/>
              </a:rPr>
              <a:t>Ашиглаагүй тохиолдолд бүтээгдэхүүний амыг битүүмжилсэн байх хэрэгтэй, ингэснээр гоожихгүй, агаарт ууршихгүй.</a:t>
            </a:r>
            <a:endParaRPr lang="tr-TR" dirty="0">
              <a:latin typeface="Arial" pitchFamily="34" charset="0"/>
              <a:cs typeface="Arial" pitchFamily="34" charset="0"/>
            </a:endParaRPr>
          </a:p>
          <a:p>
            <a:pPr marL="914400" lvl="1" indent="-285750" algn="just" defTabSz="914400">
              <a:buFont typeface="Wingdings" panose="05000000000000000000" pitchFamily="2" charset="2"/>
              <a:buChar char="ü"/>
            </a:pPr>
            <a:r>
              <a:rPr lang="mn-MN" dirty="0">
                <a:latin typeface="Arial" pitchFamily="34" charset="0"/>
                <a:cs typeface="Arial" pitchFamily="34" charset="0"/>
              </a:rPr>
              <a:t>Хогийн төмөр савыг ашиглах, эдгээр хогийн савыг сайтар битүүмжилж, өөрөө хаагддаг тагтай байлгах нь зохимжтой. Химийн бодисыг бусад хаягдал материалтай холихгүй, ууршиж, тасалгааны агаарт шингэхгүй байлгахад анхаарах хэрэгтэй.</a:t>
            </a:r>
          </a:p>
          <a:p>
            <a:pPr marL="914400" lvl="1" indent="-285750" algn="just" defTabSz="914400">
              <a:buFont typeface="Wingdings" panose="05000000000000000000" pitchFamily="2" charset="2"/>
              <a:buChar char="ü"/>
            </a:pPr>
            <a:r>
              <a:rPr lang="mn-MN" dirty="0">
                <a:latin typeface="Arial" pitchFamily="34" charset="0"/>
                <a:cs typeface="Arial" pitchFamily="34" charset="0"/>
              </a:rPr>
              <a:t>Бодисыг шаардлагатай хэмжээгээр ашиглах шаардлагатай. Ажлын байранд шаардлагатай хэмжээнээс илүү химийн бодис байлгах ёсгүй.</a:t>
            </a:r>
          </a:p>
          <a:p>
            <a:pPr marL="914400" lvl="1" indent="-285750" algn="just" defTabSz="914400">
              <a:buFont typeface="Wingdings" panose="05000000000000000000" pitchFamily="2" charset="2"/>
              <a:buChar char="ü"/>
            </a:pPr>
            <a:r>
              <a:rPr lang="mn-MN" dirty="0">
                <a:latin typeface="Arial" pitchFamily="34" charset="0"/>
                <a:cs typeface="Arial" pitchFamily="34" charset="0"/>
              </a:rPr>
              <a:t>Ашигласан химийн бодисыг бие засах газар, угаалтуур руу юүлж болохгүй, хөвөнд шингээж шалан дээр хаяж  болохгүй.</a:t>
            </a:r>
            <a:endParaRPr lang="tr-TR" sz="1000" b="1" dirty="0">
              <a:latin typeface="Arial" pitchFamily="34" charset="0"/>
              <a:cs typeface="Arial" pitchFamily="34" charset="0"/>
            </a:endParaRPr>
          </a:p>
        </p:txBody>
      </p:sp>
      <p:pic>
        <p:nvPicPr>
          <p:cNvPr id="6" name="Picture 2">
            <a:extLst>
              <a:ext uri="{FF2B5EF4-FFF2-40B4-BE49-F238E27FC236}">
                <a16:creationId xmlns:a16="http://schemas.microsoft.com/office/drawing/2014/main" xmlns="" id="{775CDB72-EFEA-4320-8ED8-21D33F7DC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9" r="13610" b="-1"/>
          <a:stretch/>
        </p:blipFill>
        <p:spPr bwMode="auto">
          <a:xfrm>
            <a:off x="5859531" y="2620254"/>
            <a:ext cx="3031807" cy="227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03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8198BA5F-E22F-4335-8D1F-23143F95DEE6}"/>
              </a:ext>
            </a:extLst>
          </p:cNvPr>
          <p:cNvPicPr>
            <a:picLocks noChangeAspect="1" noChangeArrowheads="1"/>
          </p:cNvPicPr>
          <p:nvPr/>
        </p:nvPicPr>
        <p:blipFill rotWithShape="1">
          <a:blip r:embed="rId3">
            <a:alphaModFix amt="44000"/>
            <a:extLst>
              <a:ext uri="{28A0092B-C50C-407E-A947-70E740481C1C}">
                <a14:useLocalDpi xmlns:a14="http://schemas.microsoft.com/office/drawing/2010/main" val="0"/>
              </a:ext>
            </a:extLst>
          </a:blip>
          <a:srcRect l="9029" r="13610" b="-1"/>
          <a:stretch/>
        </p:blipFill>
        <p:spPr bwMode="auto">
          <a:xfrm>
            <a:off x="1764146" y="1871647"/>
            <a:ext cx="5007841" cy="3754572"/>
          </a:xfrm>
          <a:prstGeom prst="rect">
            <a:avLst/>
          </a:prstGeom>
          <a:noFill/>
          <a:effectLst>
            <a:outerShdw blurRad="12700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xmlns="" id="{BA164D93-0AB3-460B-BAAF-09B9343B82A1}"/>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12</a:t>
            </a:fld>
            <a:endParaRPr lang="tr-TR"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61F03B2F-4353-4351-A1A8-54B74FB74C27}"/>
              </a:ext>
            </a:extLst>
          </p:cNvPr>
          <p:cNvSpPr>
            <a:spLocks noGrp="1"/>
          </p:cNvSpPr>
          <p:nvPr>
            <p:ph type="title"/>
          </p:nvPr>
        </p:nvSpPr>
        <p:spPr/>
        <p:txBody>
          <a:bodyPr/>
          <a:lstStyle/>
          <a:p>
            <a:r>
              <a:rPr lang="mn-MN" dirty="0">
                <a:latin typeface="Arial" pitchFamily="34" charset="0"/>
                <a:cs typeface="Arial" pitchFamily="34" charset="0"/>
              </a:rPr>
              <a:t>Химийн бодисууд</a:t>
            </a:r>
            <a:endParaRPr lang="en-US" dirty="0">
              <a:latin typeface="Arial" pitchFamily="34" charset="0"/>
              <a:cs typeface="Arial" pitchFamily="34" charset="0"/>
            </a:endParaRPr>
          </a:p>
        </p:txBody>
      </p:sp>
      <p:sp>
        <p:nvSpPr>
          <p:cNvPr id="8" name="Metin kutusu 7">
            <a:extLst>
              <a:ext uri="{FF2B5EF4-FFF2-40B4-BE49-F238E27FC236}">
                <a16:creationId xmlns:a16="http://schemas.microsoft.com/office/drawing/2014/main" xmlns="" id="{28CBAF84-0375-40D3-8625-659316282B30}"/>
              </a:ext>
            </a:extLst>
          </p:cNvPr>
          <p:cNvSpPr txBox="1"/>
          <p:nvPr/>
        </p:nvSpPr>
        <p:spPr>
          <a:xfrm>
            <a:off x="600363" y="1871647"/>
            <a:ext cx="3086419" cy="3970318"/>
          </a:xfrm>
          <a:prstGeom prst="rect">
            <a:avLst/>
          </a:prstGeom>
          <a:noFill/>
          <a:ln w="28575">
            <a:solidFill>
              <a:srgbClr val="C00000"/>
            </a:solidFill>
          </a:ln>
        </p:spPr>
        <p:txBody>
          <a:bodyPr wrap="square">
            <a:spAutoFit/>
          </a:bodyPr>
          <a:lstStyle/>
          <a:p>
            <a:r>
              <a:rPr lang="mn-MN" b="1" dirty="0">
                <a:solidFill>
                  <a:srgbClr val="000000"/>
                </a:solidFill>
                <a:latin typeface="Arial" pitchFamily="34" charset="0"/>
                <a:ea typeface="Times New Roman" panose="02020603050405020304" pitchFamily="18" charset="0"/>
                <a:cs typeface="Arial" pitchFamily="34" charset="0"/>
              </a:rPr>
              <a:t>Агааржуулалт</a:t>
            </a:r>
          </a:p>
          <a:p>
            <a:r>
              <a:rPr lang="mn-MN" dirty="0">
                <a:solidFill>
                  <a:srgbClr val="000000"/>
                </a:solidFill>
                <a:latin typeface="Arial" pitchFamily="34" charset="0"/>
                <a:ea typeface="Times New Roman" panose="02020603050405020304" pitchFamily="18" charset="0"/>
                <a:cs typeface="Arial" pitchFamily="34" charset="0"/>
              </a:rPr>
              <a:t>Агаар дахь химийн бодисыг арилгах хамгийн үр дүнтэй арга бол агааржуулалт юм.</a:t>
            </a:r>
            <a:endParaRPr lang="tr-TR" dirty="0">
              <a:solidFill>
                <a:srgbClr val="000000"/>
              </a:solidFill>
              <a:effectLst/>
              <a:latin typeface="Arial" pitchFamily="34" charset="0"/>
              <a:ea typeface="Times New Roman" panose="02020603050405020304" pitchFamily="18" charset="0"/>
              <a:cs typeface="Arial" pitchFamily="34" charset="0"/>
            </a:endParaRPr>
          </a:p>
          <a:p>
            <a:pPr marL="285750" indent="-285750">
              <a:buFont typeface="Wingdings" panose="05000000000000000000" pitchFamily="2" charset="2"/>
              <a:buChar char="ü"/>
            </a:pPr>
            <a:r>
              <a:rPr lang="mn-MN" dirty="0">
                <a:solidFill>
                  <a:srgbClr val="000000"/>
                </a:solidFill>
                <a:latin typeface="Arial" pitchFamily="34" charset="0"/>
                <a:ea typeface="Times New Roman" panose="02020603050405020304" pitchFamily="18" charset="0"/>
                <a:cs typeface="Arial" pitchFamily="34" charset="0"/>
              </a:rPr>
              <a:t>Цонх, хаалга онгойлгон цэвэр агаар байнга нэвтрүүлэх хэрэгтэй.</a:t>
            </a:r>
          </a:p>
          <a:p>
            <a:pPr marL="285750" indent="-285750">
              <a:buFont typeface="Wingdings" panose="05000000000000000000" pitchFamily="2" charset="2"/>
              <a:buChar char="ü"/>
            </a:pPr>
            <a:r>
              <a:rPr lang="mn-MN" dirty="0">
                <a:solidFill>
                  <a:srgbClr val="000000"/>
                </a:solidFill>
                <a:effectLst/>
                <a:latin typeface="Arial" pitchFamily="34" charset="0"/>
                <a:ea typeface="Times New Roman" panose="02020603050405020304" pitchFamily="18" charset="0"/>
                <a:cs typeface="Arial" pitchFamily="34" charset="0"/>
              </a:rPr>
              <a:t>Агуулах хүртэлх бүх талбайг агааржуулах хэрэгтэй</a:t>
            </a:r>
            <a:r>
              <a:rPr lang="tr-TR" dirty="0">
                <a:solidFill>
                  <a:srgbClr val="000000"/>
                </a:solidFill>
                <a:effectLst/>
                <a:latin typeface="Arial" pitchFamily="34" charset="0"/>
                <a:ea typeface="Times New Roman" panose="02020603050405020304" pitchFamily="18" charset="0"/>
                <a:cs typeface="Arial" pitchFamily="34" charset="0"/>
              </a:rPr>
              <a:t>. </a:t>
            </a:r>
          </a:p>
          <a:p>
            <a:pPr marL="285750" indent="-285750">
              <a:buFont typeface="Wingdings" panose="05000000000000000000" pitchFamily="2" charset="2"/>
              <a:buChar char="ü"/>
            </a:pPr>
            <a:r>
              <a:rPr lang="mn-MN" dirty="0">
                <a:solidFill>
                  <a:srgbClr val="000000"/>
                </a:solidFill>
                <a:latin typeface="Arial" pitchFamily="34" charset="0"/>
                <a:ea typeface="Times New Roman" panose="02020603050405020304" pitchFamily="18" charset="0"/>
                <a:cs typeface="Arial" pitchFamily="34" charset="0"/>
              </a:rPr>
              <a:t>Агааржуулалтын систем </a:t>
            </a:r>
            <a:r>
              <a:rPr lang="mn-MN" dirty="0" smtClean="0">
                <a:solidFill>
                  <a:srgbClr val="000000"/>
                </a:solidFill>
                <a:latin typeface="Arial" pitchFamily="34" charset="0"/>
                <a:ea typeface="Times New Roman" panose="02020603050405020304" pitchFamily="18" charset="0"/>
                <a:cs typeface="Arial" pitchFamily="34" charset="0"/>
              </a:rPr>
              <a:t>байгаа бол </a:t>
            </a:r>
            <a:r>
              <a:rPr lang="mn-MN" dirty="0">
                <a:solidFill>
                  <a:srgbClr val="000000"/>
                </a:solidFill>
                <a:latin typeface="Arial" pitchFamily="34" charset="0"/>
                <a:ea typeface="Times New Roman" panose="02020603050405020304" pitchFamily="18" charset="0"/>
                <a:cs typeface="Arial" pitchFamily="34" charset="0"/>
              </a:rPr>
              <a:t>үргэлж ажиллуулж байх ёстой.</a:t>
            </a:r>
            <a:endParaRPr lang="en-US" dirty="0">
              <a:latin typeface="Arial" pitchFamily="34" charset="0"/>
              <a:cs typeface="Arial" pitchFamily="34" charset="0"/>
            </a:endParaRPr>
          </a:p>
        </p:txBody>
      </p:sp>
      <p:sp>
        <p:nvSpPr>
          <p:cNvPr id="10" name="Metin kutusu 9">
            <a:extLst>
              <a:ext uri="{FF2B5EF4-FFF2-40B4-BE49-F238E27FC236}">
                <a16:creationId xmlns:a16="http://schemas.microsoft.com/office/drawing/2014/main" xmlns="" id="{7CE59549-8831-423C-8667-C338B5611077}"/>
              </a:ext>
            </a:extLst>
          </p:cNvPr>
          <p:cNvSpPr txBox="1"/>
          <p:nvPr/>
        </p:nvSpPr>
        <p:spPr>
          <a:xfrm>
            <a:off x="4752622" y="1455997"/>
            <a:ext cx="4041421" cy="4585871"/>
          </a:xfrm>
          <a:prstGeom prst="rect">
            <a:avLst/>
          </a:prstGeom>
          <a:noFill/>
          <a:ln w="28575">
            <a:solidFill>
              <a:srgbClr val="C00000"/>
            </a:solidFill>
          </a:ln>
        </p:spPr>
        <p:txBody>
          <a:bodyPr wrap="square">
            <a:spAutoFit/>
          </a:bodyPr>
          <a:lstStyle/>
          <a:p>
            <a:pPr fontAlgn="t"/>
            <a:r>
              <a:rPr lang="ru-RU" dirty="0">
                <a:latin typeface="Arial" pitchFamily="34" charset="0"/>
                <a:cs typeface="Arial" pitchFamily="34" charset="0"/>
              </a:rPr>
              <a:t>Ашигласан </a:t>
            </a:r>
            <a:r>
              <a:rPr lang="mn-MN" dirty="0">
                <a:latin typeface="Arial" pitchFamily="34" charset="0"/>
                <a:cs typeface="Arial" pitchFamily="34" charset="0"/>
              </a:rPr>
              <a:t>бодисыг </a:t>
            </a:r>
            <a:r>
              <a:rPr lang="ru-RU" dirty="0">
                <a:latin typeface="Arial" pitchFamily="34" charset="0"/>
                <a:cs typeface="Arial" pitchFamily="34" charset="0"/>
              </a:rPr>
              <a:t>нүд, арьснаас хол байлгах хэрэгтэй.</a:t>
            </a:r>
          </a:p>
          <a:p>
            <a:pPr marL="285750" indent="-285750">
              <a:buFont typeface="Wingdings" panose="05000000000000000000" pitchFamily="2" charset="2"/>
              <a:buChar char="ü"/>
            </a:pPr>
            <a:r>
              <a:rPr lang="mn-MN" sz="1600" dirty="0">
                <a:solidFill>
                  <a:srgbClr val="000000"/>
                </a:solidFill>
                <a:latin typeface="Arial" pitchFamily="34" charset="0"/>
                <a:ea typeface="Times New Roman" panose="02020603050405020304" pitchFamily="18" charset="0"/>
                <a:cs typeface="Arial" pitchFamily="34" charset="0"/>
              </a:rPr>
              <a:t>Гараа хамгаалахын тулд урт ханцуйтай цамц, хөлөө хамгаалахын тулд урт өмд өмсөх хэрэгтэй.</a:t>
            </a:r>
          </a:p>
          <a:p>
            <a:pPr marL="285750" indent="-285750">
              <a:buFont typeface="Wingdings" panose="05000000000000000000" pitchFamily="2" charset="2"/>
              <a:buChar char="ü"/>
            </a:pPr>
            <a:r>
              <a:rPr lang="mn-MN" sz="1600" dirty="0">
                <a:solidFill>
                  <a:srgbClr val="000000"/>
                </a:solidFill>
                <a:latin typeface="Arial" pitchFamily="34" charset="0"/>
                <a:ea typeface="Times New Roman" panose="02020603050405020304" pitchFamily="18" charset="0"/>
                <a:cs typeface="Arial" pitchFamily="34" charset="0"/>
              </a:rPr>
              <a:t>Ажиллахаас өмнө болон ажилласны дараа мөн хоол идэх, тамхи татах, химийн бодис хэрэглэхээс өмнө болон дараа байнга гараа угааж байх хэрэгтэй.</a:t>
            </a:r>
          </a:p>
          <a:p>
            <a:pPr marL="285750" indent="-285750">
              <a:buFont typeface="Wingdings" panose="05000000000000000000" pitchFamily="2" charset="2"/>
              <a:buChar char="ü"/>
            </a:pPr>
            <a:r>
              <a:rPr lang="mn-MN" sz="1600" dirty="0">
                <a:solidFill>
                  <a:srgbClr val="000000"/>
                </a:solidFill>
                <a:latin typeface="Arial" pitchFamily="34" charset="0"/>
                <a:ea typeface="Times New Roman" panose="02020603050405020304" pitchFamily="18" charset="0"/>
                <a:cs typeface="Arial" pitchFamily="34" charset="0"/>
              </a:rPr>
              <a:t>Химийн бодистой харьцахдаа шаардлагатай хувийн хамгаалах хэрэгсэл зүүх шаардлагатай.  Хамгаалалтын шил, бээлий гэх мэт.</a:t>
            </a:r>
          </a:p>
          <a:p>
            <a:pPr marL="285750" indent="-285750">
              <a:buFont typeface="Wingdings" panose="05000000000000000000" pitchFamily="2" charset="2"/>
              <a:buChar char="ü"/>
            </a:pPr>
            <a:r>
              <a:rPr lang="mn-MN" sz="1600" dirty="0">
                <a:solidFill>
                  <a:srgbClr val="000000"/>
                </a:solidFill>
                <a:latin typeface="Arial" pitchFamily="34" charset="0"/>
                <a:ea typeface="Times New Roman" panose="02020603050405020304" pitchFamily="18" charset="0"/>
                <a:cs typeface="Arial" pitchFamily="34" charset="0"/>
              </a:rPr>
              <a:t>Бүх хоол хүнс, уух зүйлсийг хаалттай саванд байлгах хэрэгтэй.  Ажлын байранд хоол хүнс хадгалж, хоол, унд, ус, ундаа хэрэглэж болохгүй.</a:t>
            </a:r>
          </a:p>
        </p:txBody>
      </p:sp>
    </p:spTree>
    <p:extLst>
      <p:ext uri="{BB962C8B-B14F-4D97-AF65-F5344CB8AC3E}">
        <p14:creationId xmlns:p14="http://schemas.microsoft.com/office/powerpoint/2010/main" val="165758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Köşeleri Yuvarlatılmış 15">
            <a:extLst>
              <a:ext uri="{FF2B5EF4-FFF2-40B4-BE49-F238E27FC236}">
                <a16:creationId xmlns:a16="http://schemas.microsoft.com/office/drawing/2014/main" xmlns="" id="{0F748093-E5A1-4248-BEC2-E0538045228C}"/>
              </a:ext>
            </a:extLst>
          </p:cNvPr>
          <p:cNvSpPr/>
          <p:nvPr/>
        </p:nvSpPr>
        <p:spPr>
          <a:xfrm>
            <a:off x="3565236" y="2595418"/>
            <a:ext cx="2004291" cy="45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Slayt Numarası Yer Tutucusu 1">
            <a:extLst>
              <a:ext uri="{FF2B5EF4-FFF2-40B4-BE49-F238E27FC236}">
                <a16:creationId xmlns:a16="http://schemas.microsoft.com/office/drawing/2014/main" xmlns="" id="{4373D2AD-9016-4E1E-AB14-1F99BE0990E4}"/>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13</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D4BE8FBC-675C-4DDB-9FEE-C04A6FE534E7}"/>
              </a:ext>
            </a:extLst>
          </p:cNvPr>
          <p:cNvSpPr>
            <a:spLocks noGrp="1"/>
          </p:cNvSpPr>
          <p:nvPr>
            <p:ph idx="1"/>
          </p:nvPr>
        </p:nvSpPr>
        <p:spPr>
          <a:xfrm>
            <a:off x="463550" y="1691168"/>
            <a:ext cx="7886700" cy="4351338"/>
          </a:xfrm>
        </p:spPr>
        <p:txBody>
          <a:bodyPr/>
          <a:lstStyle/>
          <a:p>
            <a:pPr marL="0" indent="0">
              <a:buClr>
                <a:srgbClr val="9D1D1D"/>
              </a:buClr>
              <a:buNone/>
            </a:pPr>
            <a:r>
              <a:rPr lang="mn-MN" sz="2400" dirty="0">
                <a:solidFill>
                  <a:srgbClr val="000000"/>
                </a:solidFill>
                <a:latin typeface="Arial" pitchFamily="34" charset="0"/>
                <a:ea typeface="Times New Roman" panose="02020603050405020304" pitchFamily="18" charset="0"/>
                <a:cs typeface="Arial" pitchFamily="34" charset="0"/>
              </a:rPr>
              <a:t>Судалгааны үр дүнд үсчний мэргэжилтэй хүмүүсийн 70% нь арьсны дерматит хэмээх өвчин туссан байдаг.</a:t>
            </a:r>
            <a:endParaRPr lang="en-US"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5A5DD0AF-336E-4274-B848-ED5EBF903C3F}"/>
              </a:ext>
            </a:extLst>
          </p:cNvPr>
          <p:cNvSpPr>
            <a:spLocks noGrp="1"/>
          </p:cNvSpPr>
          <p:nvPr>
            <p:ph type="title"/>
          </p:nvPr>
        </p:nvSpPr>
        <p:spPr>
          <a:xfrm>
            <a:off x="322333" y="228815"/>
            <a:ext cx="6896475" cy="1238302"/>
          </a:xfrm>
        </p:spPr>
        <p:txBody>
          <a:bodyPr/>
          <a:lstStyle/>
          <a:p>
            <a:r>
              <a:rPr lang="mn-MN" dirty="0">
                <a:latin typeface="Arial" pitchFamily="34" charset="0"/>
                <a:cs typeface="Arial" pitchFamily="34" charset="0"/>
              </a:rPr>
              <a:t>Арьсны өвчин</a:t>
            </a:r>
            <a:endParaRPr lang="en-US" dirty="0">
              <a:latin typeface="Arial" pitchFamily="34" charset="0"/>
              <a:cs typeface="Arial" pitchFamily="34" charset="0"/>
            </a:endParaRPr>
          </a:p>
        </p:txBody>
      </p:sp>
      <p:sp>
        <p:nvSpPr>
          <p:cNvPr id="6" name="Metin kutusu 5">
            <a:extLst>
              <a:ext uri="{FF2B5EF4-FFF2-40B4-BE49-F238E27FC236}">
                <a16:creationId xmlns:a16="http://schemas.microsoft.com/office/drawing/2014/main" xmlns="" id="{6EE17D33-6A0E-4740-A880-0080ADEAD8F5}"/>
              </a:ext>
            </a:extLst>
          </p:cNvPr>
          <p:cNvSpPr txBox="1"/>
          <p:nvPr/>
        </p:nvSpPr>
        <p:spPr>
          <a:xfrm>
            <a:off x="-19409" y="6600781"/>
            <a:ext cx="8329468" cy="278153"/>
          </a:xfrm>
          <a:prstGeom prst="rect">
            <a:avLst/>
          </a:prstGeom>
          <a:noFill/>
        </p:spPr>
        <p:txBody>
          <a:bodyPr wrap="square">
            <a:spAutoFit/>
          </a:bodyPr>
          <a:lstStyle/>
          <a:p>
            <a:pPr>
              <a:lnSpc>
                <a:spcPct val="115000"/>
              </a:lnSpc>
              <a:spcAft>
                <a:spcPts val="1000"/>
              </a:spcAft>
            </a:pPr>
            <a:r>
              <a:rPr lang="tr-TR" sz="1050" dirty="0">
                <a:solidFill>
                  <a:srgbClr val="000000"/>
                </a:solidFill>
                <a:effectLst/>
                <a:latin typeface="Arial" pitchFamily="34" charset="0"/>
                <a:ea typeface="Times New Roman" panose="02020603050405020304" pitchFamily="18" charset="0"/>
                <a:cs typeface="Arial" pitchFamily="34" charset="0"/>
              </a:rPr>
              <a:t>*</a:t>
            </a:r>
            <a:r>
              <a:rPr lang="tr-TR" sz="1050" dirty="0" err="1">
                <a:solidFill>
                  <a:srgbClr val="000000"/>
                </a:solidFill>
                <a:effectLst/>
                <a:latin typeface="Arial" pitchFamily="34" charset="0"/>
                <a:ea typeface="Times New Roman" panose="02020603050405020304" pitchFamily="18" charset="0"/>
                <a:cs typeface="Arial" pitchFamily="34" charset="0"/>
              </a:rPr>
              <a:t>Health</a:t>
            </a:r>
            <a:r>
              <a:rPr lang="tr-TR" sz="1050" dirty="0">
                <a:solidFill>
                  <a:srgbClr val="000000"/>
                </a:solidFill>
                <a:effectLst/>
                <a:latin typeface="Arial" pitchFamily="34" charset="0"/>
                <a:ea typeface="Times New Roman" panose="02020603050405020304" pitchFamily="18" charset="0"/>
                <a:cs typeface="Arial" pitchFamily="34" charset="0"/>
              </a:rPr>
              <a:t> </a:t>
            </a:r>
            <a:r>
              <a:rPr lang="tr-TR" sz="1050" dirty="0" err="1">
                <a:solidFill>
                  <a:srgbClr val="000000"/>
                </a:solidFill>
                <a:effectLst/>
                <a:latin typeface="Arial" pitchFamily="34" charset="0"/>
                <a:ea typeface="Times New Roman" panose="02020603050405020304" pitchFamily="18" charset="0"/>
                <a:cs typeface="Arial" pitchFamily="34" charset="0"/>
              </a:rPr>
              <a:t>And</a:t>
            </a:r>
            <a:r>
              <a:rPr lang="tr-TR" sz="1050" dirty="0">
                <a:solidFill>
                  <a:srgbClr val="000000"/>
                </a:solidFill>
                <a:effectLst/>
                <a:latin typeface="Arial" pitchFamily="34" charset="0"/>
                <a:ea typeface="Times New Roman" panose="02020603050405020304" pitchFamily="18" charset="0"/>
                <a:cs typeface="Arial" pitchFamily="34" charset="0"/>
              </a:rPr>
              <a:t> </a:t>
            </a:r>
            <a:r>
              <a:rPr lang="tr-TR" sz="1050" dirty="0" err="1">
                <a:solidFill>
                  <a:srgbClr val="000000"/>
                </a:solidFill>
                <a:effectLst/>
                <a:latin typeface="Arial" pitchFamily="34" charset="0"/>
                <a:ea typeface="Times New Roman" panose="02020603050405020304" pitchFamily="18" charset="0"/>
                <a:cs typeface="Arial" pitchFamily="34" charset="0"/>
              </a:rPr>
              <a:t>Safety</a:t>
            </a:r>
            <a:r>
              <a:rPr lang="tr-TR" sz="1050" dirty="0">
                <a:solidFill>
                  <a:srgbClr val="000000"/>
                </a:solidFill>
                <a:effectLst/>
                <a:latin typeface="Arial" pitchFamily="34" charset="0"/>
                <a:ea typeface="Times New Roman" panose="02020603050405020304" pitchFamily="18" charset="0"/>
                <a:cs typeface="Arial" pitchFamily="34" charset="0"/>
              </a:rPr>
              <a:t> </a:t>
            </a:r>
            <a:r>
              <a:rPr lang="tr-TR" sz="1050" dirty="0" err="1">
                <a:solidFill>
                  <a:srgbClr val="000000"/>
                </a:solidFill>
                <a:effectLst/>
                <a:latin typeface="Arial" pitchFamily="34" charset="0"/>
                <a:ea typeface="Times New Roman" panose="02020603050405020304" pitchFamily="18" charset="0"/>
                <a:cs typeface="Arial" pitchFamily="34" charset="0"/>
              </a:rPr>
              <a:t>Executive</a:t>
            </a:r>
            <a:r>
              <a:rPr lang="tr-TR" sz="1050" dirty="0">
                <a:solidFill>
                  <a:srgbClr val="000000"/>
                </a:solidFill>
                <a:effectLst/>
                <a:latin typeface="Arial" pitchFamily="34" charset="0"/>
                <a:ea typeface="Times New Roman" panose="02020603050405020304" pitchFamily="18" charset="0"/>
                <a:cs typeface="Arial" pitchFamily="34" charset="0"/>
              </a:rPr>
              <a:t>. </a:t>
            </a:r>
            <a:r>
              <a:rPr lang="tr-TR" sz="1050" i="1" dirty="0" err="1">
                <a:solidFill>
                  <a:srgbClr val="000000"/>
                </a:solidFill>
                <a:effectLst/>
                <a:latin typeface="Arial" pitchFamily="34" charset="0"/>
                <a:ea typeface="Times New Roman" panose="02020603050405020304" pitchFamily="18" charset="0"/>
                <a:cs typeface="Arial" pitchFamily="34" charset="0"/>
              </a:rPr>
              <a:t>Hairdressing</a:t>
            </a:r>
            <a:r>
              <a:rPr lang="tr-TR" sz="1050" i="1" dirty="0">
                <a:solidFill>
                  <a:srgbClr val="000000"/>
                </a:solidFill>
                <a:effectLst/>
                <a:latin typeface="Arial" pitchFamily="34" charset="0"/>
                <a:ea typeface="Times New Roman" panose="02020603050405020304" pitchFamily="18" charset="0"/>
                <a:cs typeface="Arial" pitchFamily="34" charset="0"/>
              </a:rPr>
              <a:t>. h</a:t>
            </a:r>
            <a:r>
              <a:rPr lang="tr-TR" sz="1050" dirty="0">
                <a:solidFill>
                  <a:srgbClr val="000000"/>
                </a:solidFill>
                <a:effectLst/>
                <a:latin typeface="Arial" pitchFamily="34" charset="0"/>
                <a:ea typeface="Times New Roman" panose="02020603050405020304" pitchFamily="18" charset="0"/>
                <a:cs typeface="Arial" pitchFamily="34" charset="0"/>
              </a:rPr>
              <a:t>ttp://www.hse.gov.uk/</a:t>
            </a:r>
            <a:r>
              <a:rPr lang="tr-TR" sz="1050" dirty="0" err="1">
                <a:solidFill>
                  <a:srgbClr val="000000"/>
                </a:solidFill>
                <a:effectLst/>
                <a:latin typeface="Arial" pitchFamily="34" charset="0"/>
                <a:ea typeface="Times New Roman" panose="02020603050405020304" pitchFamily="18" charset="0"/>
                <a:cs typeface="Arial" pitchFamily="34" charset="0"/>
              </a:rPr>
              <a:t>hairdressing</a:t>
            </a:r>
            <a:r>
              <a:rPr lang="tr-TR" sz="1050" dirty="0">
                <a:solidFill>
                  <a:srgbClr val="000000"/>
                </a:solidFill>
                <a:effectLst/>
                <a:latin typeface="Arial" pitchFamily="34" charset="0"/>
                <a:ea typeface="Times New Roman" panose="02020603050405020304" pitchFamily="18" charset="0"/>
                <a:cs typeface="Arial" pitchFamily="34" charset="0"/>
              </a:rPr>
              <a:t>/index.htm.</a:t>
            </a:r>
            <a:endParaRPr lang="en-US" sz="1050" dirty="0">
              <a:effectLst/>
              <a:latin typeface="Arial" pitchFamily="34" charset="0"/>
              <a:ea typeface="Times New Roman" panose="02020603050405020304" pitchFamily="18" charset="0"/>
              <a:cs typeface="Arial" pitchFamily="34" charset="0"/>
            </a:endParaRPr>
          </a:p>
        </p:txBody>
      </p:sp>
      <p:grpSp>
        <p:nvGrpSpPr>
          <p:cNvPr id="8" name="Grup 7">
            <a:extLst>
              <a:ext uri="{FF2B5EF4-FFF2-40B4-BE49-F238E27FC236}">
                <a16:creationId xmlns:a16="http://schemas.microsoft.com/office/drawing/2014/main" xmlns="" id="{C0708280-80C7-42CA-891F-FCB17DD96106}"/>
              </a:ext>
            </a:extLst>
          </p:cNvPr>
          <p:cNvGrpSpPr/>
          <p:nvPr/>
        </p:nvGrpSpPr>
        <p:grpSpPr>
          <a:xfrm>
            <a:off x="1554059" y="3053235"/>
            <a:ext cx="5932591" cy="2706120"/>
            <a:chOff x="3080259" y="3577160"/>
            <a:chExt cx="5932591" cy="3177468"/>
          </a:xfrm>
        </p:grpSpPr>
        <p:sp>
          <p:nvSpPr>
            <p:cNvPr id="11" name="Serbest Form: Şekil 10">
              <a:extLst>
                <a:ext uri="{FF2B5EF4-FFF2-40B4-BE49-F238E27FC236}">
                  <a16:creationId xmlns:a16="http://schemas.microsoft.com/office/drawing/2014/main" xmlns="" id="{BF141DEA-C4CF-4D60-9F30-5715F0B7CBC4}"/>
                </a:ext>
              </a:extLst>
            </p:cNvPr>
            <p:cNvSpPr/>
            <p:nvPr/>
          </p:nvSpPr>
          <p:spPr>
            <a:xfrm>
              <a:off x="6618076" y="3736646"/>
              <a:ext cx="2394774" cy="3017982"/>
            </a:xfrm>
            <a:custGeom>
              <a:avLst/>
              <a:gdLst>
                <a:gd name="connsiteX0" fmla="*/ 0 w 1367005"/>
                <a:gd name="connsiteY0" fmla="*/ 227839 h 3028735"/>
                <a:gd name="connsiteX1" fmla="*/ 227839 w 1367005"/>
                <a:gd name="connsiteY1" fmla="*/ 0 h 3028735"/>
                <a:gd name="connsiteX2" fmla="*/ 1139166 w 1367005"/>
                <a:gd name="connsiteY2" fmla="*/ 0 h 3028735"/>
                <a:gd name="connsiteX3" fmla="*/ 1367005 w 1367005"/>
                <a:gd name="connsiteY3" fmla="*/ 227839 h 3028735"/>
                <a:gd name="connsiteX4" fmla="*/ 1367005 w 1367005"/>
                <a:gd name="connsiteY4" fmla="*/ 2800896 h 3028735"/>
                <a:gd name="connsiteX5" fmla="*/ 1139166 w 1367005"/>
                <a:gd name="connsiteY5" fmla="*/ 3028735 h 3028735"/>
                <a:gd name="connsiteX6" fmla="*/ 227839 w 1367005"/>
                <a:gd name="connsiteY6" fmla="*/ 3028735 h 3028735"/>
                <a:gd name="connsiteX7" fmla="*/ 0 w 1367005"/>
                <a:gd name="connsiteY7" fmla="*/ 2800896 h 3028735"/>
                <a:gd name="connsiteX8" fmla="*/ 0 w 1367005"/>
                <a:gd name="connsiteY8" fmla="*/ 227839 h 302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005" h="3028735">
                  <a:moveTo>
                    <a:pt x="0" y="227839"/>
                  </a:moveTo>
                  <a:cubicBezTo>
                    <a:pt x="0" y="102007"/>
                    <a:pt x="102007" y="0"/>
                    <a:pt x="227839" y="0"/>
                  </a:cubicBezTo>
                  <a:lnTo>
                    <a:pt x="1139166" y="0"/>
                  </a:lnTo>
                  <a:cubicBezTo>
                    <a:pt x="1264998" y="0"/>
                    <a:pt x="1367005" y="102007"/>
                    <a:pt x="1367005" y="227839"/>
                  </a:cubicBezTo>
                  <a:lnTo>
                    <a:pt x="1367005" y="2800896"/>
                  </a:lnTo>
                  <a:cubicBezTo>
                    <a:pt x="1367005" y="2926728"/>
                    <a:pt x="1264998" y="3028735"/>
                    <a:pt x="1139166" y="3028735"/>
                  </a:cubicBezTo>
                  <a:lnTo>
                    <a:pt x="227839" y="3028735"/>
                  </a:lnTo>
                  <a:cubicBezTo>
                    <a:pt x="102007" y="3028735"/>
                    <a:pt x="0" y="2926728"/>
                    <a:pt x="0" y="2800896"/>
                  </a:cubicBezTo>
                  <a:lnTo>
                    <a:pt x="0" y="227839"/>
                  </a:lnTo>
                  <a:close/>
                </a:path>
              </a:pathLst>
            </a:custGeom>
          </p:spPr>
          <p:style>
            <a:lnRef idx="0">
              <a:schemeClr val="lt1">
                <a:hueOff val="0"/>
                <a:satOff val="0"/>
                <a:lumOff val="0"/>
                <a:alphaOff val="0"/>
              </a:schemeClr>
            </a:lnRef>
            <a:fillRef idx="3">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txBody>
            <a:bodyPr spcFirstLastPara="0" vert="horz" wrap="square" lIns="107372" tIns="107372" rIns="107372" bIns="107372" numCol="1" spcCol="1270" anchor="ctr" anchorCtr="0">
              <a:noAutofit/>
            </a:bodyPr>
            <a:lstStyle/>
            <a:p>
              <a:pPr lvl="0" algn="ctr" defTabSz="533400">
                <a:lnSpc>
                  <a:spcPct val="90000"/>
                </a:lnSpc>
                <a:spcBef>
                  <a:spcPct val="0"/>
                </a:spcBef>
                <a:spcAft>
                  <a:spcPct val="35000"/>
                </a:spcAft>
              </a:pPr>
              <a:r>
                <a:rPr lang="mn-MN" sz="1600" b="1" kern="1200" dirty="0">
                  <a:effectLst/>
                  <a:latin typeface="Arial" pitchFamily="34" charset="0"/>
                  <a:ea typeface="Times New Roman" panose="02020603050405020304" pitchFamily="18" charset="0"/>
                  <a:cs typeface="Arial" pitchFamily="34" charset="0"/>
                </a:rPr>
                <a:t>Харшлын гаралтай </a:t>
              </a:r>
              <a:r>
                <a:rPr lang="mn-MN" sz="1600" b="1" dirty="0">
                  <a:latin typeface="Arial" pitchFamily="34" charset="0"/>
                  <a:ea typeface="Times New Roman" panose="02020603050405020304" pitchFamily="18" charset="0"/>
                  <a:cs typeface="Arial" pitchFamily="34" charset="0"/>
                </a:rPr>
                <a:t>арьсны үрэвсэл</a:t>
              </a:r>
              <a:endParaRPr lang="tr-TR" sz="1600" b="1" dirty="0">
                <a:latin typeface="Arial" pitchFamily="34" charset="0"/>
                <a:ea typeface="Times New Roman" panose="02020603050405020304" pitchFamily="18" charset="0"/>
                <a:cs typeface="Arial" pitchFamily="34" charset="0"/>
              </a:endParaRPr>
            </a:p>
            <a:p>
              <a:pPr marL="285750" lvl="0" indent="-285750" defTabSz="711200">
                <a:lnSpc>
                  <a:spcPct val="90000"/>
                </a:lnSpc>
                <a:spcBef>
                  <a:spcPct val="0"/>
                </a:spcBef>
                <a:spcAft>
                  <a:spcPct val="35000"/>
                </a:spcAft>
                <a:buFont typeface="Wingdings" panose="05000000000000000000" pitchFamily="2" charset="2"/>
                <a:buChar char="ü"/>
              </a:pPr>
              <a:r>
                <a:rPr lang="mn-MN" sz="1600" dirty="0">
                  <a:latin typeface="Arial" pitchFamily="34" charset="0"/>
                  <a:ea typeface="Times New Roman" panose="02020603050405020304" pitchFamily="18" charset="0"/>
                  <a:cs typeface="Arial" pitchFamily="34" charset="0"/>
                </a:rPr>
                <a:t>Харшлын үр дүнд үүсдэг</a:t>
              </a:r>
            </a:p>
            <a:p>
              <a:pPr marL="285750" lvl="0" indent="-285750" defTabSz="711200">
                <a:lnSpc>
                  <a:spcPct val="90000"/>
                </a:lnSpc>
                <a:spcBef>
                  <a:spcPct val="0"/>
                </a:spcBef>
                <a:spcAft>
                  <a:spcPct val="35000"/>
                </a:spcAft>
                <a:buFont typeface="Wingdings" panose="05000000000000000000" pitchFamily="2" charset="2"/>
                <a:buChar char="ü"/>
              </a:pPr>
              <a:r>
                <a:rPr lang="mn-MN" sz="1600" dirty="0">
                  <a:latin typeface="Arial" pitchFamily="34" charset="0"/>
                  <a:ea typeface="Times New Roman" panose="02020603050405020304" pitchFamily="18" charset="0"/>
                  <a:cs typeface="Arial" pitchFamily="34" charset="0"/>
                </a:rPr>
                <a:t>Энэ нь </a:t>
              </a:r>
              <a:r>
                <a:rPr lang="mn-MN" sz="1600" dirty="0" smtClean="0">
                  <a:latin typeface="Arial" pitchFamily="34" charset="0"/>
                  <a:ea typeface="Times New Roman" panose="02020603050405020304" pitchFamily="18" charset="0"/>
                  <a:cs typeface="Arial" pitchFamily="34" charset="0"/>
                </a:rPr>
                <a:t>шампун </a:t>
              </a:r>
              <a:r>
                <a:rPr lang="mn-MN" sz="1600" dirty="0">
                  <a:latin typeface="Arial" pitchFamily="34" charset="0"/>
                  <a:ea typeface="Times New Roman" panose="02020603050405020304" pitchFamily="18" charset="0"/>
                  <a:cs typeface="Arial" pitchFamily="34" charset="0"/>
                </a:rPr>
                <a:t>гэх мэт зүйлстэй ижил </a:t>
              </a:r>
              <a:r>
                <a:rPr lang="mn-MN" sz="1600" dirty="0" smtClean="0">
                  <a:latin typeface="Arial" pitchFamily="34" charset="0"/>
                  <a:ea typeface="Times New Roman" panose="02020603050405020304" pitchFamily="18" charset="0"/>
                  <a:cs typeface="Arial" pitchFamily="34" charset="0"/>
                </a:rPr>
                <a:t>найрлагатай бага зэрэг хүрэхэд </a:t>
              </a:r>
              <a:r>
                <a:rPr lang="mn-MN" sz="1600" dirty="0">
                  <a:latin typeface="Arial" pitchFamily="34" charset="0"/>
                  <a:ea typeface="Times New Roman" panose="02020603050405020304" pitchFamily="18" charset="0"/>
                  <a:cs typeface="Arial" pitchFamily="34" charset="0"/>
                </a:rPr>
                <a:t>л тохиолдож болно.</a:t>
              </a:r>
              <a:endParaRPr lang="en-US" sz="1600" kern="1200" dirty="0">
                <a:latin typeface="Arial" pitchFamily="34" charset="0"/>
                <a:cs typeface="Arial" pitchFamily="34" charset="0"/>
              </a:endParaRPr>
            </a:p>
          </p:txBody>
        </p:sp>
        <p:sp>
          <p:nvSpPr>
            <p:cNvPr id="13" name="Serbest Form: Şekil 12">
              <a:extLst>
                <a:ext uri="{FF2B5EF4-FFF2-40B4-BE49-F238E27FC236}">
                  <a16:creationId xmlns:a16="http://schemas.microsoft.com/office/drawing/2014/main" xmlns="" id="{DF45DCFB-E96D-4776-A20D-D127462E5129}"/>
                </a:ext>
              </a:extLst>
            </p:cNvPr>
            <p:cNvSpPr/>
            <p:nvPr/>
          </p:nvSpPr>
          <p:spPr>
            <a:xfrm>
              <a:off x="3080259" y="3577160"/>
              <a:ext cx="2813659" cy="3177467"/>
            </a:xfrm>
            <a:custGeom>
              <a:avLst/>
              <a:gdLst>
                <a:gd name="connsiteX0" fmla="*/ 0 w 1514955"/>
                <a:gd name="connsiteY0" fmla="*/ 252498 h 3027730"/>
                <a:gd name="connsiteX1" fmla="*/ 252498 w 1514955"/>
                <a:gd name="connsiteY1" fmla="*/ 0 h 3027730"/>
                <a:gd name="connsiteX2" fmla="*/ 1262457 w 1514955"/>
                <a:gd name="connsiteY2" fmla="*/ 0 h 3027730"/>
                <a:gd name="connsiteX3" fmla="*/ 1514955 w 1514955"/>
                <a:gd name="connsiteY3" fmla="*/ 252498 h 3027730"/>
                <a:gd name="connsiteX4" fmla="*/ 1514955 w 1514955"/>
                <a:gd name="connsiteY4" fmla="*/ 2775232 h 3027730"/>
                <a:gd name="connsiteX5" fmla="*/ 1262457 w 1514955"/>
                <a:gd name="connsiteY5" fmla="*/ 3027730 h 3027730"/>
                <a:gd name="connsiteX6" fmla="*/ 252498 w 1514955"/>
                <a:gd name="connsiteY6" fmla="*/ 3027730 h 3027730"/>
                <a:gd name="connsiteX7" fmla="*/ 0 w 1514955"/>
                <a:gd name="connsiteY7" fmla="*/ 2775232 h 3027730"/>
                <a:gd name="connsiteX8" fmla="*/ 0 w 1514955"/>
                <a:gd name="connsiteY8" fmla="*/ 252498 h 30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5" h="3027730">
                  <a:moveTo>
                    <a:pt x="0" y="252498"/>
                  </a:moveTo>
                  <a:cubicBezTo>
                    <a:pt x="0" y="113047"/>
                    <a:pt x="113047" y="0"/>
                    <a:pt x="252498" y="0"/>
                  </a:cubicBezTo>
                  <a:lnTo>
                    <a:pt x="1262457" y="0"/>
                  </a:lnTo>
                  <a:cubicBezTo>
                    <a:pt x="1401908" y="0"/>
                    <a:pt x="1514955" y="113047"/>
                    <a:pt x="1514955" y="252498"/>
                  </a:cubicBezTo>
                  <a:lnTo>
                    <a:pt x="1514955" y="2775232"/>
                  </a:lnTo>
                  <a:cubicBezTo>
                    <a:pt x="1514955" y="2914683"/>
                    <a:pt x="1401908" y="3027730"/>
                    <a:pt x="1262457" y="3027730"/>
                  </a:cubicBezTo>
                  <a:lnTo>
                    <a:pt x="252498" y="3027730"/>
                  </a:lnTo>
                  <a:cubicBezTo>
                    <a:pt x="113047" y="3027730"/>
                    <a:pt x="0" y="2914683"/>
                    <a:pt x="0" y="2775232"/>
                  </a:cubicBezTo>
                  <a:lnTo>
                    <a:pt x="0" y="252498"/>
                  </a:lnTo>
                  <a:close/>
                </a:path>
              </a:pathLst>
            </a:custGeom>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104434" tIns="104434" rIns="104434" bIns="104434" numCol="1" spcCol="1270" anchor="ctr" anchorCtr="0">
              <a:noAutofit/>
            </a:bodyPr>
            <a:lstStyle/>
            <a:p>
              <a:pPr marL="0" lvl="0" indent="0" algn="ctr" defTabSz="533400">
                <a:lnSpc>
                  <a:spcPct val="90000"/>
                </a:lnSpc>
                <a:spcBef>
                  <a:spcPct val="0"/>
                </a:spcBef>
                <a:spcAft>
                  <a:spcPct val="35000"/>
                </a:spcAft>
                <a:buNone/>
              </a:pPr>
              <a:r>
                <a:rPr lang="mn-MN" b="1" dirty="0">
                  <a:latin typeface="Arial" pitchFamily="34" charset="0"/>
                  <a:ea typeface="Times New Roman" panose="02020603050405020304" pitchFamily="18" charset="0"/>
                  <a:cs typeface="Arial" pitchFamily="34" charset="0"/>
                </a:rPr>
                <a:t>А</a:t>
              </a:r>
              <a:r>
                <a:rPr lang="mn-MN" b="1" kern="1200" dirty="0">
                  <a:effectLst/>
                  <a:latin typeface="Arial" pitchFamily="34" charset="0"/>
                  <a:ea typeface="Times New Roman" panose="02020603050405020304" pitchFamily="18" charset="0"/>
                  <a:cs typeface="Arial" pitchFamily="34" charset="0"/>
                </a:rPr>
                <a:t>рьсны үрэвсэл</a:t>
              </a:r>
              <a:endParaRPr lang="tr-TR" b="1" kern="1200" dirty="0">
                <a:effectLst/>
                <a:latin typeface="Arial" pitchFamily="34" charset="0"/>
                <a:ea typeface="Times New Roman" panose="02020603050405020304" pitchFamily="18" charset="0"/>
                <a:cs typeface="Arial" pitchFamily="34" charset="0"/>
              </a:endParaRPr>
            </a:p>
            <a:p>
              <a:pPr marL="285750" lvl="0" indent="-285750" defTabSz="533400">
                <a:lnSpc>
                  <a:spcPct val="90000"/>
                </a:lnSpc>
                <a:spcBef>
                  <a:spcPct val="0"/>
                </a:spcBef>
                <a:spcAft>
                  <a:spcPct val="35000"/>
                </a:spcAft>
                <a:buFont typeface="Wingdings" panose="05000000000000000000" pitchFamily="2" charset="2"/>
                <a:buChar char="ü"/>
              </a:pPr>
              <a:r>
                <a:rPr lang="mn-MN" sz="1600" dirty="0">
                  <a:latin typeface="Arial" pitchFamily="34" charset="0"/>
                  <a:ea typeface="Times New Roman" panose="02020603050405020304" pitchFamily="18" charset="0"/>
                  <a:cs typeface="Arial" pitchFamily="34" charset="0"/>
                </a:rPr>
                <a:t>Үрэвсэл үүсгэгч гадаргуунд хүрсэн бол</a:t>
              </a:r>
            </a:p>
            <a:p>
              <a:pPr marL="285750" lvl="0" indent="-285750" defTabSz="533400">
                <a:lnSpc>
                  <a:spcPct val="90000"/>
                </a:lnSpc>
                <a:spcBef>
                  <a:spcPct val="0"/>
                </a:spcBef>
                <a:spcAft>
                  <a:spcPct val="35000"/>
                </a:spcAft>
                <a:buFont typeface="Wingdings" panose="05000000000000000000" pitchFamily="2" charset="2"/>
                <a:buChar char="ü"/>
              </a:pPr>
              <a:r>
                <a:rPr lang="mn-MN" sz="1600" dirty="0">
                  <a:latin typeface="Arial" pitchFamily="34" charset="0"/>
                  <a:ea typeface="Times New Roman" panose="02020603050405020304" pitchFamily="18" charset="0"/>
                  <a:cs typeface="Arial" pitchFamily="34" charset="0"/>
                </a:rPr>
                <a:t>Хүчтэй химийн </a:t>
              </a:r>
              <a:r>
                <a:rPr lang="mn-MN" sz="1600" dirty="0" smtClean="0">
                  <a:latin typeface="Arial" pitchFamily="34" charset="0"/>
                  <a:ea typeface="Times New Roman" panose="02020603050405020304" pitchFamily="18" charset="0"/>
                  <a:cs typeface="Arial" pitchFamily="34" charset="0"/>
                </a:rPr>
                <a:t>бодист хүрсний үр </a:t>
              </a:r>
              <a:r>
                <a:rPr lang="mn-MN" sz="1600" dirty="0">
                  <a:latin typeface="Arial" pitchFamily="34" charset="0"/>
                  <a:ea typeface="Times New Roman" panose="02020603050405020304" pitchFamily="18" charset="0"/>
                  <a:cs typeface="Arial" pitchFamily="34" charset="0"/>
                </a:rPr>
                <a:t>дүнд гэнэт тохиолдож болно</a:t>
              </a:r>
              <a:r>
                <a:rPr lang="mn-MN" sz="1600" dirty="0" smtClean="0">
                  <a:latin typeface="Arial" pitchFamily="34" charset="0"/>
                  <a:ea typeface="Times New Roman" panose="02020603050405020304" pitchFamily="18" charset="0"/>
                  <a:cs typeface="Arial" pitchFamily="34" charset="0"/>
                </a:rPr>
                <a:t>.</a:t>
              </a:r>
              <a:endParaRPr lang="mn-MN" sz="1600" dirty="0">
                <a:latin typeface="Arial" pitchFamily="34" charset="0"/>
                <a:ea typeface="Times New Roman" panose="02020603050405020304" pitchFamily="18" charset="0"/>
                <a:cs typeface="Arial" pitchFamily="34" charset="0"/>
              </a:endParaRPr>
            </a:p>
          </p:txBody>
        </p:sp>
      </p:grpSp>
      <p:sp>
        <p:nvSpPr>
          <p:cNvPr id="15" name="Metin kutusu 14">
            <a:extLst>
              <a:ext uri="{FF2B5EF4-FFF2-40B4-BE49-F238E27FC236}">
                <a16:creationId xmlns:a16="http://schemas.microsoft.com/office/drawing/2014/main" xmlns="" id="{DA6F204E-AFB8-416C-ACDA-61AF89B42C37}"/>
              </a:ext>
            </a:extLst>
          </p:cNvPr>
          <p:cNvSpPr txBox="1"/>
          <p:nvPr/>
        </p:nvSpPr>
        <p:spPr>
          <a:xfrm>
            <a:off x="3506241" y="2593495"/>
            <a:ext cx="2122280" cy="830997"/>
          </a:xfrm>
          <a:prstGeom prst="rect">
            <a:avLst/>
          </a:prstGeom>
          <a:noFill/>
        </p:spPr>
        <p:txBody>
          <a:bodyPr wrap="square" rtlCol="0">
            <a:spAutoFit/>
          </a:bodyPr>
          <a:lstStyle/>
          <a:p>
            <a:pPr algn="ctr"/>
            <a:r>
              <a:rPr lang="mn-MN" sz="2400" dirty="0">
                <a:latin typeface="Arial" pitchFamily="34" charset="0"/>
                <a:cs typeface="Arial" pitchFamily="34" charset="0"/>
              </a:rPr>
              <a:t>Арьсны үрэвсэл</a:t>
            </a:r>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874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A76DB0B2-15D1-4D61-9FF2-8B824368DFE6}"/>
              </a:ext>
            </a:extLst>
          </p:cNvPr>
          <p:cNvSpPr>
            <a:spLocks noGrp="1"/>
          </p:cNvSpPr>
          <p:nvPr>
            <p:ph type="title"/>
          </p:nvPr>
        </p:nvSpPr>
        <p:spPr>
          <a:xfrm>
            <a:off x="3575482" y="-8899"/>
            <a:ext cx="4939868" cy="1286160"/>
          </a:xfrm>
        </p:spPr>
        <p:txBody>
          <a:bodyPr vert="horz" lIns="91440" tIns="45720" rIns="91440" bIns="45720" rtlCol="0" anchor="b">
            <a:normAutofit/>
          </a:bodyPr>
          <a:lstStyle/>
          <a:p>
            <a:pPr defTabSz="914400"/>
            <a:r>
              <a:rPr lang="mn-MN" dirty="0">
                <a:latin typeface="Arial" pitchFamily="34" charset="0"/>
                <a:cs typeface="Arial" pitchFamily="34" charset="0"/>
              </a:rPr>
              <a:t>Арьсны үрэвсэл</a:t>
            </a:r>
            <a:endParaRPr lang="en-US"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42874399-C2AF-4008-9662-C8957E783BE9}"/>
              </a:ext>
            </a:extLst>
          </p:cNvPr>
          <p:cNvSpPr>
            <a:spLocks noGrp="1"/>
          </p:cNvSpPr>
          <p:nvPr>
            <p:ph idx="1"/>
          </p:nvPr>
        </p:nvSpPr>
        <p:spPr>
          <a:xfrm>
            <a:off x="3724073" y="1277262"/>
            <a:ext cx="5036105" cy="4946558"/>
          </a:xfrm>
        </p:spPr>
        <p:txBody>
          <a:bodyPr vert="horz" lIns="91440" tIns="45720" rIns="91440" bIns="45720" rtlCol="0">
            <a:noAutofit/>
          </a:bodyPr>
          <a:lstStyle/>
          <a:p>
            <a:pPr indent="-228600" defTabSz="914400"/>
            <a:r>
              <a:rPr lang="mn-MN" sz="2000" dirty="0">
                <a:latin typeface="Arial" pitchFamily="34" charset="0"/>
                <a:cs typeface="Arial" pitchFamily="34" charset="0"/>
              </a:rPr>
              <a:t>Арьсны өвчний шинж тэмдэг</a:t>
            </a:r>
            <a:r>
              <a:rPr lang="en-US" sz="2000" dirty="0">
                <a:latin typeface="Arial" pitchFamily="34" charset="0"/>
                <a:cs typeface="Arial" pitchFamily="34" charset="0"/>
              </a:rPr>
              <a:t>: </a:t>
            </a:r>
            <a:r>
              <a:rPr lang="mn-MN" sz="2000" dirty="0">
                <a:latin typeface="Arial" pitchFamily="34" charset="0"/>
                <a:cs typeface="Arial" pitchFamily="34" charset="0"/>
              </a:rPr>
              <a:t>Арьсны хуурайшил, улайлт, загатнах, хагарах гэх мэт өвдөлт өгч болно</a:t>
            </a:r>
            <a:r>
              <a:rPr lang="en-US" sz="2000" dirty="0">
                <a:latin typeface="Arial" pitchFamily="34" charset="0"/>
                <a:cs typeface="Arial" pitchFamily="34" charset="0"/>
              </a:rPr>
              <a:t>.</a:t>
            </a:r>
          </a:p>
          <a:p>
            <a:pPr indent="-228600" defTabSz="914400"/>
            <a:r>
              <a:rPr lang="mn-MN" sz="2000" dirty="0">
                <a:latin typeface="Arial" pitchFamily="34" charset="0"/>
                <a:cs typeface="Arial" pitchFamily="34" charset="0"/>
              </a:rPr>
              <a:t>Хэрэв таны гар өдөрт 2 цагаас илүү хугацаанд усанд байвал арьсны үрэвсэл үүсэх </a:t>
            </a:r>
            <a:r>
              <a:rPr lang="mn-MN" sz="2000" dirty="0" smtClean="0">
                <a:latin typeface="Arial" pitchFamily="34" charset="0"/>
                <a:cs typeface="Arial" pitchFamily="34" charset="0"/>
              </a:rPr>
              <a:t>эрсдэлийг </a:t>
            </a:r>
            <a:r>
              <a:rPr lang="mn-MN" sz="2000" dirty="0">
                <a:latin typeface="Arial" pitchFamily="34" charset="0"/>
                <a:cs typeface="Arial" pitchFamily="34" charset="0"/>
              </a:rPr>
              <a:t>нэмэгдүүлдэг.</a:t>
            </a:r>
          </a:p>
          <a:p>
            <a:pPr indent="-228600" defTabSz="914400"/>
            <a:r>
              <a:rPr lang="mn-MN" sz="2000" dirty="0" smtClean="0">
                <a:latin typeface="Arial" pitchFamily="34" charset="0"/>
                <a:cs typeface="Arial" pitchFamily="34" charset="0"/>
              </a:rPr>
              <a:t>Гар өдөржин нойтон </a:t>
            </a:r>
            <a:r>
              <a:rPr lang="mn-MN" sz="2000" dirty="0">
                <a:latin typeface="Arial" pitchFamily="34" charset="0"/>
                <a:cs typeface="Arial" pitchFamily="34" charset="0"/>
              </a:rPr>
              <a:t>байвал, жишээ нь өдөрт 10-аас дээш үйлчлүүлэгч үсээ угаалгаж байвал арьсны үрэвсэл үүсэх магадлал </a:t>
            </a:r>
            <a:r>
              <a:rPr lang="mn-MN" sz="2000" dirty="0" smtClean="0">
                <a:latin typeface="Arial" pitchFamily="34" charset="0"/>
                <a:cs typeface="Arial" pitchFamily="34" charset="0"/>
              </a:rPr>
              <a:t>өндөр.</a:t>
            </a:r>
            <a:endParaRPr lang="mn-MN" sz="2000" dirty="0">
              <a:latin typeface="Arial" pitchFamily="34" charset="0"/>
              <a:cs typeface="Arial" pitchFamily="34" charset="0"/>
            </a:endParaRPr>
          </a:p>
          <a:p>
            <a:pPr indent="-228600" defTabSz="914400"/>
            <a:r>
              <a:rPr lang="mn-MN" sz="2000" dirty="0" smtClean="0">
                <a:latin typeface="Arial" pitchFamily="34" charset="0"/>
                <a:cs typeface="Arial" pitchFamily="34" charset="0"/>
              </a:rPr>
              <a:t>Шампун, </a:t>
            </a:r>
            <a:r>
              <a:rPr lang="mn-MN" sz="2000" dirty="0">
                <a:latin typeface="Arial" pitchFamily="34" charset="0"/>
                <a:cs typeface="Arial" pitchFamily="34" charset="0"/>
              </a:rPr>
              <a:t>үсний будаг, үс цайруулах химийн бодис болон бусад цэвэрлэгээний материалыг арьсанд шууд хүргэснээр арьсны үрэвсэл үүсгэдэг.</a:t>
            </a:r>
            <a:endParaRPr lang="en-US" sz="2000" dirty="0">
              <a:latin typeface="Arial" pitchFamily="34" charset="0"/>
              <a:cs typeface="Arial" pitchFamily="34" charset="0"/>
            </a:endParaRPr>
          </a:p>
        </p:txBody>
      </p:sp>
      <p:pic>
        <p:nvPicPr>
          <p:cNvPr id="1026" name="Picture 2" descr="Annual Report 2">
            <a:extLst>
              <a:ext uri="{FF2B5EF4-FFF2-40B4-BE49-F238E27FC236}">
                <a16:creationId xmlns:a16="http://schemas.microsoft.com/office/drawing/2014/main" xmlns="" id="{95E31C3E-853D-470D-915E-CE4E1893E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30" r="25470" b="-1"/>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10700" y="2115117"/>
            <a:ext cx="4732020" cy="0"/>
          </a:xfrm>
          <a:prstGeom prst="line">
            <a:avLst/>
          </a:prstGeom>
          <a:ln w="19050">
            <a:solidFill>
              <a:srgbClr val="E49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57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70">
            <a:extLst>
              <a:ext uri="{FF2B5EF4-FFF2-40B4-BE49-F238E27FC236}">
                <a16:creationId xmlns:a16="http://schemas.microsoft.com/office/drawing/2014/main" xmlns="" id="{49CD2D09-B1BB-4DF5-9E1C-3D21B21EDE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2056" name="Picture 72">
            <a:extLst>
              <a:ext uri="{FF2B5EF4-FFF2-40B4-BE49-F238E27FC236}">
                <a16:creationId xmlns:a16="http://schemas.microsoft.com/office/drawing/2014/main" xmlns="" id="{83355637-BA71-4F63-94C9-E77BF81BDFC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71" name="Rectangle 70">
            <a:extLst>
              <a:ext uri="{FF2B5EF4-FFF2-40B4-BE49-F238E27FC236}">
                <a16:creationId xmlns:a16="http://schemas.microsoft.com/office/drawing/2014/main" xmlns=""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2843"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73" name="Picture 72">
            <a:extLst>
              <a:ext uri="{FF2B5EF4-FFF2-40B4-BE49-F238E27FC236}">
                <a16:creationId xmlns:a16="http://schemas.microsoft.com/office/drawing/2014/main" xmlns=""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4" name="Başlık 3">
            <a:extLst>
              <a:ext uri="{FF2B5EF4-FFF2-40B4-BE49-F238E27FC236}">
                <a16:creationId xmlns:a16="http://schemas.microsoft.com/office/drawing/2014/main" xmlns="" id="{27C4FFE0-0EA4-45C2-A310-58EB3E79B0E2}"/>
              </a:ext>
            </a:extLst>
          </p:cNvPr>
          <p:cNvSpPr>
            <a:spLocks noGrp="1"/>
          </p:cNvSpPr>
          <p:nvPr>
            <p:ph type="title"/>
          </p:nvPr>
        </p:nvSpPr>
        <p:spPr>
          <a:xfrm>
            <a:off x="603748" y="798445"/>
            <a:ext cx="4431688" cy="1311664"/>
          </a:xfrm>
        </p:spPr>
        <p:txBody>
          <a:bodyPr vert="horz" lIns="91440" tIns="45720" rIns="91440" bIns="45720" rtlCol="0" anchor="ctr">
            <a:normAutofit fontScale="90000"/>
          </a:bodyPr>
          <a:lstStyle/>
          <a:p>
            <a:pPr defTabSz="914400"/>
            <a:r>
              <a:rPr lang="mn-MN" dirty="0">
                <a:solidFill>
                  <a:srgbClr val="000000"/>
                </a:solidFill>
                <a:latin typeface="Arial" pitchFamily="34" charset="0"/>
                <a:cs typeface="Arial" pitchFamily="34" charset="0"/>
              </a:rPr>
              <a:t>Арьсны үрэвслээс урьдчилан сэргийлэхийн тулд</a:t>
            </a:r>
            <a:r>
              <a:rPr lang="tr-TR" dirty="0">
                <a:solidFill>
                  <a:srgbClr val="000000"/>
                </a:solidFill>
                <a:latin typeface="Arial" pitchFamily="34" charset="0"/>
                <a:cs typeface="Arial" pitchFamily="34" charset="0"/>
              </a:rPr>
              <a:t>:</a:t>
            </a:r>
          </a:p>
        </p:txBody>
      </p:sp>
      <p:sp>
        <p:nvSpPr>
          <p:cNvPr id="3" name="İçerik Yer Tutucusu 2">
            <a:extLst>
              <a:ext uri="{FF2B5EF4-FFF2-40B4-BE49-F238E27FC236}">
                <a16:creationId xmlns:a16="http://schemas.microsoft.com/office/drawing/2014/main" xmlns="" id="{28176D53-9663-473A-A754-04EBEB33A0D1}"/>
              </a:ext>
            </a:extLst>
          </p:cNvPr>
          <p:cNvSpPr>
            <a:spLocks noGrp="1"/>
          </p:cNvSpPr>
          <p:nvPr>
            <p:ph idx="1"/>
          </p:nvPr>
        </p:nvSpPr>
        <p:spPr>
          <a:xfrm>
            <a:off x="603748" y="1934211"/>
            <a:ext cx="4329096" cy="4789861"/>
          </a:xfrm>
        </p:spPr>
        <p:txBody>
          <a:bodyPr vert="horz" lIns="91440" tIns="45720" rIns="91440" bIns="45720" rtlCol="0" anchor="ctr">
            <a:normAutofit fontScale="92500" lnSpcReduction="10000"/>
          </a:bodyPr>
          <a:lstStyle/>
          <a:p>
            <a:pPr lvl="0" indent="-228600" defTabSz="914400"/>
            <a:r>
              <a:rPr lang="mn-MN" sz="2200" dirty="0">
                <a:solidFill>
                  <a:srgbClr val="000000"/>
                </a:solidFill>
                <a:latin typeface="Arial" pitchFamily="34" charset="0"/>
                <a:cs typeface="Arial" pitchFamily="34" charset="0"/>
              </a:rPr>
              <a:t>Үс угаах, </a:t>
            </a:r>
            <a:r>
              <a:rPr lang="mn-MN" sz="2200" dirty="0" smtClean="0">
                <a:solidFill>
                  <a:srgbClr val="000000"/>
                </a:solidFill>
                <a:latin typeface="Arial" pitchFamily="34" charset="0"/>
                <a:cs typeface="Arial" pitchFamily="34" charset="0"/>
              </a:rPr>
              <a:t>шампун </a:t>
            </a:r>
            <a:r>
              <a:rPr lang="mn-MN" sz="2200" dirty="0">
                <a:solidFill>
                  <a:srgbClr val="000000"/>
                </a:solidFill>
                <a:latin typeface="Arial" pitchFamily="34" charset="0"/>
                <a:cs typeface="Arial" pitchFamily="34" charset="0"/>
              </a:rPr>
              <a:t>ашиглах, будах, үс цайруулах явцад нэг удаагийн латексаас өөр материалаар хийсэн бээлий хэрэглэх.</a:t>
            </a:r>
          </a:p>
          <a:p>
            <a:pPr lvl="0" indent="-228600" defTabSz="914400"/>
            <a:r>
              <a:rPr lang="mn-MN" sz="2200" dirty="0">
                <a:solidFill>
                  <a:srgbClr val="000000"/>
                </a:solidFill>
                <a:latin typeface="Arial" pitchFamily="34" charset="0"/>
                <a:cs typeface="Arial" pitchFamily="34" charset="0"/>
              </a:rPr>
              <a:t>Зөөлөн даавуун алчуураар гараа </a:t>
            </a:r>
            <a:r>
              <a:rPr lang="mn-MN" sz="2200" dirty="0" smtClean="0">
                <a:solidFill>
                  <a:srgbClr val="000000"/>
                </a:solidFill>
                <a:latin typeface="Arial" pitchFamily="34" charset="0"/>
                <a:cs typeface="Arial" pitchFamily="34" charset="0"/>
              </a:rPr>
              <a:t>арчих.</a:t>
            </a:r>
            <a:endParaRPr lang="mn-MN" sz="2200" dirty="0">
              <a:solidFill>
                <a:srgbClr val="000000"/>
              </a:solidFill>
              <a:latin typeface="Arial" pitchFamily="34" charset="0"/>
              <a:cs typeface="Arial" pitchFamily="34" charset="0"/>
            </a:endParaRPr>
          </a:p>
          <a:p>
            <a:pPr lvl="0" indent="-228600" defTabSz="914400"/>
            <a:r>
              <a:rPr lang="mn-MN" sz="2200" dirty="0">
                <a:solidFill>
                  <a:srgbClr val="000000"/>
                </a:solidFill>
                <a:latin typeface="Arial" pitchFamily="34" charset="0"/>
                <a:cs typeface="Arial" pitchFamily="34" charset="0"/>
              </a:rPr>
              <a:t>Гараа угаасны дараа, ажилдаа ирэхдээ тарахдаа гараа </a:t>
            </a:r>
            <a:r>
              <a:rPr lang="mn-MN" sz="2200" dirty="0" smtClean="0">
                <a:solidFill>
                  <a:srgbClr val="000000"/>
                </a:solidFill>
                <a:latin typeface="Arial" pitchFamily="34" charset="0"/>
                <a:cs typeface="Arial" pitchFamily="34" charset="0"/>
              </a:rPr>
              <a:t>чийгшүүлэх.</a:t>
            </a:r>
            <a:endParaRPr lang="mn-MN" sz="2200" dirty="0">
              <a:solidFill>
                <a:srgbClr val="000000"/>
              </a:solidFill>
              <a:latin typeface="Arial" pitchFamily="34" charset="0"/>
              <a:cs typeface="Arial" pitchFamily="34" charset="0"/>
            </a:endParaRPr>
          </a:p>
          <a:p>
            <a:pPr lvl="0" indent="-228600" defTabSz="914400"/>
            <a:r>
              <a:rPr lang="mn-MN" sz="2200" dirty="0">
                <a:solidFill>
                  <a:srgbClr val="000000"/>
                </a:solidFill>
                <a:latin typeface="Arial" pitchFamily="34" charset="0"/>
                <a:cs typeface="Arial" pitchFamily="34" charset="0"/>
              </a:rPr>
              <a:t>Арьсны үрэвслийг эрт оношлохын тулд арьсыг байнга шалгаж </a:t>
            </a:r>
            <a:r>
              <a:rPr lang="mn-MN" sz="2200" dirty="0" smtClean="0">
                <a:solidFill>
                  <a:srgbClr val="000000"/>
                </a:solidFill>
                <a:latin typeface="Arial" pitchFamily="34" charset="0"/>
                <a:cs typeface="Arial" pitchFamily="34" charset="0"/>
              </a:rPr>
              <a:t>байх.</a:t>
            </a:r>
            <a:endParaRPr lang="mn-MN" sz="2200" dirty="0">
              <a:solidFill>
                <a:srgbClr val="000000"/>
              </a:solidFill>
              <a:latin typeface="Arial" pitchFamily="34" charset="0"/>
              <a:cs typeface="Arial" pitchFamily="34" charset="0"/>
            </a:endParaRPr>
          </a:p>
          <a:p>
            <a:pPr lvl="0" indent="-228600" defTabSz="914400"/>
            <a:r>
              <a:rPr lang="mn-MN" sz="2200" dirty="0">
                <a:solidFill>
                  <a:srgbClr val="000000"/>
                </a:solidFill>
                <a:latin typeface="Arial" pitchFamily="34" charset="0"/>
                <a:cs typeface="Arial" pitchFamily="34" charset="0"/>
              </a:rPr>
              <a:t>Шинэ үйлчлүүлэгч бүрт </a:t>
            </a:r>
            <a:r>
              <a:rPr lang="mn-MN" sz="2200" dirty="0" smtClean="0">
                <a:solidFill>
                  <a:srgbClr val="000000"/>
                </a:solidFill>
                <a:latin typeface="Arial" pitchFamily="34" charset="0"/>
                <a:cs typeface="Arial" pitchFamily="34" charset="0"/>
              </a:rPr>
              <a:t>бээлийгээ </a:t>
            </a:r>
            <a:r>
              <a:rPr lang="mn-MN" sz="2200" dirty="0">
                <a:solidFill>
                  <a:srgbClr val="000000"/>
                </a:solidFill>
                <a:latin typeface="Arial" pitchFamily="34" charset="0"/>
                <a:cs typeface="Arial" pitchFamily="34" charset="0"/>
              </a:rPr>
              <a:t>сольж, энэ хоорондоо гараа юманд хүргэхгүй байхыг анхаарна </a:t>
            </a:r>
            <a:r>
              <a:rPr lang="mn-MN" sz="2200" dirty="0" smtClean="0">
                <a:solidFill>
                  <a:srgbClr val="000000"/>
                </a:solidFill>
                <a:latin typeface="Arial" pitchFamily="34" charset="0"/>
                <a:cs typeface="Arial" pitchFamily="34" charset="0"/>
              </a:rPr>
              <a:t>уу.</a:t>
            </a:r>
            <a:endParaRPr lang="tr-TR" sz="2200" dirty="0">
              <a:solidFill>
                <a:srgbClr val="000000"/>
              </a:solidFill>
              <a:effectLst/>
              <a:latin typeface="Arial" pitchFamily="34" charset="0"/>
              <a:cs typeface="Arial" pitchFamily="34" charset="0"/>
            </a:endParaRPr>
          </a:p>
        </p:txBody>
      </p:sp>
      <p:sp>
        <p:nvSpPr>
          <p:cNvPr id="2057" name="Freeform 49">
            <a:extLst>
              <a:ext uri="{FF2B5EF4-FFF2-40B4-BE49-F238E27FC236}">
                <a16:creationId xmlns:a16="http://schemas.microsoft.com/office/drawing/2014/main" xmlns="" id="{967C29FE-FD32-4AFB-AD20-DBDF5864B2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itchFamily="34" charset="0"/>
              <a:cs typeface="Arial" pitchFamily="34" charset="0"/>
            </a:endParaRPr>
          </a:p>
        </p:txBody>
      </p:sp>
      <p:sp>
        <p:nvSpPr>
          <p:cNvPr id="75" name="Freeform 62">
            <a:extLst>
              <a:ext uri="{FF2B5EF4-FFF2-40B4-BE49-F238E27FC236}">
                <a16:creationId xmlns:a16="http://schemas.microsoft.com/office/drawing/2014/main" xmlns=""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93671" y="738619"/>
            <a:ext cx="3750329"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itchFamily="34" charset="0"/>
              <a:cs typeface="Arial" pitchFamily="34" charset="0"/>
            </a:endParaRPr>
          </a:p>
        </p:txBody>
      </p:sp>
      <p:pic>
        <p:nvPicPr>
          <p:cNvPr id="2050" name="Picture 2" descr="Chemical Safety in Hairdressing">
            <a:extLst>
              <a:ext uri="{FF2B5EF4-FFF2-40B4-BE49-F238E27FC236}">
                <a16:creationId xmlns:a16="http://schemas.microsoft.com/office/drawing/2014/main" xmlns="" id="{806B47DC-D7F7-4C67-9204-618E110F4A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36" r="31557"/>
          <a:stretch/>
        </p:blipFill>
        <p:spPr bwMode="auto">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7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9F35C324-731D-4918-BFF7-7602F7B19E63}"/>
              </a:ext>
            </a:extLst>
          </p:cNvPr>
          <p:cNvSpPr>
            <a:spLocks noGrp="1"/>
          </p:cNvSpPr>
          <p:nvPr>
            <p:ph type="title"/>
          </p:nvPr>
        </p:nvSpPr>
        <p:spPr>
          <a:xfrm>
            <a:off x="292734" y="70763"/>
            <a:ext cx="3708114" cy="1622321"/>
          </a:xfrm>
        </p:spPr>
        <p:txBody>
          <a:bodyPr vert="horz" lIns="91440" tIns="45720" rIns="91440" bIns="45720" rtlCol="0" anchor="ctr">
            <a:normAutofit/>
          </a:bodyPr>
          <a:lstStyle/>
          <a:p>
            <a:pPr defTabSz="914400"/>
            <a:r>
              <a:rPr lang="mn-MN" kern="1200" dirty="0">
                <a:latin typeface="Arial" pitchFamily="34" charset="0"/>
                <a:cs typeface="Arial" pitchFamily="34" charset="0"/>
              </a:rPr>
              <a:t>Биологийн хүчин зүйлс</a:t>
            </a:r>
            <a:endParaRPr lang="en-US" kern="1200"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92279FD5-AF3F-452B-82B1-51CAC78745FC}"/>
              </a:ext>
            </a:extLst>
          </p:cNvPr>
          <p:cNvSpPr>
            <a:spLocks noGrp="1"/>
          </p:cNvSpPr>
          <p:nvPr>
            <p:ph idx="1"/>
          </p:nvPr>
        </p:nvSpPr>
        <p:spPr>
          <a:xfrm>
            <a:off x="259644" y="1693084"/>
            <a:ext cx="4187395" cy="3785419"/>
          </a:xfrm>
        </p:spPr>
        <p:txBody>
          <a:bodyPr vert="horz" lIns="91440" tIns="45720" rIns="91440" bIns="45720" rtlCol="0">
            <a:noAutofit/>
          </a:bodyPr>
          <a:lstStyle/>
          <a:p>
            <a:pPr indent="-228600" defTabSz="914400"/>
            <a:r>
              <a:rPr lang="ru-RU" sz="2000" dirty="0">
                <a:latin typeface="Arial" pitchFamily="34" charset="0"/>
                <a:cs typeface="Arial" pitchFamily="34" charset="0"/>
              </a:rPr>
              <a:t>Биологийн эрсдэлт хүчин зүйлд бактери, мөөгөнцөр, вирус орно</a:t>
            </a:r>
            <a:r>
              <a:rPr lang="mn-MN" sz="2000" dirty="0">
                <a:latin typeface="Arial" pitchFamily="34" charset="0"/>
                <a:cs typeface="Arial" pitchFamily="34" charset="0"/>
              </a:rPr>
              <a:t>.</a:t>
            </a:r>
          </a:p>
          <a:p>
            <a:pPr indent="-228600" defTabSz="914400"/>
            <a:r>
              <a:rPr lang="mn-MN" sz="2000" dirty="0">
                <a:latin typeface="Arial" pitchFamily="34" charset="0"/>
                <a:cs typeface="Arial" pitchFamily="34" charset="0"/>
              </a:rPr>
              <a:t>Ялангуяа маникюр, педикюрийн мэргэжилтнүүд "цусаар дамждаг эмгэг төрүүлэгч" гепатит В, С, ДОХ-ын вирус зэрэг өвчинд нэрвэгдэх магадлалтай.</a:t>
            </a:r>
          </a:p>
          <a:p>
            <a:pPr indent="-228600" defTabSz="914400"/>
            <a:r>
              <a:rPr lang="mn-MN" sz="2000" dirty="0">
                <a:latin typeface="Arial" pitchFamily="34" charset="0"/>
                <a:cs typeface="Arial" pitchFamily="34" charset="0"/>
              </a:rPr>
              <a:t>Үүний зэрэгцээ </a:t>
            </a:r>
            <a:r>
              <a:rPr lang="mn-MN" sz="2000" dirty="0" smtClean="0">
                <a:latin typeface="Arial" pitchFamily="34" charset="0"/>
                <a:cs typeface="Arial" pitchFamily="34" charset="0"/>
              </a:rPr>
              <a:t>ажилтан үйлчлүүлэгчийн </a:t>
            </a:r>
            <a:r>
              <a:rPr lang="mn-MN" sz="2000" dirty="0">
                <a:latin typeface="Arial" pitchFamily="34" charset="0"/>
                <a:cs typeface="Arial" pitchFamily="34" charset="0"/>
              </a:rPr>
              <a:t>гар, хөлтэй шууд харьцдаг эсвэл ашигласан тоног төхөөрөмжийг сайтар </a:t>
            </a:r>
            <a:r>
              <a:rPr lang="mn-MN" sz="2000" dirty="0" smtClean="0">
                <a:latin typeface="Arial" pitchFamily="34" charset="0"/>
                <a:cs typeface="Arial" pitchFamily="34" charset="0"/>
              </a:rPr>
              <a:t>ариутгаагүй </a:t>
            </a:r>
            <a:r>
              <a:rPr lang="mn-MN" sz="2000" dirty="0">
                <a:latin typeface="Arial" pitchFamily="34" charset="0"/>
                <a:cs typeface="Arial" pitchFamily="34" charset="0"/>
              </a:rPr>
              <a:t>бол мөөгөнцрийн халдвар авах эрсдэлтэй.</a:t>
            </a:r>
            <a:endParaRPr lang="tr-TR" sz="2000" dirty="0">
              <a:latin typeface="Arial" pitchFamily="34" charset="0"/>
              <a:cs typeface="Arial" pitchFamily="34" charset="0"/>
            </a:endParaRPr>
          </a:p>
        </p:txBody>
      </p:sp>
      <p:sp>
        <p:nvSpPr>
          <p:cNvPr id="71" name="Rectangle 70">
            <a:extLst>
              <a:ext uri="{FF2B5EF4-FFF2-40B4-BE49-F238E27FC236}">
                <a16:creationId xmlns:a16="http://schemas.microsoft.com/office/drawing/2014/main" xmlns="" id="{46F7435D-E3DB-47B1-BA61-B00ACC83A9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3" name="Rounded Rectangle 9">
            <a:extLst>
              <a:ext uri="{FF2B5EF4-FFF2-40B4-BE49-F238E27FC236}">
                <a16:creationId xmlns:a16="http://schemas.microsoft.com/office/drawing/2014/main" xmlns="" id="{F263A0B5-F8C4-4116-809F-78A768EA79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4098" name="Picture 2" descr="Joona Baby - Home | Facebook">
            <a:extLst>
              <a:ext uri="{FF2B5EF4-FFF2-40B4-BE49-F238E27FC236}">
                <a16:creationId xmlns:a16="http://schemas.microsoft.com/office/drawing/2014/main" xmlns="" id="{A7D7A3BF-1D2E-462F-A710-70DBCEA3A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464" r="46552"/>
          <a:stretch/>
        </p:blipFill>
        <p:spPr bwMode="auto">
          <a:xfrm>
            <a:off x="5178531" y="1055464"/>
            <a:ext cx="3356649" cy="474382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4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fety and Health Topics | Health Hazards in Nail Salons ...">
            <a:extLst>
              <a:ext uri="{FF2B5EF4-FFF2-40B4-BE49-F238E27FC236}">
                <a16:creationId xmlns:a16="http://schemas.microsoft.com/office/drawing/2014/main" xmlns="" id="{8E351240-510A-4817-B04A-187B7DC062E8}"/>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l="3555" t="35438" r="2808" b="24137"/>
          <a:stretch/>
        </p:blipFill>
        <p:spPr bwMode="auto">
          <a:xfrm>
            <a:off x="-357127" y="1154693"/>
            <a:ext cx="10188000" cy="5703307"/>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xmlns="" id="{21D95E91-8E53-4E72-958B-D29A4AC440E6}"/>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17</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9E01FADF-7326-4A34-8D47-8C09E63F340C}"/>
              </a:ext>
            </a:extLst>
          </p:cNvPr>
          <p:cNvSpPr>
            <a:spLocks noGrp="1"/>
          </p:cNvSpPr>
          <p:nvPr>
            <p:ph idx="1"/>
          </p:nvPr>
        </p:nvSpPr>
        <p:spPr>
          <a:xfrm>
            <a:off x="969819" y="1628913"/>
            <a:ext cx="7222836" cy="4351338"/>
          </a:xfrm>
        </p:spPr>
        <p:txBody>
          <a:bodyPr/>
          <a:lstStyle/>
          <a:p>
            <a:pPr marL="0" indent="0">
              <a:buNone/>
            </a:pPr>
            <a:r>
              <a:rPr lang="mn-MN" sz="2400" b="1" dirty="0">
                <a:latin typeface="Arial" pitchFamily="34" charset="0"/>
                <a:cs typeface="Arial" pitchFamily="34" charset="0"/>
              </a:rPr>
              <a:t>Биологийн эрсдэлт хүчин зүйлээс урьдчилан сэргийлэхийн тулд</a:t>
            </a:r>
            <a:r>
              <a:rPr lang="tr-TR" sz="2400" b="1" dirty="0">
                <a:latin typeface="Arial" pitchFamily="34" charset="0"/>
                <a:cs typeface="Arial" pitchFamily="34" charset="0"/>
              </a:rPr>
              <a:t>:</a:t>
            </a:r>
          </a:p>
          <a:p>
            <a:pPr>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Цустай </a:t>
            </a:r>
            <a:r>
              <a:rPr lang="mn-MN" sz="2000" dirty="0" smtClean="0">
                <a:solidFill>
                  <a:srgbClr val="000000"/>
                </a:solidFill>
                <a:latin typeface="Arial" pitchFamily="34" charset="0"/>
                <a:ea typeface="Times New Roman" panose="02020603050405020304" pitchFamily="18" charset="0"/>
                <a:cs typeface="Arial" pitchFamily="34" charset="0"/>
              </a:rPr>
              <a:t>зүйлд хүрэхгүй </a:t>
            </a:r>
            <a:r>
              <a:rPr lang="mn-MN" sz="2000" dirty="0">
                <a:solidFill>
                  <a:srgbClr val="000000"/>
                </a:solidFill>
                <a:latin typeface="Arial" pitchFamily="34" charset="0"/>
                <a:ea typeface="Times New Roman" panose="02020603050405020304" pitchFamily="18" charset="0"/>
                <a:cs typeface="Arial" pitchFamily="34" charset="0"/>
              </a:rPr>
              <a:t>байх.</a:t>
            </a:r>
          </a:p>
          <a:p>
            <a:pPr>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Бээлий заавал өмсөх, гар хөлөө зүссэн, ил шархтай, арьс нь цэврүүтсэн </a:t>
            </a:r>
            <a:r>
              <a:rPr lang="mn-MN" sz="2000" dirty="0" smtClean="0">
                <a:solidFill>
                  <a:srgbClr val="000000"/>
                </a:solidFill>
                <a:latin typeface="Arial" pitchFamily="34" charset="0"/>
                <a:ea typeface="Times New Roman" panose="02020603050405020304" pitchFamily="18" charset="0"/>
                <a:cs typeface="Arial" pitchFamily="34" charset="0"/>
              </a:rPr>
              <a:t>үйлчлүүлэгчтэй </a:t>
            </a:r>
            <a:r>
              <a:rPr lang="mn-MN" sz="2000" dirty="0">
                <a:solidFill>
                  <a:srgbClr val="000000"/>
                </a:solidFill>
                <a:latin typeface="Arial" pitchFamily="34" charset="0"/>
                <a:ea typeface="Times New Roman" panose="02020603050405020304" pitchFamily="18" charset="0"/>
                <a:cs typeface="Arial" pitchFamily="34" charset="0"/>
              </a:rPr>
              <a:t>ажиллахаас зайлсхийх.</a:t>
            </a:r>
            <a:endParaRPr lang="tr-TR" sz="2000" dirty="0">
              <a:solidFill>
                <a:srgbClr val="000000"/>
              </a:solidFill>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Ашигласан бээлийгээ ажил дуусмагц </a:t>
            </a:r>
            <a:r>
              <a:rPr lang="mn-MN" sz="2000" dirty="0" smtClean="0">
                <a:solidFill>
                  <a:srgbClr val="000000"/>
                </a:solidFill>
                <a:latin typeface="Arial" pitchFamily="34" charset="0"/>
                <a:ea typeface="Times New Roman" panose="02020603050405020304" pitchFamily="18" charset="0"/>
                <a:cs typeface="Arial" pitchFamily="34" charset="0"/>
              </a:rPr>
              <a:t>хаях.</a:t>
            </a:r>
            <a:endParaRPr lang="mn-MN" sz="2000" dirty="0">
              <a:solidFill>
                <a:srgbClr val="000000"/>
              </a:solidFill>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r>
              <a:rPr lang="mn-MN" sz="2000" dirty="0" smtClean="0">
                <a:solidFill>
                  <a:srgbClr val="000000"/>
                </a:solidFill>
                <a:latin typeface="Arial" pitchFamily="34" charset="0"/>
                <a:ea typeface="Times New Roman" panose="02020603050405020304" pitchFamily="18" charset="0"/>
                <a:cs typeface="Arial" pitchFamily="34" charset="0"/>
              </a:rPr>
              <a:t>Үйлчлүүлэгчтэй </a:t>
            </a:r>
            <a:r>
              <a:rPr lang="mn-MN" sz="2000" dirty="0">
                <a:solidFill>
                  <a:srgbClr val="000000"/>
                </a:solidFill>
                <a:latin typeface="Arial" pitchFamily="34" charset="0"/>
                <a:ea typeface="Times New Roman" panose="02020603050405020304" pitchFamily="18" charset="0"/>
                <a:cs typeface="Arial" pitchFamily="34" charset="0"/>
              </a:rPr>
              <a:t>харьцахаас өмнө болон дараа нь гараа сайн савандаж </a:t>
            </a:r>
            <a:r>
              <a:rPr lang="mn-MN" sz="2000" dirty="0" smtClean="0">
                <a:solidFill>
                  <a:srgbClr val="000000"/>
                </a:solidFill>
                <a:latin typeface="Arial" pitchFamily="34" charset="0"/>
                <a:ea typeface="Times New Roman" panose="02020603050405020304" pitchFamily="18" charset="0"/>
                <a:cs typeface="Arial" pitchFamily="34" charset="0"/>
              </a:rPr>
              <a:t>угаах.</a:t>
            </a:r>
            <a:endParaRPr lang="mn-MN" sz="2000" dirty="0">
              <a:solidFill>
                <a:srgbClr val="000000"/>
              </a:solidFill>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Хэрэв </a:t>
            </a:r>
            <a:r>
              <a:rPr lang="mn-MN" sz="2000" dirty="0" smtClean="0">
                <a:solidFill>
                  <a:srgbClr val="000000"/>
                </a:solidFill>
                <a:latin typeface="Arial" pitchFamily="34" charset="0"/>
                <a:ea typeface="Times New Roman" panose="02020603050405020304" pitchFamily="18" charset="0"/>
                <a:cs typeface="Arial" pitchFamily="34" charset="0"/>
              </a:rPr>
              <a:t>хэн нэгэн </a:t>
            </a:r>
            <a:r>
              <a:rPr lang="mn-MN" sz="2000" dirty="0">
                <a:solidFill>
                  <a:srgbClr val="000000"/>
                </a:solidFill>
                <a:latin typeface="Arial" pitchFamily="34" charset="0"/>
                <a:ea typeface="Times New Roman" panose="02020603050405020304" pitchFamily="18" charset="0"/>
                <a:cs typeface="Arial" pitchFamily="34" charset="0"/>
              </a:rPr>
              <a:t>ажилтан эсвэл үйлчлүүлэгч цус алдвал цусанд ямар нэгэн байдлаар хүрч болохгүй. Цусыг алчуур эсвэл </a:t>
            </a:r>
            <a:r>
              <a:rPr lang="mn-MN" sz="2000" dirty="0" smtClean="0">
                <a:solidFill>
                  <a:srgbClr val="000000"/>
                </a:solidFill>
                <a:latin typeface="Arial" pitchFamily="34" charset="0"/>
                <a:ea typeface="Times New Roman" panose="02020603050405020304" pitchFamily="18" charset="0"/>
                <a:cs typeface="Arial" pitchFamily="34" charset="0"/>
              </a:rPr>
              <a:t>хөвөнгөөр </a:t>
            </a:r>
            <a:r>
              <a:rPr lang="mn-MN" sz="2000" dirty="0">
                <a:solidFill>
                  <a:srgbClr val="000000"/>
                </a:solidFill>
                <a:latin typeface="Arial" pitchFamily="34" charset="0"/>
                <a:ea typeface="Times New Roman" panose="02020603050405020304" pitchFamily="18" charset="0"/>
                <a:cs typeface="Arial" pitchFamily="34" charset="0"/>
              </a:rPr>
              <a:t>тогтоож, ашигласан материалыг нэн даруй хаях хэрэгтэй.</a:t>
            </a:r>
          </a:p>
          <a:p>
            <a:pPr>
              <a:buFont typeface="Wingdings" panose="05000000000000000000" pitchFamily="2" charset="2"/>
              <a:buChar char="ü"/>
            </a:pPr>
            <a:r>
              <a:rPr lang="mn-MN" sz="2000" dirty="0">
                <a:solidFill>
                  <a:srgbClr val="000000"/>
                </a:solidFill>
                <a:latin typeface="Arial" pitchFamily="34" charset="0"/>
                <a:ea typeface="Times New Roman" panose="02020603050405020304" pitchFamily="18" charset="0"/>
                <a:cs typeface="Arial" pitchFamily="34" charset="0"/>
              </a:rPr>
              <a:t>Хөл угаах крант, массажны орыг үйлчлүүлэгч бүрийн хэрэглээний дараа, өдөр бүр заавал ариутгана.</a:t>
            </a:r>
            <a:r>
              <a:rPr lang="tr-TR" sz="2000" dirty="0">
                <a:solidFill>
                  <a:srgbClr val="000000"/>
                </a:solidFill>
                <a:effectLst/>
                <a:latin typeface="Arial" pitchFamily="34" charset="0"/>
                <a:ea typeface="Times New Roman" panose="02020603050405020304" pitchFamily="18" charset="0"/>
                <a:cs typeface="Arial" pitchFamily="34" charset="0"/>
              </a:rPr>
              <a:t> </a:t>
            </a:r>
          </a:p>
          <a:p>
            <a:pPr>
              <a:buFont typeface="Wingdings" panose="05000000000000000000" pitchFamily="2" charset="2"/>
              <a:buChar char="ü"/>
            </a:pPr>
            <a:endParaRPr lang="tr-TR" sz="2000" dirty="0">
              <a:solidFill>
                <a:srgbClr val="000000"/>
              </a:solidFill>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en-US" sz="2000" dirty="0">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tr-TR" sz="2000" dirty="0">
              <a:solidFill>
                <a:srgbClr val="000000"/>
              </a:solidFill>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en-US" sz="2000" dirty="0">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tr-TR" sz="2000" dirty="0">
              <a:solidFill>
                <a:srgbClr val="000000"/>
              </a:solidFill>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en-US" sz="2000" dirty="0">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tr-TR" sz="2000" dirty="0">
              <a:solidFill>
                <a:srgbClr val="000000"/>
              </a:solidFill>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en-US" sz="2400" dirty="0">
              <a:effectLst/>
              <a:latin typeface="Arial" pitchFamily="34" charset="0"/>
              <a:ea typeface="Times New Roman" panose="02020603050405020304" pitchFamily="18" charset="0"/>
              <a:cs typeface="Arial" pitchFamily="34" charset="0"/>
            </a:endParaRPr>
          </a:p>
          <a:p>
            <a:pPr>
              <a:buFont typeface="Wingdings" panose="05000000000000000000" pitchFamily="2" charset="2"/>
              <a:buChar char="ü"/>
            </a:pPr>
            <a:endParaRPr lang="en-US" sz="20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BFDF0967-3D58-49F5-9C82-B373308C187D}"/>
              </a:ext>
            </a:extLst>
          </p:cNvPr>
          <p:cNvSpPr>
            <a:spLocks noGrp="1"/>
          </p:cNvSpPr>
          <p:nvPr>
            <p:ph type="title"/>
          </p:nvPr>
        </p:nvSpPr>
        <p:spPr/>
        <p:txBody>
          <a:bodyPr/>
          <a:lstStyle/>
          <a:p>
            <a:r>
              <a:rPr lang="mn-MN" dirty="0">
                <a:latin typeface="Arial" pitchFamily="34" charset="0"/>
                <a:cs typeface="Arial" pitchFamily="34" charset="0"/>
              </a:rPr>
              <a:t>Биологийн хүчин зүйлс</a:t>
            </a:r>
            <a:endParaRPr lang="en-US" dirty="0">
              <a:latin typeface="Arial" pitchFamily="34" charset="0"/>
              <a:cs typeface="Arial" pitchFamily="34" charset="0"/>
            </a:endParaRPr>
          </a:p>
        </p:txBody>
      </p:sp>
    </p:spTree>
    <p:extLst>
      <p:ext uri="{BB962C8B-B14F-4D97-AF65-F5344CB8AC3E}">
        <p14:creationId xmlns:p14="http://schemas.microsoft.com/office/powerpoint/2010/main" val="87036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BFDF0967-3D58-49F5-9C82-B373308C187D}"/>
              </a:ext>
            </a:extLst>
          </p:cNvPr>
          <p:cNvSpPr>
            <a:spLocks noGrp="1"/>
          </p:cNvSpPr>
          <p:nvPr>
            <p:ph type="title"/>
          </p:nvPr>
        </p:nvSpPr>
        <p:spPr>
          <a:xfrm>
            <a:off x="3910934" y="0"/>
            <a:ext cx="4817137" cy="1676603"/>
          </a:xfrm>
        </p:spPr>
        <p:txBody>
          <a:bodyPr vert="horz" lIns="91440" tIns="45720" rIns="91440" bIns="45720" rtlCol="0" anchor="ctr">
            <a:normAutofit/>
          </a:bodyPr>
          <a:lstStyle/>
          <a:p>
            <a:pPr defTabSz="914400"/>
            <a:r>
              <a:rPr lang="mn-MN" dirty="0">
                <a:latin typeface="Arial" pitchFamily="34" charset="0"/>
                <a:cs typeface="Arial" pitchFamily="34" charset="0"/>
              </a:rPr>
              <a:t>Биологийн хүчин зүйлс</a:t>
            </a:r>
            <a:endParaRPr lang="en-US" kern="1200" dirty="0">
              <a:latin typeface="Arial" pitchFamily="34" charset="0"/>
              <a:cs typeface="Arial" pitchFamily="34" charset="0"/>
            </a:endParaRPr>
          </a:p>
        </p:txBody>
      </p:sp>
      <p:sp>
        <p:nvSpPr>
          <p:cNvPr id="6148" name="Rectangle 70">
            <a:extLst>
              <a:ext uri="{FF2B5EF4-FFF2-40B4-BE49-F238E27FC236}">
                <a16:creationId xmlns:a16="http://schemas.microsoft.com/office/drawing/2014/main" xmlns=""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cs typeface="Arial" pitchFamily="34" charset="0"/>
            </a:endParaRPr>
          </a:p>
        </p:txBody>
      </p:sp>
      <p:sp>
        <p:nvSpPr>
          <p:cNvPr id="6149" name="Rounded Rectangle 9">
            <a:extLst>
              <a:ext uri="{FF2B5EF4-FFF2-40B4-BE49-F238E27FC236}">
                <a16:creationId xmlns:a16="http://schemas.microsoft.com/office/drawing/2014/main" xmlns=""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cs typeface="Arial" pitchFamily="34" charset="0"/>
            </a:endParaRPr>
          </a:p>
        </p:txBody>
      </p:sp>
      <p:pic>
        <p:nvPicPr>
          <p:cNvPr id="6146" name="Picture 2" descr="Aerona Beauty-Manufacturers Of Beauty Care Instruments | Beauty ...">
            <a:extLst>
              <a:ext uri="{FF2B5EF4-FFF2-40B4-BE49-F238E27FC236}">
                <a16:creationId xmlns:a16="http://schemas.microsoft.com/office/drawing/2014/main" xmlns="" id="{3536CBAE-4E93-41EE-B80B-D20FD38A03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023" y="2799476"/>
            <a:ext cx="2334960" cy="125904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9E01FADF-7326-4A34-8D47-8C09E63F340C}"/>
              </a:ext>
            </a:extLst>
          </p:cNvPr>
          <p:cNvSpPr>
            <a:spLocks noGrp="1"/>
          </p:cNvSpPr>
          <p:nvPr>
            <p:ph idx="1"/>
          </p:nvPr>
        </p:nvSpPr>
        <p:spPr>
          <a:xfrm>
            <a:off x="3910934" y="1524001"/>
            <a:ext cx="5013609" cy="4832350"/>
          </a:xfrm>
        </p:spPr>
        <p:txBody>
          <a:bodyPr vert="horz" lIns="91440" tIns="45720" rIns="91440" bIns="45720" rtlCol="0">
            <a:normAutofit fontScale="85000" lnSpcReduction="10000"/>
          </a:bodyPr>
          <a:lstStyle/>
          <a:p>
            <a:pPr marL="0" indent="0" defTabSz="914400">
              <a:buNone/>
            </a:pPr>
            <a:r>
              <a:rPr lang="mn-MN" sz="2400" b="1" dirty="0">
                <a:latin typeface="Arial" pitchFamily="34" charset="0"/>
                <a:cs typeface="Arial" pitchFamily="34" charset="0"/>
              </a:rPr>
              <a:t>Биологийн эрсдэлт хүчин зүйлээс урьдчилан сэргийлэхийн тулд</a:t>
            </a:r>
            <a:r>
              <a:rPr lang="mn-MN" sz="2400" b="1" dirty="0" smtClean="0">
                <a:latin typeface="Arial" pitchFamily="34" charset="0"/>
                <a:cs typeface="Arial" pitchFamily="34" charset="0"/>
              </a:rPr>
              <a:t>:</a:t>
            </a:r>
            <a:endParaRPr lang="tr-TR" sz="2400" b="1" dirty="0">
              <a:latin typeface="Arial" pitchFamily="34" charset="0"/>
              <a:cs typeface="Arial" pitchFamily="34" charset="0"/>
            </a:endParaRPr>
          </a:p>
          <a:p>
            <a:pPr marL="0" indent="0" defTabSz="914400">
              <a:buNone/>
            </a:pPr>
            <a:r>
              <a:rPr lang="mn-MN" sz="2200" dirty="0">
                <a:latin typeface="Arial" pitchFamily="34" charset="0"/>
                <a:cs typeface="Arial" pitchFamily="34" charset="0"/>
              </a:rPr>
              <a:t>Маникюр, педикюрийн хэрэгслийг ашигласны дараа заавал цэвэрлэж, ариутгана. Эдгээр багажаа ариутгахдаа;</a:t>
            </a:r>
          </a:p>
          <a:p>
            <a:pPr marL="628650" lvl="1" indent="-342900" defTabSz="914400">
              <a:buFont typeface="Wingdings" panose="05000000000000000000" pitchFamily="2" charset="2"/>
              <a:buChar char="ü"/>
            </a:pPr>
            <a:r>
              <a:rPr lang="mn-MN" sz="1900" dirty="0">
                <a:latin typeface="Arial" pitchFamily="34" charset="0"/>
                <a:cs typeface="Arial" pitchFamily="34" charset="0"/>
              </a:rPr>
              <a:t>Цэвэрлэх, ариутгах үедээ бээлий </a:t>
            </a:r>
            <a:r>
              <a:rPr lang="mn-MN" sz="1900" dirty="0" smtClean="0">
                <a:latin typeface="Arial" pitchFamily="34" charset="0"/>
                <a:cs typeface="Arial" pitchFamily="34" charset="0"/>
              </a:rPr>
              <a:t>хэрэглэх</a:t>
            </a:r>
            <a:r>
              <a:rPr lang="tr-TR" sz="1900" dirty="0" smtClean="0">
                <a:effectLst/>
                <a:latin typeface="Arial" pitchFamily="34" charset="0"/>
                <a:cs typeface="Arial" pitchFamily="34" charset="0"/>
              </a:rPr>
              <a:t>. </a:t>
            </a:r>
            <a:endParaRPr lang="tr-TR" sz="1900" dirty="0">
              <a:effectLst/>
              <a:latin typeface="Arial" pitchFamily="34" charset="0"/>
              <a:cs typeface="Arial" pitchFamily="34" charset="0"/>
            </a:endParaRPr>
          </a:p>
          <a:p>
            <a:pPr marL="628650" lvl="1" indent="-342900" defTabSz="914400">
              <a:buFont typeface="Wingdings" panose="05000000000000000000" pitchFamily="2" charset="2"/>
              <a:buChar char="ü"/>
            </a:pPr>
            <a:r>
              <a:rPr lang="mn-MN" sz="1900" dirty="0">
                <a:latin typeface="Arial" pitchFamily="34" charset="0"/>
                <a:cs typeface="Arial" pitchFamily="34" charset="0"/>
              </a:rPr>
              <a:t>Багажаа их хэмжээний савантай усаар угааж, шаардлагатай бол сойз </a:t>
            </a:r>
            <a:r>
              <a:rPr lang="mn-MN" sz="1900" dirty="0" smtClean="0">
                <a:latin typeface="Arial" pitchFamily="34" charset="0"/>
                <a:cs typeface="Arial" pitchFamily="34" charset="0"/>
              </a:rPr>
              <a:t>ашиглах. </a:t>
            </a:r>
            <a:endParaRPr lang="mn-MN" sz="1900" dirty="0">
              <a:latin typeface="Arial" pitchFamily="34" charset="0"/>
              <a:cs typeface="Arial" pitchFamily="34" charset="0"/>
            </a:endParaRPr>
          </a:p>
          <a:p>
            <a:pPr marL="628650" lvl="1" indent="-342900" defTabSz="914400">
              <a:buFont typeface="Wingdings" panose="05000000000000000000" pitchFamily="2" charset="2"/>
              <a:buChar char="ü"/>
            </a:pPr>
            <a:r>
              <a:rPr lang="mn-MN" sz="1900" dirty="0">
                <a:latin typeface="Arial" pitchFamily="34" charset="0"/>
                <a:cs typeface="Arial" pitchFamily="34" charset="0"/>
              </a:rPr>
              <a:t>Багажаа ашиглах зааврын дагуу 10-30 минутын турш усанд байлгана. Усны агууламжтай холбоотой үйлдвэрлэгчийн зааврыг дагаж </a:t>
            </a:r>
            <a:r>
              <a:rPr lang="mn-MN" sz="1900" dirty="0" smtClean="0">
                <a:latin typeface="Arial" pitchFamily="34" charset="0"/>
                <a:cs typeface="Arial" pitchFamily="34" charset="0"/>
              </a:rPr>
              <a:t>мөрдөх</a:t>
            </a:r>
            <a:r>
              <a:rPr lang="tr-TR" sz="1900" dirty="0" smtClean="0">
                <a:effectLst/>
                <a:latin typeface="Arial" pitchFamily="34" charset="0"/>
                <a:cs typeface="Arial" pitchFamily="34" charset="0"/>
              </a:rPr>
              <a:t>.</a:t>
            </a:r>
            <a:endParaRPr lang="tr-TR" sz="1900" dirty="0">
              <a:effectLst/>
              <a:latin typeface="Arial" pitchFamily="34" charset="0"/>
              <a:cs typeface="Arial" pitchFamily="34" charset="0"/>
            </a:endParaRPr>
          </a:p>
          <a:p>
            <a:pPr marL="628650" lvl="1" indent="-342900" defTabSz="914400">
              <a:buFont typeface="Wingdings" panose="05000000000000000000" pitchFamily="2" charset="2"/>
              <a:buChar char="ü"/>
            </a:pPr>
            <a:r>
              <a:rPr lang="mn-MN" sz="1900" dirty="0">
                <a:latin typeface="Arial" pitchFamily="34" charset="0"/>
                <a:cs typeface="Arial" pitchFamily="34" charset="0"/>
              </a:rPr>
              <a:t>Дараа нь дахин цэвэр усаар угааж </a:t>
            </a:r>
            <a:r>
              <a:rPr lang="mn-MN" sz="1900" dirty="0" smtClean="0">
                <a:latin typeface="Arial" pitchFamily="34" charset="0"/>
                <a:cs typeface="Arial" pitchFamily="34" charset="0"/>
              </a:rPr>
              <a:t>зайлах.</a:t>
            </a:r>
            <a:endParaRPr lang="mn-MN" sz="1900" dirty="0">
              <a:latin typeface="Arial" pitchFamily="34" charset="0"/>
              <a:cs typeface="Arial" pitchFamily="34" charset="0"/>
            </a:endParaRPr>
          </a:p>
          <a:p>
            <a:pPr marL="628650" lvl="1" indent="-342900" defTabSz="914400">
              <a:buFont typeface="Wingdings" panose="05000000000000000000" pitchFamily="2" charset="2"/>
              <a:buChar char="ü"/>
            </a:pPr>
            <a:r>
              <a:rPr lang="mn-MN" sz="1900" dirty="0">
                <a:latin typeface="Arial" pitchFamily="34" charset="0"/>
                <a:cs typeface="Arial" pitchFamily="34" charset="0"/>
              </a:rPr>
              <a:t>Бүх ариутгасан материалыг цэвэр газар хадгална. Хэт ягаан туяны ариутгагчийг  зөвхөн цэвэр, ариутгасан материалыг хадгалахад ашигладаг. Хэт ягаан туяаны ариутгагч нь өөрөө ариутгалын шинж чанаргүй байдаг.</a:t>
            </a:r>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effectLst/>
              <a:latin typeface="Arial" pitchFamily="34" charset="0"/>
              <a:cs typeface="Arial" pitchFamily="34" charset="0"/>
            </a:endParaRPr>
          </a:p>
          <a:p>
            <a:pPr indent="-228600" defTabSz="914400"/>
            <a:endParaRPr lang="tr-TR" sz="1800" dirty="0">
              <a:latin typeface="Arial" pitchFamily="34" charset="0"/>
              <a:cs typeface="Arial" pitchFamily="34" charset="0"/>
            </a:endParaRPr>
          </a:p>
        </p:txBody>
      </p:sp>
      <p:sp>
        <p:nvSpPr>
          <p:cNvPr id="2" name="Slayt Numarası Yer Tutucusu 1">
            <a:extLst>
              <a:ext uri="{FF2B5EF4-FFF2-40B4-BE49-F238E27FC236}">
                <a16:creationId xmlns:a16="http://schemas.microsoft.com/office/drawing/2014/main" xmlns="" id="{21D95E91-8E53-4E72-958B-D29A4AC440E6}"/>
              </a:ext>
            </a:extLst>
          </p:cNvPr>
          <p:cNvSpPr>
            <a:spLocks noGrp="1"/>
          </p:cNvSpPr>
          <p:nvPr>
            <p:ph type="sldNum" sz="quarter" idx="12"/>
          </p:nvPr>
        </p:nvSpPr>
        <p:spPr>
          <a:xfrm>
            <a:off x="219456" y="6356350"/>
            <a:ext cx="514350" cy="365125"/>
          </a:xfrm>
        </p:spPr>
        <p:txBody>
          <a:bodyPr vert="horz" lIns="91440" tIns="45720" rIns="91440" bIns="45720" rtlCol="0" anchor="ctr">
            <a:normAutofit/>
          </a:bodyPr>
          <a:lstStyle/>
          <a:p>
            <a:pPr>
              <a:spcAft>
                <a:spcPts val="600"/>
              </a:spcAft>
            </a:pPr>
            <a:fld id="{885776FF-AC16-4B72-9C8A-C6C7B834E379}" type="slidenum">
              <a:rPr lang="en-US" sz="1000">
                <a:solidFill>
                  <a:srgbClr val="595959"/>
                </a:solidFill>
                <a:latin typeface="Arial" pitchFamily="34" charset="0"/>
                <a:cs typeface="Arial" pitchFamily="34" charset="0"/>
              </a:rPr>
              <a:pPr>
                <a:spcAft>
                  <a:spcPts val="600"/>
                </a:spcAft>
              </a:pPr>
              <a:t>18</a:t>
            </a:fld>
            <a:r>
              <a:rPr lang="en-US" sz="1000">
                <a:solidFill>
                  <a:srgbClr val="595959"/>
                </a:solidFill>
                <a:latin typeface="Arial" pitchFamily="34" charset="0"/>
                <a:cs typeface="Arial" pitchFamily="34" charset="0"/>
              </a:rPr>
              <a:t>/17</a:t>
            </a:r>
          </a:p>
        </p:txBody>
      </p:sp>
    </p:spTree>
    <p:extLst>
      <p:ext uri="{BB962C8B-B14F-4D97-AF65-F5344CB8AC3E}">
        <p14:creationId xmlns:p14="http://schemas.microsoft.com/office/powerpoint/2010/main" val="7229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cs typeface="Arial" pitchFamily="34" charset="0"/>
            </a:endParaRPr>
          </a:p>
        </p:txBody>
      </p:sp>
      <p:pic>
        <p:nvPicPr>
          <p:cNvPr id="75" name="Picture 74">
            <a:extLst>
              <a:ext uri="{FF2B5EF4-FFF2-40B4-BE49-F238E27FC236}">
                <a16:creationId xmlns:a16="http://schemas.microsoft.com/office/drawing/2014/main" xmlns=""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4" name="Başlık 3">
            <a:extLst>
              <a:ext uri="{FF2B5EF4-FFF2-40B4-BE49-F238E27FC236}">
                <a16:creationId xmlns:a16="http://schemas.microsoft.com/office/drawing/2014/main" xmlns="" id="{549240EA-52D6-467B-AC4C-E34C5475A43B}"/>
              </a:ext>
            </a:extLst>
          </p:cNvPr>
          <p:cNvSpPr>
            <a:spLocks noGrp="1"/>
          </p:cNvSpPr>
          <p:nvPr>
            <p:ph type="title"/>
          </p:nvPr>
        </p:nvSpPr>
        <p:spPr>
          <a:xfrm>
            <a:off x="4974330" y="482864"/>
            <a:ext cx="3733482" cy="1090538"/>
          </a:xfrm>
        </p:spPr>
        <p:txBody>
          <a:bodyPr vert="horz" lIns="91440" tIns="45720" rIns="91440" bIns="45720" rtlCol="0" anchor="ctr">
            <a:normAutofit/>
          </a:bodyPr>
          <a:lstStyle/>
          <a:p>
            <a:pPr defTabSz="914400"/>
            <a:r>
              <a:rPr lang="mn-MN" kern="1200" dirty="0">
                <a:solidFill>
                  <a:srgbClr val="000000"/>
                </a:solidFill>
                <a:latin typeface="Arial" pitchFamily="34" charset="0"/>
                <a:cs typeface="Arial" pitchFamily="34" charset="0"/>
              </a:rPr>
              <a:t>Эрүүл ахуй</a:t>
            </a:r>
            <a:endParaRPr lang="en-US" kern="1200" dirty="0">
              <a:solidFill>
                <a:srgbClr val="000000"/>
              </a:solidFill>
              <a:latin typeface="Arial" pitchFamily="34" charset="0"/>
              <a:cs typeface="Arial" pitchFamily="34" charset="0"/>
            </a:endParaRPr>
          </a:p>
        </p:txBody>
      </p:sp>
      <p:sp>
        <p:nvSpPr>
          <p:cNvPr id="77" name="Freeform 62">
            <a:extLst>
              <a:ext uri="{FF2B5EF4-FFF2-40B4-BE49-F238E27FC236}">
                <a16:creationId xmlns:a16="http://schemas.microsoft.com/office/drawing/2014/main" xmlns=""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itchFamily="34" charset="0"/>
              <a:cs typeface="Arial" pitchFamily="34" charset="0"/>
            </a:endParaRPr>
          </a:p>
        </p:txBody>
      </p:sp>
      <p:pic>
        <p:nvPicPr>
          <p:cNvPr id="7172" name="Picture 4" descr="Cleaning Standards">
            <a:extLst>
              <a:ext uri="{FF2B5EF4-FFF2-40B4-BE49-F238E27FC236}">
                <a16:creationId xmlns:a16="http://schemas.microsoft.com/office/drawing/2014/main" xmlns="" id="{34ED4E3C-41AC-475A-A2D8-9EB0927BE67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34209" r="6454" b="1"/>
          <a:stretch/>
        </p:blipFill>
        <p:spPr bwMode="auto">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E8E07E47-4EB1-450F-A8CF-82BD891ECC96}"/>
              </a:ext>
            </a:extLst>
          </p:cNvPr>
          <p:cNvSpPr>
            <a:spLocks noGrp="1"/>
          </p:cNvSpPr>
          <p:nvPr>
            <p:ph idx="1"/>
          </p:nvPr>
        </p:nvSpPr>
        <p:spPr>
          <a:xfrm>
            <a:off x="4851603" y="1573403"/>
            <a:ext cx="3855911" cy="5076780"/>
          </a:xfrm>
        </p:spPr>
        <p:txBody>
          <a:bodyPr vert="horz" lIns="91440" tIns="45720" rIns="91440" bIns="45720" rtlCol="0" anchor="ctr">
            <a:normAutofit fontScale="92500" lnSpcReduction="10000"/>
          </a:bodyPr>
          <a:lstStyle/>
          <a:p>
            <a:pPr marL="342900" lvl="0" indent="-228600" defTabSz="914400">
              <a:spcAft>
                <a:spcPts val="1000"/>
              </a:spcAft>
              <a:tabLst>
                <a:tab pos="457200" algn="l"/>
              </a:tabLst>
            </a:pPr>
            <a:r>
              <a:rPr lang="mn-MN" sz="2000" dirty="0">
                <a:solidFill>
                  <a:srgbClr val="000000"/>
                </a:solidFill>
                <a:latin typeface="Arial" pitchFamily="34" charset="0"/>
                <a:cs typeface="Arial" pitchFamily="34" charset="0"/>
              </a:rPr>
              <a:t>Шалан дээр үс, хумс зэрэг хог хаягдал байлгахгүйн тулд урьдчилан сэргийлэх зорилгоор тасралтгүй цэвэрлэгээ хийх,</a:t>
            </a:r>
            <a:endParaRPr lang="tr-TR" sz="2000" dirty="0">
              <a:solidFill>
                <a:srgbClr val="000000"/>
              </a:solidFill>
              <a:effectLst/>
              <a:latin typeface="Arial" pitchFamily="34" charset="0"/>
              <a:cs typeface="Arial" pitchFamily="34" charset="0"/>
            </a:endParaRPr>
          </a:p>
          <a:p>
            <a:pPr marL="342900" lvl="0" indent="-228600" defTabSz="914400">
              <a:spcAft>
                <a:spcPts val="1000"/>
              </a:spcAft>
              <a:tabLst>
                <a:tab pos="457200" algn="l"/>
              </a:tabLst>
            </a:pPr>
            <a:r>
              <a:rPr lang="mn-MN" sz="2000" dirty="0">
                <a:solidFill>
                  <a:srgbClr val="000000"/>
                </a:solidFill>
                <a:latin typeface="Arial" pitchFamily="34" charset="0"/>
                <a:cs typeface="Arial" pitchFamily="34" charset="0"/>
              </a:rPr>
              <a:t>Аливаа тос, ус, химийн бодис асгарсан, цацагдсан зүйлийг нэн даруй цэвэрлэх</a:t>
            </a:r>
            <a:r>
              <a:rPr lang="tr-TR" sz="2000" dirty="0">
                <a:solidFill>
                  <a:srgbClr val="000000"/>
                </a:solidFill>
                <a:effectLst/>
                <a:latin typeface="Arial" pitchFamily="34" charset="0"/>
                <a:cs typeface="Arial" pitchFamily="34" charset="0"/>
              </a:rPr>
              <a:t>,</a:t>
            </a:r>
          </a:p>
          <a:p>
            <a:pPr marL="342900" lvl="0" indent="-228600" defTabSz="914400">
              <a:spcAft>
                <a:spcPts val="1000"/>
              </a:spcAft>
              <a:tabLst>
                <a:tab pos="457200" algn="l"/>
              </a:tabLst>
            </a:pPr>
            <a:r>
              <a:rPr lang="mn-MN" sz="2000" dirty="0">
                <a:solidFill>
                  <a:srgbClr val="000000"/>
                </a:solidFill>
                <a:latin typeface="Arial" pitchFamily="34" charset="0"/>
                <a:cs typeface="Arial" pitchFamily="34" charset="0"/>
              </a:rPr>
              <a:t>Замд саад болох хог </a:t>
            </a:r>
            <a:r>
              <a:rPr lang="mn-MN" sz="2000" dirty="0" smtClean="0">
                <a:solidFill>
                  <a:srgbClr val="000000"/>
                </a:solidFill>
                <a:latin typeface="Arial" pitchFamily="34" charset="0"/>
                <a:cs typeface="Arial" pitchFamily="34" charset="0"/>
              </a:rPr>
              <a:t>хаягдал, </a:t>
            </a:r>
            <a:r>
              <a:rPr lang="mn-MN" sz="2000" dirty="0">
                <a:solidFill>
                  <a:srgbClr val="000000"/>
                </a:solidFill>
                <a:latin typeface="Arial" pitchFamily="34" charset="0"/>
                <a:cs typeface="Arial" pitchFamily="34" charset="0"/>
              </a:rPr>
              <a:t>шаардлагагүй хэрэгслийг зайлуулах,</a:t>
            </a:r>
          </a:p>
          <a:p>
            <a:pPr marL="342900" lvl="0" indent="-228600" defTabSz="914400">
              <a:spcAft>
                <a:spcPts val="1000"/>
              </a:spcAft>
              <a:tabLst>
                <a:tab pos="457200" algn="l"/>
              </a:tabLst>
            </a:pPr>
            <a:r>
              <a:rPr lang="mn-MN" sz="2000" dirty="0">
                <a:solidFill>
                  <a:srgbClr val="000000"/>
                </a:solidFill>
                <a:latin typeface="Arial" pitchFamily="34" charset="0"/>
                <a:cs typeface="Arial" pitchFamily="34" charset="0"/>
              </a:rPr>
              <a:t>Үйлчлүүлэгч бүрийн дараа алчуур солих</a:t>
            </a:r>
            <a:r>
              <a:rPr lang="tr-TR" sz="2000" dirty="0">
                <a:solidFill>
                  <a:srgbClr val="000000"/>
                </a:solidFill>
                <a:effectLst/>
                <a:latin typeface="Arial" pitchFamily="34" charset="0"/>
                <a:cs typeface="Arial" pitchFamily="34" charset="0"/>
              </a:rPr>
              <a:t>,</a:t>
            </a:r>
          </a:p>
          <a:p>
            <a:pPr marL="342900" lvl="0" indent="-228600" defTabSz="914400">
              <a:spcAft>
                <a:spcPts val="1000"/>
              </a:spcAft>
              <a:tabLst>
                <a:tab pos="457200" algn="l"/>
              </a:tabLst>
            </a:pPr>
            <a:r>
              <a:rPr lang="mn-MN" sz="2000" dirty="0">
                <a:solidFill>
                  <a:srgbClr val="000000"/>
                </a:solidFill>
                <a:latin typeface="Arial" pitchFamily="34" charset="0"/>
                <a:cs typeface="Arial" pitchFamily="34" charset="0"/>
              </a:rPr>
              <a:t>Багс, сам, хайч зэрэг хэрэгслийг ашигласны дараа сайтар цэвэрлэж ариутгаж байх хэрэгтэй.</a:t>
            </a:r>
            <a:endParaRPr lang="tr-TR" sz="2000" dirty="0">
              <a:solidFill>
                <a:srgbClr val="000000"/>
              </a:solidFill>
              <a:latin typeface="Arial" pitchFamily="34" charset="0"/>
              <a:cs typeface="Arial" pitchFamily="34" charset="0"/>
            </a:endParaRPr>
          </a:p>
        </p:txBody>
      </p:sp>
      <p:sp>
        <p:nvSpPr>
          <p:cNvPr id="2" name="Slayt Numarası Yer Tutucusu 1">
            <a:extLst>
              <a:ext uri="{FF2B5EF4-FFF2-40B4-BE49-F238E27FC236}">
                <a16:creationId xmlns:a16="http://schemas.microsoft.com/office/drawing/2014/main" xmlns="" id="{E71B2E06-9A9C-43D2-8A44-857F24165CF4}"/>
              </a:ext>
            </a:extLst>
          </p:cNvPr>
          <p:cNvSpPr>
            <a:spLocks noGrp="1"/>
          </p:cNvSpPr>
          <p:nvPr>
            <p:ph type="sldNum" sz="quarter" idx="12"/>
          </p:nvPr>
        </p:nvSpPr>
        <p:spPr>
          <a:xfrm>
            <a:off x="8119448" y="6337827"/>
            <a:ext cx="428046" cy="235550"/>
          </a:xfrm>
        </p:spPr>
        <p:txBody>
          <a:bodyPr vert="horz" lIns="91440" tIns="45720" rIns="91440" bIns="45720" rtlCol="0" anchor="ctr">
            <a:normAutofit fontScale="85000" lnSpcReduction="10000"/>
          </a:bodyPr>
          <a:lstStyle/>
          <a:p>
            <a:pPr>
              <a:spcAft>
                <a:spcPts val="600"/>
              </a:spcAft>
            </a:pPr>
            <a:fld id="{885776FF-AC16-4B72-9C8A-C6C7B834E379}" type="slidenum">
              <a:rPr lang="en-US" sz="825">
                <a:solidFill>
                  <a:srgbClr val="898989"/>
                </a:solidFill>
                <a:latin typeface="Arial" pitchFamily="34" charset="0"/>
                <a:cs typeface="Arial" pitchFamily="34" charset="0"/>
              </a:rPr>
              <a:pPr>
                <a:spcAft>
                  <a:spcPts val="600"/>
                </a:spcAft>
              </a:pPr>
              <a:t>19</a:t>
            </a:fld>
            <a:r>
              <a:rPr lang="en-US" sz="825">
                <a:solidFill>
                  <a:srgbClr val="898989"/>
                </a:solidFill>
                <a:latin typeface="Arial" pitchFamily="34" charset="0"/>
                <a:cs typeface="Arial" pitchFamily="34" charset="0"/>
              </a:rPr>
              <a:t>/17</a:t>
            </a:r>
          </a:p>
        </p:txBody>
      </p:sp>
    </p:spTree>
    <p:extLst>
      <p:ext uri="{BB962C8B-B14F-4D97-AF65-F5344CB8AC3E}">
        <p14:creationId xmlns:p14="http://schemas.microsoft.com/office/powerpoint/2010/main" val="299071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4C372859-1177-40C5-964D-698E8C982069}"/>
              </a:ext>
            </a:extLst>
          </p:cNvPr>
          <p:cNvSpPr>
            <a:spLocks noGrp="1"/>
          </p:cNvSpPr>
          <p:nvPr>
            <p:ph type="title"/>
          </p:nvPr>
        </p:nvSpPr>
        <p:spPr>
          <a:xfrm>
            <a:off x="319585" y="436859"/>
            <a:ext cx="5605629" cy="994172"/>
          </a:xfrm>
        </p:spPr>
        <p:txBody>
          <a:bodyPr vert="horz" lIns="91440" tIns="45720" rIns="91440" bIns="45720" rtlCol="0" anchor="ctr">
            <a:normAutofit/>
          </a:bodyPr>
          <a:lstStyle/>
          <a:p>
            <a:pPr defTabSz="914400"/>
            <a:r>
              <a:rPr lang="mn-MN" kern="1200" dirty="0">
                <a:latin typeface="Arial" pitchFamily="34" charset="0"/>
                <a:cs typeface="Arial" pitchFamily="34" charset="0"/>
              </a:rPr>
              <a:t>Илтгэлийн бүтэц</a:t>
            </a:r>
            <a:endParaRPr lang="en-US" kern="1200"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6A07344C-C07F-4413-9524-401C339218BC}"/>
              </a:ext>
            </a:extLst>
          </p:cNvPr>
          <p:cNvSpPr>
            <a:spLocks noGrp="1"/>
          </p:cNvSpPr>
          <p:nvPr>
            <p:ph idx="1"/>
          </p:nvPr>
        </p:nvSpPr>
        <p:spPr>
          <a:xfrm>
            <a:off x="112495" y="1535289"/>
            <a:ext cx="5416860" cy="4410649"/>
          </a:xfrm>
        </p:spPr>
        <p:txBody>
          <a:bodyPr vert="horz" lIns="91440" tIns="45720" rIns="91440" bIns="45720" rtlCol="0" anchor="ctr">
            <a:normAutofit/>
          </a:bodyPr>
          <a:lstStyle/>
          <a:p>
            <a:pPr>
              <a:buClr>
                <a:srgbClr val="9D1D1D"/>
              </a:buClr>
              <a:buFont typeface="Wingdings" panose="05000000000000000000" pitchFamily="2" charset="2"/>
              <a:buChar char="v"/>
            </a:pPr>
            <a:r>
              <a:rPr lang="mn-MN" sz="2800" dirty="0">
                <a:latin typeface="Arial" pitchFamily="34" charset="0"/>
                <a:cs typeface="Arial" pitchFamily="34" charset="0"/>
              </a:rPr>
              <a:t>Үсчин, гоо </a:t>
            </a:r>
            <a:r>
              <a:rPr lang="mn-MN" sz="2800" dirty="0" smtClean="0">
                <a:latin typeface="Arial" pitchFamily="34" charset="0"/>
                <a:cs typeface="Arial" pitchFamily="34" charset="0"/>
              </a:rPr>
              <a:t>сайхны </a:t>
            </a:r>
            <a:r>
              <a:rPr lang="mn-MN" sz="2800" dirty="0">
                <a:latin typeface="Arial" pitchFamily="34" charset="0"/>
                <a:cs typeface="Arial" pitchFamily="34" charset="0"/>
              </a:rPr>
              <a:t>салонуудын талаархи ерөнхий мэдээлэл</a:t>
            </a:r>
            <a:endParaRPr lang="tr-TR" sz="2800" dirty="0">
              <a:latin typeface="Arial" pitchFamily="34" charset="0"/>
              <a:cs typeface="Arial" pitchFamily="34" charset="0"/>
            </a:endParaRPr>
          </a:p>
          <a:p>
            <a:pPr>
              <a:buClr>
                <a:srgbClr val="9D1D1D"/>
              </a:buClr>
              <a:buFont typeface="Wingdings" panose="05000000000000000000" pitchFamily="2" charset="2"/>
              <a:buChar char="v"/>
            </a:pPr>
            <a:r>
              <a:rPr lang="tr-TR" sz="2800" dirty="0">
                <a:latin typeface="Arial" pitchFamily="34" charset="0"/>
                <a:cs typeface="Arial" pitchFamily="34" charset="0"/>
              </a:rPr>
              <a:t> </a:t>
            </a:r>
            <a:r>
              <a:rPr lang="mn-MN" sz="2800" dirty="0">
                <a:latin typeface="Arial" pitchFamily="34" charset="0"/>
                <a:cs typeface="Arial" pitchFamily="34" charset="0"/>
              </a:rPr>
              <a:t>Салбарын ХАБ-ын эрсдэлүүд</a:t>
            </a:r>
            <a:endParaRPr lang="tr-TR" sz="2800" dirty="0">
              <a:latin typeface="Arial" pitchFamily="34" charset="0"/>
              <a:cs typeface="Arial" pitchFamily="34" charset="0"/>
            </a:endParaRPr>
          </a:p>
          <a:p>
            <a:pPr>
              <a:buClr>
                <a:srgbClr val="9D1D1D"/>
              </a:buClr>
              <a:buFont typeface="Wingdings" panose="05000000000000000000" pitchFamily="2" charset="2"/>
              <a:buChar char="v"/>
            </a:pPr>
            <a:r>
              <a:rPr lang="tr-TR" sz="2800" dirty="0">
                <a:latin typeface="Arial" pitchFamily="34" charset="0"/>
                <a:cs typeface="Arial" pitchFamily="34" charset="0"/>
              </a:rPr>
              <a:t> </a:t>
            </a:r>
            <a:r>
              <a:rPr lang="mn-MN" sz="2800" dirty="0">
                <a:latin typeface="Arial" pitchFamily="34" charset="0"/>
                <a:cs typeface="Arial" pitchFamily="34" charset="0"/>
              </a:rPr>
              <a:t>Коронавирусээс урьдчилан сэргийлэх арга хэмжээ</a:t>
            </a:r>
          </a:p>
          <a:p>
            <a:pPr>
              <a:buClr>
                <a:srgbClr val="9D1D1D"/>
              </a:buClr>
              <a:buFont typeface="Wingdings" panose="05000000000000000000" pitchFamily="2" charset="2"/>
              <a:buChar char="v"/>
            </a:pPr>
            <a:r>
              <a:rPr lang="mn-MN" sz="2800" dirty="0">
                <a:latin typeface="Arial" pitchFamily="34" charset="0"/>
                <a:cs typeface="Arial" pitchFamily="34" charset="0"/>
              </a:rPr>
              <a:t>Коронавирусын дэгдэлтээс хамгаалах хяналтын жагсаалт</a:t>
            </a:r>
            <a:endParaRPr lang="en-US" sz="1800" dirty="0">
              <a:latin typeface="Arial" pitchFamily="34" charset="0"/>
              <a:cs typeface="Arial" pitchFamily="34" charset="0"/>
            </a:endParaRPr>
          </a:p>
        </p:txBody>
      </p:sp>
      <p:sp>
        <p:nvSpPr>
          <p:cNvPr id="47" name="Rectangle 46">
            <a:extLst>
              <a:ext uri="{FF2B5EF4-FFF2-40B4-BE49-F238E27FC236}">
                <a16:creationId xmlns:a16="http://schemas.microsoft.com/office/drawing/2014/main" xmlns=""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660" y="0"/>
            <a:ext cx="1577340" cy="6858000"/>
          </a:xfrm>
          <a:prstGeom prst="rect">
            <a:avLst/>
          </a:prstGeom>
          <a:solidFill>
            <a:srgbClr val="33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cs typeface="Arial" pitchFamily="34" charset="0"/>
            </a:endParaRPr>
          </a:p>
        </p:txBody>
      </p:sp>
      <p:sp>
        <p:nvSpPr>
          <p:cNvPr id="49" name="Oval 48">
            <a:extLst>
              <a:ext uri="{FF2B5EF4-FFF2-40B4-BE49-F238E27FC236}">
                <a16:creationId xmlns:a16="http://schemas.microsoft.com/office/drawing/2014/main" xmlns=""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7138" y="2357641"/>
            <a:ext cx="2167815" cy="2167815"/>
          </a:xfrm>
          <a:prstGeom prst="ellipse">
            <a:avLst/>
          </a:prstGeom>
          <a:solidFill>
            <a:srgbClr val="FFFFFF"/>
          </a:solidFill>
          <a:ln w="22225">
            <a:solidFill>
              <a:srgbClr val="FE5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cs typeface="Arial" pitchFamily="34" charset="0"/>
            </a:endParaRPr>
          </a:p>
        </p:txBody>
      </p:sp>
      <p:pic>
        <p:nvPicPr>
          <p:cNvPr id="8" name="Picture 2" descr="Salon Stock Illustrations – 134,243 Salon Stock Illustrations ...">
            <a:extLst>
              <a:ext uri="{FF2B5EF4-FFF2-40B4-BE49-F238E27FC236}">
                <a16:creationId xmlns:a16="http://schemas.microsoft.com/office/drawing/2014/main" xmlns="" id="{1B244EB6-0511-4B98-BD52-372BA915E71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1" r="-1" b="-1"/>
          <a:stretch/>
        </p:blipFill>
        <p:spPr bwMode="auto">
          <a:xfrm>
            <a:off x="5529355" y="1431031"/>
            <a:ext cx="4074610" cy="406806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D792B732-87DE-43A8-846A-67BAC603F5DF}"/>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20</a:t>
            </a:fld>
            <a:r>
              <a:rPr lang="tr-TR">
                <a:latin typeface="Arial" pitchFamily="34" charset="0"/>
                <a:cs typeface="Arial" pitchFamily="34" charset="0"/>
              </a:rPr>
              <a:t>/17</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A6197C11-8C7F-4297-873F-5E9861855255}"/>
              </a:ext>
            </a:extLst>
          </p:cNvPr>
          <p:cNvSpPr>
            <a:spLocks noGrp="1"/>
          </p:cNvSpPr>
          <p:nvPr>
            <p:ph idx="1"/>
          </p:nvPr>
        </p:nvSpPr>
        <p:spPr>
          <a:xfrm>
            <a:off x="597283" y="1433576"/>
            <a:ext cx="8309649" cy="4589559"/>
          </a:xfrm>
        </p:spPr>
        <p:txBody>
          <a:bodyPr/>
          <a:lstStyle/>
          <a:p>
            <a:pPr marL="0" indent="0">
              <a:buNone/>
            </a:pPr>
            <a:r>
              <a:rPr lang="mn-MN" sz="2400" b="1" dirty="0">
                <a:latin typeface="Arial" pitchFamily="34" charset="0"/>
                <a:cs typeface="Arial" pitchFamily="34" charset="0"/>
              </a:rPr>
              <a:t>Бичил цаг уурын параметрүүд: </a:t>
            </a:r>
            <a:r>
              <a:rPr lang="mn-MN" sz="2400" dirty="0">
                <a:latin typeface="Arial" pitchFamily="34" charset="0"/>
                <a:cs typeface="Arial" pitchFamily="34" charset="0"/>
              </a:rPr>
              <a:t>өрөөний температур, чийгшил, тасалгааны агаарын өөрчлөлтийн хурд гэх мэт.</a:t>
            </a:r>
          </a:p>
          <a:p>
            <a:pPr marL="0" indent="0">
              <a:buNone/>
            </a:pPr>
            <a:r>
              <a:rPr lang="mn-MN" sz="2400" b="1" dirty="0">
                <a:solidFill>
                  <a:srgbClr val="C00000"/>
                </a:solidFill>
                <a:latin typeface="Arial" pitchFamily="34" charset="0"/>
                <a:cs typeface="Arial" pitchFamily="34" charset="0"/>
              </a:rPr>
              <a:t>Агааржуулалт</a:t>
            </a:r>
            <a:r>
              <a:rPr lang="tr-TR" sz="2400" b="1" dirty="0">
                <a:solidFill>
                  <a:srgbClr val="C00000"/>
                </a:solidFill>
                <a:latin typeface="Arial" pitchFamily="34" charset="0"/>
                <a:cs typeface="Arial" pitchFamily="34" charset="0"/>
              </a:rPr>
              <a:t> </a:t>
            </a:r>
            <a:r>
              <a:rPr lang="mn-MN" sz="2400" dirty="0" smtClean="0">
                <a:latin typeface="Arial" pitchFamily="34" charset="0"/>
                <a:cs typeface="Arial" pitchFamily="34" charset="0"/>
              </a:rPr>
              <a:t>- Байнга хийх </a:t>
            </a:r>
            <a:r>
              <a:rPr lang="mn-MN" sz="2400" dirty="0">
                <a:latin typeface="Arial" pitchFamily="34" charset="0"/>
                <a:cs typeface="Arial" pitchFamily="34" charset="0"/>
              </a:rPr>
              <a:t>шаардлагатай.</a:t>
            </a:r>
            <a:endParaRPr lang="tr-TR" sz="2400" dirty="0">
              <a:latin typeface="Arial" pitchFamily="34" charset="0"/>
              <a:cs typeface="Arial" pitchFamily="34" charset="0"/>
            </a:endParaRPr>
          </a:p>
          <a:p>
            <a:endParaRPr lang="tr-TR" sz="2400" dirty="0">
              <a:latin typeface="Arial" pitchFamily="34" charset="0"/>
              <a:cs typeface="Arial" pitchFamily="34" charset="0"/>
            </a:endParaRPr>
          </a:p>
          <a:p>
            <a:r>
              <a:rPr lang="mn-MN" sz="2400" b="1" dirty="0">
                <a:solidFill>
                  <a:srgbClr val="C00000"/>
                </a:solidFill>
                <a:latin typeface="Arial" pitchFamily="34" charset="0"/>
                <a:cs typeface="Arial" pitchFamily="34" charset="0"/>
              </a:rPr>
              <a:t>Гэрэлтүүлэг</a:t>
            </a:r>
            <a:r>
              <a:rPr lang="tr-TR" sz="2400" dirty="0">
                <a:latin typeface="Arial" pitchFamily="34" charset="0"/>
                <a:cs typeface="Arial" pitchFamily="34" charset="0"/>
              </a:rPr>
              <a:t> - </a:t>
            </a:r>
            <a:r>
              <a:rPr lang="mn-MN" sz="2400" dirty="0">
                <a:latin typeface="Arial" pitchFamily="34" charset="0"/>
                <a:cs typeface="Arial" pitchFamily="34" charset="0"/>
              </a:rPr>
              <a:t>Ажлын байрыг байгалийн болон </a:t>
            </a:r>
            <a:r>
              <a:rPr lang="mn-MN" sz="2400" dirty="0" smtClean="0">
                <a:latin typeface="Arial" pitchFamily="34" charset="0"/>
                <a:cs typeface="Arial" pitchFamily="34" charset="0"/>
              </a:rPr>
              <a:t>тасалгааны гэрлээр </a:t>
            </a:r>
            <a:r>
              <a:rPr lang="mn-MN" sz="2400" dirty="0">
                <a:latin typeface="Arial" pitchFamily="34" charset="0"/>
                <a:cs typeface="Arial" pitchFamily="34" charset="0"/>
              </a:rPr>
              <a:t>хангалттай гэрэлтүүлж байх ёстой.</a:t>
            </a:r>
          </a:p>
          <a:p>
            <a:endParaRPr lang="tr-TR" sz="2400" dirty="0">
              <a:latin typeface="Arial" pitchFamily="34" charset="0"/>
              <a:cs typeface="Arial" pitchFamily="34" charset="0"/>
            </a:endParaRPr>
          </a:p>
          <a:p>
            <a:r>
              <a:rPr lang="mn-MN" sz="2400" b="1" dirty="0">
                <a:solidFill>
                  <a:srgbClr val="C00000"/>
                </a:solidFill>
                <a:latin typeface="Arial" pitchFamily="34" charset="0"/>
                <a:cs typeface="Arial" pitchFamily="34" charset="0"/>
              </a:rPr>
              <a:t>Чимээ</a:t>
            </a:r>
            <a:r>
              <a:rPr lang="tr-TR" sz="2400" b="1" dirty="0">
                <a:solidFill>
                  <a:srgbClr val="C00000"/>
                </a:solidFill>
                <a:latin typeface="Arial" pitchFamily="34" charset="0"/>
                <a:cs typeface="Arial" pitchFamily="34" charset="0"/>
              </a:rPr>
              <a:t> </a:t>
            </a:r>
            <a:r>
              <a:rPr lang="tr-TR" sz="2400" dirty="0">
                <a:latin typeface="Arial" pitchFamily="34" charset="0"/>
                <a:cs typeface="Arial" pitchFamily="34" charset="0"/>
              </a:rPr>
              <a:t>- </a:t>
            </a:r>
            <a:r>
              <a:rPr lang="mn-MN" sz="2400" dirty="0">
                <a:latin typeface="Arial" pitchFamily="34" charset="0"/>
                <a:cs typeface="Arial" pitchFamily="34" charset="0"/>
              </a:rPr>
              <a:t>Үс хатаагч ба уурын машин ялангуяа нэгэн зэрэг </a:t>
            </a:r>
            <a:r>
              <a:rPr lang="mn-MN" sz="2400" dirty="0" smtClean="0">
                <a:latin typeface="Arial" pitchFamily="34" charset="0"/>
                <a:cs typeface="Arial" pitchFamily="34" charset="0"/>
              </a:rPr>
              <a:t>ашиглахад </a:t>
            </a:r>
            <a:r>
              <a:rPr lang="mn-MN" sz="2400" dirty="0">
                <a:latin typeface="Arial" pitchFamily="34" charset="0"/>
                <a:cs typeface="Arial" pitchFamily="34" charset="0"/>
              </a:rPr>
              <a:t>өндөр дуу </a:t>
            </a:r>
            <a:r>
              <a:rPr lang="mn-MN" sz="2400" dirty="0" smtClean="0">
                <a:latin typeface="Arial" pitchFamily="34" charset="0"/>
                <a:cs typeface="Arial" pitchFamily="34" charset="0"/>
              </a:rPr>
              <a:t>чимээ үүсгэдэг. </a:t>
            </a:r>
            <a:r>
              <a:rPr lang="mn-MN" sz="2400" dirty="0">
                <a:latin typeface="Arial" pitchFamily="34" charset="0"/>
                <a:cs typeface="Arial" pitchFamily="34" charset="0"/>
              </a:rPr>
              <a:t>Энэ тохиолдолд </a:t>
            </a:r>
            <a:r>
              <a:rPr lang="mn-MN" sz="2400" dirty="0" smtClean="0">
                <a:latin typeface="Arial" pitchFamily="34" charset="0"/>
                <a:cs typeface="Arial" pitchFamily="34" charset="0"/>
              </a:rPr>
              <a:t>сонсголд гэмтэл </a:t>
            </a:r>
            <a:r>
              <a:rPr lang="mn-MN" sz="2400" dirty="0">
                <a:latin typeface="Arial" pitchFamily="34" charset="0"/>
                <a:cs typeface="Arial" pitchFamily="34" charset="0"/>
              </a:rPr>
              <a:t>учруулж </a:t>
            </a:r>
            <a:r>
              <a:rPr lang="mn-MN" sz="2400" dirty="0" smtClean="0">
                <a:latin typeface="Arial" pitchFamily="34" charset="0"/>
                <a:cs typeface="Arial" pitchFamily="34" charset="0"/>
              </a:rPr>
              <a:t>болзошгүй тул </a:t>
            </a:r>
            <a:r>
              <a:rPr lang="mn-MN" sz="2400" dirty="0">
                <a:latin typeface="Arial" pitchFamily="34" charset="0"/>
                <a:cs typeface="Arial" pitchFamily="34" charset="0"/>
              </a:rPr>
              <a:t>урьдчилан сэргийлэх хэрэгтэй.</a:t>
            </a:r>
            <a:endParaRPr lang="tr-TR" sz="24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10FFAA33-94AF-4A58-9013-7D7CA141EA8B}"/>
              </a:ext>
            </a:extLst>
          </p:cNvPr>
          <p:cNvSpPr>
            <a:spLocks noGrp="1"/>
          </p:cNvSpPr>
          <p:nvPr>
            <p:ph type="title"/>
          </p:nvPr>
        </p:nvSpPr>
        <p:spPr/>
        <p:txBody>
          <a:bodyPr/>
          <a:lstStyle/>
          <a:p>
            <a:r>
              <a:rPr lang="mn-MN" dirty="0">
                <a:latin typeface="Arial" pitchFamily="34" charset="0"/>
                <a:cs typeface="Arial" pitchFamily="34" charset="0"/>
              </a:rPr>
              <a:t>Физик хүчин зүйлс</a:t>
            </a:r>
            <a:endParaRPr lang="en-US" dirty="0">
              <a:latin typeface="Arial" pitchFamily="34" charset="0"/>
              <a:cs typeface="Arial" pitchFamily="34" charset="0"/>
            </a:endParaRPr>
          </a:p>
        </p:txBody>
      </p:sp>
    </p:spTree>
    <p:extLst>
      <p:ext uri="{BB962C8B-B14F-4D97-AF65-F5344CB8AC3E}">
        <p14:creationId xmlns:p14="http://schemas.microsoft.com/office/powerpoint/2010/main" val="231974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ktrik Tehlikesi Levhası - İş Güvenliği Levhası Fiyatları ve ...">
            <a:extLst>
              <a:ext uri="{FF2B5EF4-FFF2-40B4-BE49-F238E27FC236}">
                <a16:creationId xmlns:a16="http://schemas.microsoft.com/office/drawing/2014/main" xmlns="" id="{26675B8B-15BF-4E2B-B195-D73FAC0EC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007105"/>
            <a:ext cx="3056005" cy="3816205"/>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xmlns="" id="{A1464545-D153-4D59-829B-E9B0B4101F9A}"/>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21</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D1567057-2F0F-48CB-AEEE-FBD349760240}"/>
              </a:ext>
            </a:extLst>
          </p:cNvPr>
          <p:cNvSpPr>
            <a:spLocks noGrp="1"/>
          </p:cNvSpPr>
          <p:nvPr>
            <p:ph idx="1"/>
          </p:nvPr>
        </p:nvSpPr>
        <p:spPr>
          <a:xfrm>
            <a:off x="1" y="1241946"/>
            <a:ext cx="6796584" cy="4927667"/>
          </a:xfrm>
        </p:spPr>
        <p:txBody>
          <a:bodyPr/>
          <a:lstStyle/>
          <a:p>
            <a:pPr>
              <a:lnSpc>
                <a:spcPct val="100000"/>
              </a:lnSpc>
            </a:pPr>
            <a:r>
              <a:rPr lang="mn-MN" sz="1800" dirty="0" smtClean="0">
                <a:latin typeface="Arial" pitchFamily="34" charset="0"/>
                <a:cs typeface="Arial" pitchFamily="34" charset="0"/>
              </a:rPr>
              <a:t>Цахилгаан тоног </a:t>
            </a:r>
            <a:r>
              <a:rPr lang="mn-MN" sz="1800" dirty="0">
                <a:latin typeface="Arial" pitchFamily="34" charset="0"/>
                <a:cs typeface="Arial" pitchFamily="34" charset="0"/>
              </a:rPr>
              <a:t>төхөөрөмжийг байнга арчиж цэвэрлэж шалгах шаардлагатай.</a:t>
            </a:r>
            <a:endParaRPr lang="tr-TR" sz="1800" dirty="0">
              <a:latin typeface="Arial" pitchFamily="34" charset="0"/>
              <a:cs typeface="Arial" pitchFamily="34" charset="0"/>
            </a:endParaRPr>
          </a:p>
          <a:p>
            <a:pPr>
              <a:lnSpc>
                <a:spcPct val="100000"/>
              </a:lnSpc>
            </a:pPr>
            <a:r>
              <a:rPr lang="mn-MN" sz="1800" dirty="0">
                <a:latin typeface="Arial" pitchFamily="34" charset="0"/>
                <a:cs typeface="Arial" pitchFamily="34" charset="0"/>
              </a:rPr>
              <a:t>Цахилгааны кабель, залгуурыг зохих ёсоор тусгаарлаж </a:t>
            </a:r>
            <a:r>
              <a:rPr lang="mn-MN" sz="1800" dirty="0" smtClean="0">
                <a:latin typeface="Arial" pitchFamily="34" charset="0"/>
                <a:cs typeface="Arial" pitchFamily="34" charset="0"/>
              </a:rPr>
              <a:t>аюулгүй </a:t>
            </a:r>
            <a:r>
              <a:rPr lang="mn-MN" sz="1800" dirty="0">
                <a:latin typeface="Arial" pitchFamily="34" charset="0"/>
                <a:cs typeface="Arial" pitchFamily="34" charset="0"/>
              </a:rPr>
              <a:t>байдлыг хангах шаардлагатай</a:t>
            </a:r>
            <a:r>
              <a:rPr lang="en-US" sz="1800" dirty="0">
                <a:latin typeface="Arial" pitchFamily="34" charset="0"/>
                <a:cs typeface="Arial" pitchFamily="34" charset="0"/>
              </a:rPr>
              <a:t>. </a:t>
            </a:r>
            <a:endParaRPr lang="tr-TR" sz="1800" dirty="0">
              <a:latin typeface="Arial" pitchFamily="34" charset="0"/>
              <a:cs typeface="Arial" pitchFamily="34" charset="0"/>
            </a:endParaRPr>
          </a:p>
          <a:p>
            <a:pPr>
              <a:lnSpc>
                <a:spcPct val="100000"/>
              </a:lnSpc>
            </a:pPr>
            <a:r>
              <a:rPr lang="mn-MN" sz="1800" dirty="0">
                <a:latin typeface="Arial" pitchFamily="34" charset="0"/>
                <a:cs typeface="Arial" pitchFamily="34" charset="0"/>
              </a:rPr>
              <a:t>Үс хатаагч доторх шүүлтүүрийг цэвэрлэж эсвэл тогтмол сольж байх хэрэгтэй бөгөөд энэ нь </a:t>
            </a:r>
            <a:r>
              <a:rPr lang="mn-MN" sz="1800" dirty="0" smtClean="0">
                <a:latin typeface="Arial" pitchFamily="34" charset="0"/>
                <a:cs typeface="Arial" pitchFamily="34" charset="0"/>
              </a:rPr>
              <a:t>халуун агаарын урсгалыг сайжруулж </a:t>
            </a:r>
            <a:r>
              <a:rPr lang="mn-MN" sz="1800" dirty="0">
                <a:latin typeface="Arial" pitchFamily="34" charset="0"/>
                <a:cs typeface="Arial" pitchFamily="34" charset="0"/>
              </a:rPr>
              <a:t>хэт </a:t>
            </a:r>
            <a:r>
              <a:rPr lang="mn-MN" sz="1800" dirty="0" smtClean="0">
                <a:latin typeface="Arial" pitchFamily="34" charset="0"/>
                <a:cs typeface="Arial" pitchFamily="34" charset="0"/>
              </a:rPr>
              <a:t>халахаас </a:t>
            </a:r>
            <a:r>
              <a:rPr lang="mn-MN" sz="1800" dirty="0">
                <a:latin typeface="Arial" pitchFamily="34" charset="0"/>
                <a:cs typeface="Arial" pitchFamily="34" charset="0"/>
              </a:rPr>
              <a:t>сэргийлдэг</a:t>
            </a:r>
            <a:r>
              <a:rPr lang="en-US" sz="1800" dirty="0">
                <a:latin typeface="Arial" pitchFamily="34" charset="0"/>
                <a:cs typeface="Arial" pitchFamily="34" charset="0"/>
              </a:rPr>
              <a:t>. </a:t>
            </a:r>
            <a:endParaRPr lang="tr-TR" sz="1800" dirty="0">
              <a:latin typeface="Arial" pitchFamily="34" charset="0"/>
              <a:cs typeface="Arial" pitchFamily="34" charset="0"/>
            </a:endParaRPr>
          </a:p>
          <a:p>
            <a:pPr>
              <a:lnSpc>
                <a:spcPct val="100000"/>
              </a:lnSpc>
            </a:pPr>
            <a:r>
              <a:rPr lang="mn-MN" sz="1800" dirty="0">
                <a:latin typeface="Arial" pitchFamily="34" charset="0"/>
                <a:cs typeface="Arial" pitchFamily="34" charset="0"/>
              </a:rPr>
              <a:t>Тоног төхөөрөмжийг тохируулах, ашиглах </a:t>
            </a:r>
            <a:r>
              <a:rPr lang="mn-MN" sz="1800" dirty="0" smtClean="0">
                <a:latin typeface="Arial" pitchFamily="34" charset="0"/>
                <a:cs typeface="Arial" pitchFamily="34" charset="0"/>
              </a:rPr>
              <a:t>талаархи үйлдвэрлэгчийн </a:t>
            </a:r>
            <a:r>
              <a:rPr lang="mn-MN" sz="1800" dirty="0">
                <a:latin typeface="Arial" pitchFamily="34" charset="0"/>
                <a:cs typeface="Arial" pitchFamily="34" charset="0"/>
              </a:rPr>
              <a:t>зааврыг </a:t>
            </a:r>
            <a:r>
              <a:rPr lang="mn-MN" sz="1800" dirty="0" smtClean="0">
                <a:latin typeface="Arial" pitchFamily="34" charset="0"/>
                <a:cs typeface="Arial" pitchFamily="34" charset="0"/>
              </a:rPr>
              <a:t>дагаж </a:t>
            </a:r>
            <a:r>
              <a:rPr lang="mn-MN" sz="1800" dirty="0">
                <a:latin typeface="Arial" pitchFamily="34" charset="0"/>
                <a:cs typeface="Arial" pitchFamily="34" charset="0"/>
              </a:rPr>
              <a:t>мөрдөх ёстой.</a:t>
            </a:r>
          </a:p>
          <a:p>
            <a:pPr>
              <a:lnSpc>
                <a:spcPct val="100000"/>
              </a:lnSpc>
            </a:pPr>
            <a:r>
              <a:rPr lang="mn-MN" sz="1800" dirty="0">
                <a:latin typeface="Arial" pitchFamily="34" charset="0"/>
                <a:cs typeface="Arial" pitchFamily="34" charset="0"/>
              </a:rPr>
              <a:t>Цахилгаан хэрэгслийг үргэлж чийгтэй, нойтон газраас хол </a:t>
            </a:r>
            <a:r>
              <a:rPr lang="mn-MN" sz="1800" dirty="0" smtClean="0">
                <a:latin typeface="Arial" pitchFamily="34" charset="0"/>
                <a:cs typeface="Arial" pitchFamily="34" charset="0"/>
              </a:rPr>
              <a:t>байлгах хэрэгтэй. </a:t>
            </a:r>
            <a:r>
              <a:rPr lang="mn-MN" sz="1800" dirty="0">
                <a:latin typeface="Arial" pitchFamily="34" charset="0"/>
                <a:cs typeface="Arial" pitchFamily="34" charset="0"/>
              </a:rPr>
              <a:t>Ц</a:t>
            </a:r>
            <a:r>
              <a:rPr lang="mn-MN" sz="1800" dirty="0" smtClean="0">
                <a:latin typeface="Arial" pitchFamily="34" charset="0"/>
                <a:cs typeface="Arial" pitchFamily="34" charset="0"/>
              </a:rPr>
              <a:t>ахилгаан хэрэгсэлд </a:t>
            </a:r>
            <a:r>
              <a:rPr lang="mn-MN" sz="1800" dirty="0">
                <a:latin typeface="Arial" pitchFamily="34" charset="0"/>
                <a:cs typeface="Arial" pitchFamily="34" charset="0"/>
              </a:rPr>
              <a:t>нойтон </a:t>
            </a:r>
            <a:r>
              <a:rPr lang="mn-MN" sz="1800" dirty="0" smtClean="0">
                <a:latin typeface="Arial" pitchFamily="34" charset="0"/>
                <a:cs typeface="Arial" pitchFamily="34" charset="0"/>
              </a:rPr>
              <a:t>гараараа </a:t>
            </a:r>
            <a:r>
              <a:rPr lang="mn-MN" sz="1800" dirty="0">
                <a:latin typeface="Arial" pitchFamily="34" charset="0"/>
                <a:cs typeface="Arial" pitchFamily="34" charset="0"/>
              </a:rPr>
              <a:t>хэзээ ч хүрч болохгүй, цэвэрлэхийн өмнө төхөөрөмжийг унтрааж, салгаж байх хэрэгтэй</a:t>
            </a:r>
            <a:r>
              <a:rPr lang="tr-TR" sz="1800" dirty="0">
                <a:latin typeface="Arial" pitchFamily="34" charset="0"/>
                <a:cs typeface="Arial" pitchFamily="34" charset="0"/>
              </a:rPr>
              <a:t>.</a:t>
            </a:r>
          </a:p>
          <a:p>
            <a:pPr>
              <a:lnSpc>
                <a:spcPct val="100000"/>
              </a:lnSpc>
            </a:pPr>
            <a:r>
              <a:rPr lang="mn-MN" sz="1800" dirty="0">
                <a:latin typeface="Arial" pitchFamily="34" charset="0"/>
                <a:cs typeface="Arial" pitchFamily="34" charset="0"/>
              </a:rPr>
              <a:t>О</a:t>
            </a:r>
            <a:r>
              <a:rPr lang="mn-MN" sz="1800" dirty="0" smtClean="0">
                <a:latin typeface="Arial" pitchFamily="34" charset="0"/>
                <a:cs typeface="Arial" pitchFamily="34" charset="0"/>
              </a:rPr>
              <a:t>лон </a:t>
            </a:r>
            <a:r>
              <a:rPr lang="mn-MN" sz="1800" dirty="0">
                <a:latin typeface="Arial" pitchFamily="34" charset="0"/>
                <a:cs typeface="Arial" pitchFamily="34" charset="0"/>
              </a:rPr>
              <a:t>залгуур ашиглахаас зайлсхийх хэрэгтэй.</a:t>
            </a:r>
            <a:r>
              <a:rPr lang="en-US" sz="1800" dirty="0">
                <a:latin typeface="Arial" pitchFamily="34" charset="0"/>
                <a:cs typeface="Arial" pitchFamily="34" charset="0"/>
              </a:rPr>
              <a:t>.</a:t>
            </a:r>
            <a:endParaRPr lang="tr-TR" sz="1800" dirty="0">
              <a:latin typeface="Arial" pitchFamily="34" charset="0"/>
              <a:cs typeface="Arial" pitchFamily="34" charset="0"/>
            </a:endParaRPr>
          </a:p>
          <a:p>
            <a:pPr>
              <a:lnSpc>
                <a:spcPct val="100000"/>
              </a:lnSpc>
            </a:pPr>
            <a:r>
              <a:rPr lang="mn-MN" sz="1800" dirty="0">
                <a:latin typeface="Arial" pitchFamily="34" charset="0"/>
                <a:cs typeface="Arial" pitchFamily="34" charset="0"/>
              </a:rPr>
              <a:t>Бүх цахилгаан тоног </a:t>
            </a:r>
            <a:r>
              <a:rPr lang="mn-MN" sz="1800" dirty="0" smtClean="0">
                <a:latin typeface="Arial" pitchFamily="34" charset="0"/>
                <a:cs typeface="Arial" pitchFamily="34" charset="0"/>
              </a:rPr>
              <a:t>төхөөрөмж гэрчилгээтэй </a:t>
            </a:r>
            <a:r>
              <a:rPr lang="mn-MN" sz="1800" dirty="0">
                <a:latin typeface="Arial" pitchFamily="34" charset="0"/>
                <a:cs typeface="Arial" pitchFamily="34" charset="0"/>
              </a:rPr>
              <a:t>байх хэрэгтэй ба </a:t>
            </a:r>
            <a:r>
              <a:rPr lang="mn-MN" sz="1800" dirty="0" smtClean="0">
                <a:latin typeface="Arial" pitchFamily="34" charset="0"/>
                <a:cs typeface="Arial" pitchFamily="34" charset="0"/>
              </a:rPr>
              <a:t>ашиглах </a:t>
            </a:r>
            <a:r>
              <a:rPr lang="mn-MN" sz="1800" dirty="0">
                <a:latin typeface="Arial" pitchFamily="34" charset="0"/>
                <a:cs typeface="Arial" pitchFamily="34" charset="0"/>
              </a:rPr>
              <a:t>аюулгүй байдлын бүх шаардлагыг хангасан байх ёстой.</a:t>
            </a:r>
            <a:endParaRPr lang="en-US" sz="18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D728DF9F-B610-4CE0-A192-9BB5FAB42927}"/>
              </a:ext>
            </a:extLst>
          </p:cNvPr>
          <p:cNvSpPr>
            <a:spLocks noGrp="1"/>
          </p:cNvSpPr>
          <p:nvPr>
            <p:ph type="title"/>
          </p:nvPr>
        </p:nvSpPr>
        <p:spPr/>
        <p:txBody>
          <a:bodyPr/>
          <a:lstStyle/>
          <a:p>
            <a:r>
              <a:rPr lang="mn-MN" dirty="0">
                <a:latin typeface="Arial" pitchFamily="34" charset="0"/>
                <a:cs typeface="Arial" pitchFamily="34" charset="0"/>
              </a:rPr>
              <a:t>Цахилгаан</a:t>
            </a:r>
            <a:endParaRPr lang="en-US" dirty="0">
              <a:latin typeface="Arial" pitchFamily="34" charset="0"/>
              <a:cs typeface="Arial" pitchFamily="34" charset="0"/>
            </a:endParaRPr>
          </a:p>
        </p:txBody>
      </p:sp>
    </p:spTree>
    <p:extLst>
      <p:ext uri="{BB962C8B-B14F-4D97-AF65-F5344CB8AC3E}">
        <p14:creationId xmlns:p14="http://schemas.microsoft.com/office/powerpoint/2010/main" val="117140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9590B37A-34C6-4BEC-8548-805F5D5ABDD9}"/>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22</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B1C55A29-778C-4210-AEF9-8F41FDCB7AF9}"/>
              </a:ext>
            </a:extLst>
          </p:cNvPr>
          <p:cNvSpPr>
            <a:spLocks noGrp="1"/>
          </p:cNvSpPr>
          <p:nvPr>
            <p:ph idx="1"/>
          </p:nvPr>
        </p:nvSpPr>
        <p:spPr>
          <a:xfrm>
            <a:off x="2748324" y="1476353"/>
            <a:ext cx="6038129" cy="4351338"/>
          </a:xfrm>
        </p:spPr>
        <p:txBody>
          <a:bodyPr/>
          <a:lstStyle/>
          <a:p>
            <a:pPr indent="0">
              <a:lnSpc>
                <a:spcPct val="150000"/>
              </a:lnSpc>
              <a:spcAft>
                <a:spcPts val="1000"/>
              </a:spcAft>
              <a:buNone/>
            </a:pPr>
            <a:r>
              <a:rPr lang="mn-MN" sz="2000" dirty="0">
                <a:solidFill>
                  <a:srgbClr val="000000"/>
                </a:solidFill>
                <a:latin typeface="Arial" pitchFamily="34" charset="0"/>
                <a:ea typeface="Times New Roman" panose="02020603050405020304" pitchFamily="18" charset="0"/>
                <a:cs typeface="Arial" pitchFamily="34" charset="0"/>
              </a:rPr>
              <a:t>Хальтрах, бүдрэх, унах шалтгаанууд</a:t>
            </a:r>
            <a:r>
              <a:rPr lang="tr-TR" sz="2000" dirty="0">
                <a:solidFill>
                  <a:srgbClr val="000000"/>
                </a:solidFill>
                <a:effectLst/>
                <a:latin typeface="Arial" pitchFamily="34" charset="0"/>
                <a:ea typeface="Times New Roman" panose="02020603050405020304" pitchFamily="18" charset="0"/>
                <a:cs typeface="Arial" pitchFamily="34" charset="0"/>
              </a:rPr>
              <a:t>:</a:t>
            </a:r>
            <a:endParaRPr lang="en-US" sz="2000" dirty="0">
              <a:effectLst/>
              <a:latin typeface="Arial" pitchFamily="34" charset="0"/>
              <a:ea typeface="Times New Roman" panose="02020603050405020304" pitchFamily="18" charset="0"/>
              <a:cs typeface="Arial" pitchFamily="34" charset="0"/>
            </a:endParaRPr>
          </a:p>
          <a:p>
            <a:pPr>
              <a:lnSpc>
                <a:spcPct val="115000"/>
              </a:lnSpc>
            </a:pPr>
            <a:r>
              <a:rPr lang="mn-MN" sz="2000" dirty="0">
                <a:solidFill>
                  <a:srgbClr val="000000"/>
                </a:solidFill>
                <a:latin typeface="Arial" pitchFamily="34" charset="0"/>
                <a:ea typeface="Calibri" panose="020F0502020204030204" pitchFamily="34" charset="0"/>
                <a:cs typeface="Arial" pitchFamily="34" charset="0"/>
              </a:rPr>
              <a:t>Шалан дээрх үс, нойтон, өнгөлсөн, тослог </a:t>
            </a:r>
            <a:r>
              <a:rPr lang="mn-MN" sz="2000" dirty="0" smtClean="0">
                <a:solidFill>
                  <a:srgbClr val="000000"/>
                </a:solidFill>
                <a:latin typeface="Arial" pitchFamily="34" charset="0"/>
                <a:ea typeface="Calibri" panose="020F0502020204030204" pitchFamily="34" charset="0"/>
                <a:cs typeface="Arial" pitchFamily="34" charset="0"/>
              </a:rPr>
              <a:t>гадаргуу,</a:t>
            </a:r>
            <a:r>
              <a:rPr lang="tr-TR" sz="2000" dirty="0" smtClean="0">
                <a:solidFill>
                  <a:srgbClr val="000000"/>
                </a:solidFill>
                <a:effectLst/>
                <a:latin typeface="Arial" pitchFamily="34" charset="0"/>
                <a:ea typeface="Calibri" panose="020F0502020204030204" pitchFamily="34" charset="0"/>
                <a:cs typeface="Arial" pitchFamily="34" charset="0"/>
              </a:rPr>
              <a:t> </a:t>
            </a:r>
            <a:endParaRPr lang="en-US" sz="2000" dirty="0">
              <a:effectLst/>
              <a:latin typeface="Arial" pitchFamily="34" charset="0"/>
              <a:ea typeface="Calibri" panose="020F0502020204030204" pitchFamily="34" charset="0"/>
              <a:cs typeface="Arial" pitchFamily="34" charset="0"/>
            </a:endParaRPr>
          </a:p>
          <a:p>
            <a:pPr>
              <a:lnSpc>
                <a:spcPct val="115000"/>
              </a:lnSpc>
            </a:pPr>
            <a:r>
              <a:rPr lang="mn-MN" sz="2000" dirty="0">
                <a:solidFill>
                  <a:srgbClr val="000000"/>
                </a:solidFill>
                <a:latin typeface="Arial" pitchFamily="34" charset="0"/>
                <a:ea typeface="Calibri" panose="020F0502020204030204" pitchFamily="34" charset="0"/>
                <a:cs typeface="Arial" pitchFamily="34" charset="0"/>
              </a:rPr>
              <a:t>Ажлын зай талбайн гэрэлтүүлэг </a:t>
            </a:r>
            <a:r>
              <a:rPr lang="mn-MN" sz="2000" dirty="0" smtClean="0">
                <a:solidFill>
                  <a:srgbClr val="000000"/>
                </a:solidFill>
                <a:latin typeface="Arial" pitchFamily="34" charset="0"/>
                <a:ea typeface="Calibri" panose="020F0502020204030204" pitchFamily="34" charset="0"/>
                <a:cs typeface="Arial" pitchFamily="34" charset="0"/>
              </a:rPr>
              <a:t>хангалтгүй,</a:t>
            </a:r>
            <a:endParaRPr lang="en-US" sz="2000" dirty="0">
              <a:latin typeface="Arial" pitchFamily="34" charset="0"/>
              <a:ea typeface="Calibri" panose="020F0502020204030204" pitchFamily="34" charset="0"/>
              <a:cs typeface="Arial" pitchFamily="34" charset="0"/>
            </a:endParaRPr>
          </a:p>
          <a:p>
            <a:pPr>
              <a:lnSpc>
                <a:spcPct val="115000"/>
              </a:lnSpc>
            </a:pPr>
            <a:r>
              <a:rPr lang="mn-MN" sz="2000" dirty="0">
                <a:solidFill>
                  <a:srgbClr val="000000"/>
                </a:solidFill>
                <a:latin typeface="Arial" pitchFamily="34" charset="0"/>
                <a:ea typeface="Calibri" panose="020F0502020204030204" pitchFamily="34" charset="0"/>
                <a:cs typeface="Arial" pitchFamily="34" charset="0"/>
              </a:rPr>
              <a:t>Тоос сорогчны хоолой, кабель, цахилгаан кабель, </a:t>
            </a:r>
            <a:endParaRPr lang="mn-MN" sz="2000" dirty="0" smtClean="0">
              <a:solidFill>
                <a:srgbClr val="000000"/>
              </a:solidFill>
              <a:latin typeface="Arial" pitchFamily="34" charset="0"/>
              <a:ea typeface="Calibri" panose="020F0502020204030204" pitchFamily="34" charset="0"/>
              <a:cs typeface="Arial" pitchFamily="34" charset="0"/>
            </a:endParaRPr>
          </a:p>
          <a:p>
            <a:pPr>
              <a:lnSpc>
                <a:spcPct val="115000"/>
              </a:lnSpc>
            </a:pPr>
            <a:r>
              <a:rPr lang="mn-MN" sz="2000" dirty="0" smtClean="0">
                <a:solidFill>
                  <a:srgbClr val="000000"/>
                </a:solidFill>
                <a:latin typeface="Arial" pitchFamily="34" charset="0"/>
                <a:ea typeface="Calibri" panose="020F0502020204030204" pitchFamily="34" charset="0"/>
                <a:cs typeface="Arial" pitchFamily="34" charset="0"/>
              </a:rPr>
              <a:t>Ажлын </a:t>
            </a:r>
            <a:r>
              <a:rPr lang="mn-MN" sz="2000" dirty="0">
                <a:solidFill>
                  <a:srgbClr val="000000"/>
                </a:solidFill>
                <a:latin typeface="Arial" pitchFamily="34" charset="0"/>
                <a:ea typeface="Calibri" panose="020F0502020204030204" pitchFamily="34" charset="0"/>
                <a:cs typeface="Arial" pitchFamily="34" charset="0"/>
              </a:rPr>
              <a:t>байранд хог шүүрдэх цэвэрлэх үед хальтирч унаж болзошгүй</a:t>
            </a:r>
            <a:r>
              <a:rPr lang="tr-TR" sz="2000" dirty="0">
                <a:solidFill>
                  <a:srgbClr val="000000"/>
                </a:solidFill>
                <a:effectLst/>
                <a:latin typeface="Arial" pitchFamily="34" charset="0"/>
                <a:ea typeface="Calibri" panose="020F0502020204030204" pitchFamily="34" charset="0"/>
                <a:cs typeface="Arial" pitchFamily="34" charset="0"/>
              </a:rPr>
              <a:t>,</a:t>
            </a:r>
            <a:endParaRPr lang="en-US" sz="2000" dirty="0">
              <a:effectLst/>
              <a:latin typeface="Arial" pitchFamily="34" charset="0"/>
              <a:ea typeface="Calibri" panose="020F0502020204030204" pitchFamily="34" charset="0"/>
              <a:cs typeface="Arial" pitchFamily="34" charset="0"/>
            </a:endParaRPr>
          </a:p>
          <a:p>
            <a:pPr>
              <a:lnSpc>
                <a:spcPct val="115000"/>
              </a:lnSpc>
              <a:spcAft>
                <a:spcPts val="1000"/>
              </a:spcAft>
            </a:pPr>
            <a:r>
              <a:rPr lang="mn-MN" sz="2000" dirty="0">
                <a:solidFill>
                  <a:srgbClr val="000000"/>
                </a:solidFill>
                <a:effectLst/>
                <a:latin typeface="Arial" pitchFamily="34" charset="0"/>
                <a:ea typeface="Calibri" panose="020F0502020204030204" pitchFamily="34" charset="0"/>
                <a:cs typeface="Arial" pitchFamily="34" charset="0"/>
              </a:rPr>
              <a:t>Тохиромжгүй гутал, гэрийн шаахай </a:t>
            </a:r>
            <a:r>
              <a:rPr lang="mn-MN" sz="2000" dirty="0" smtClean="0">
                <a:solidFill>
                  <a:srgbClr val="000000"/>
                </a:solidFill>
                <a:effectLst/>
                <a:latin typeface="Arial" pitchFamily="34" charset="0"/>
                <a:ea typeface="Calibri" panose="020F0502020204030204" pitchFamily="34" charset="0"/>
                <a:cs typeface="Arial" pitchFamily="34" charset="0"/>
              </a:rPr>
              <a:t>өмсөх зэрэг.</a:t>
            </a:r>
            <a:endParaRPr lang="en-US" sz="2000" dirty="0">
              <a:effectLst/>
              <a:latin typeface="Arial" pitchFamily="34" charset="0"/>
              <a:ea typeface="Calibri" panose="020F0502020204030204" pitchFamily="34" charset="0"/>
              <a:cs typeface="Arial" pitchFamily="34" charset="0"/>
            </a:endParaRPr>
          </a:p>
        </p:txBody>
      </p:sp>
      <p:sp>
        <p:nvSpPr>
          <p:cNvPr id="4" name="Başlık 3">
            <a:extLst>
              <a:ext uri="{FF2B5EF4-FFF2-40B4-BE49-F238E27FC236}">
                <a16:creationId xmlns:a16="http://schemas.microsoft.com/office/drawing/2014/main" xmlns="" id="{0001255D-8EAC-4EE2-9267-A41766D14DC2}"/>
              </a:ext>
            </a:extLst>
          </p:cNvPr>
          <p:cNvSpPr>
            <a:spLocks noGrp="1"/>
          </p:cNvSpPr>
          <p:nvPr>
            <p:ph type="title"/>
          </p:nvPr>
        </p:nvSpPr>
        <p:spPr>
          <a:xfrm>
            <a:off x="357547" y="238051"/>
            <a:ext cx="6896475" cy="1238302"/>
          </a:xfrm>
        </p:spPr>
        <p:txBody>
          <a:bodyPr/>
          <a:lstStyle/>
          <a:p>
            <a:pPr lvl="0"/>
            <a:r>
              <a:rPr lang="mn-MN" b="0" dirty="0" smtClean="0">
                <a:latin typeface="Arial" pitchFamily="34" charset="0"/>
                <a:cs typeface="Arial" pitchFamily="34" charset="0"/>
              </a:rPr>
              <a:t>Унах, </a:t>
            </a:r>
            <a:r>
              <a:rPr lang="mn-MN" b="0" dirty="0">
                <a:latin typeface="Arial" pitchFamily="34" charset="0"/>
                <a:cs typeface="Arial" pitchFamily="34" charset="0"/>
              </a:rPr>
              <a:t>бүдрэх, </a:t>
            </a:r>
            <a:r>
              <a:rPr lang="mn-MN" b="0" dirty="0" smtClean="0">
                <a:latin typeface="Arial" pitchFamily="34" charset="0"/>
                <a:cs typeface="Arial" pitchFamily="34" charset="0"/>
              </a:rPr>
              <a:t>хальтрах</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tips for hair salon clients | OSH Matters">
            <a:extLst>
              <a:ext uri="{FF2B5EF4-FFF2-40B4-BE49-F238E27FC236}">
                <a16:creationId xmlns:a16="http://schemas.microsoft.com/office/drawing/2014/main" xmlns="" id="{8A7A5EB1-F79E-4C9D-B27F-73775A5D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09" y="2307505"/>
            <a:ext cx="2477798" cy="338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98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xmlns=""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2843"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42" name="Picture 141">
            <a:extLst>
              <a:ext uri="{FF2B5EF4-FFF2-40B4-BE49-F238E27FC236}">
                <a16:creationId xmlns:a16="http://schemas.microsoft.com/office/drawing/2014/main" xmlns=""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4" name="Başlık 3">
            <a:extLst>
              <a:ext uri="{FF2B5EF4-FFF2-40B4-BE49-F238E27FC236}">
                <a16:creationId xmlns:a16="http://schemas.microsoft.com/office/drawing/2014/main" xmlns="" id="{0001255D-8EAC-4EE2-9267-A41766D14DC2}"/>
              </a:ext>
            </a:extLst>
          </p:cNvPr>
          <p:cNvSpPr>
            <a:spLocks noGrp="1"/>
          </p:cNvSpPr>
          <p:nvPr>
            <p:ph type="title"/>
          </p:nvPr>
        </p:nvSpPr>
        <p:spPr>
          <a:xfrm>
            <a:off x="149540" y="-118657"/>
            <a:ext cx="5873685" cy="1454051"/>
          </a:xfrm>
        </p:spPr>
        <p:txBody>
          <a:bodyPr vert="horz" lIns="91440" tIns="45720" rIns="91440" bIns="45720" rtlCol="0" anchor="ctr">
            <a:normAutofit/>
          </a:bodyPr>
          <a:lstStyle/>
          <a:p>
            <a:pPr defTabSz="914400"/>
            <a:r>
              <a:rPr lang="mn-MN" dirty="0" smtClean="0">
                <a:solidFill>
                  <a:srgbClr val="C00000"/>
                </a:solidFill>
                <a:latin typeface="Arial" pitchFamily="34" charset="0"/>
                <a:cs typeface="Arial" pitchFamily="34" charset="0"/>
              </a:rPr>
              <a:t>Унах</a:t>
            </a:r>
            <a:r>
              <a:rPr lang="en-US" kern="1200" dirty="0">
                <a:solidFill>
                  <a:srgbClr val="C00000"/>
                </a:solidFill>
                <a:latin typeface="Arial" pitchFamily="34" charset="0"/>
                <a:cs typeface="Arial" pitchFamily="34" charset="0"/>
              </a:rPr>
              <a:t>, </a:t>
            </a:r>
            <a:r>
              <a:rPr lang="mn-MN" dirty="0">
                <a:solidFill>
                  <a:srgbClr val="C00000"/>
                </a:solidFill>
                <a:latin typeface="Arial" pitchFamily="34" charset="0"/>
                <a:cs typeface="Arial" pitchFamily="34" charset="0"/>
              </a:rPr>
              <a:t>бүдрэх</a:t>
            </a:r>
            <a:r>
              <a:rPr lang="en-US" kern="1200" dirty="0">
                <a:solidFill>
                  <a:srgbClr val="C00000"/>
                </a:solidFill>
                <a:latin typeface="Arial" pitchFamily="34" charset="0"/>
                <a:cs typeface="Arial" pitchFamily="34" charset="0"/>
              </a:rPr>
              <a:t>, </a:t>
            </a:r>
            <a:r>
              <a:rPr lang="mn-MN" kern="1200" dirty="0" smtClean="0">
                <a:solidFill>
                  <a:srgbClr val="C00000"/>
                </a:solidFill>
                <a:latin typeface="Arial" pitchFamily="34" charset="0"/>
                <a:cs typeface="Arial" pitchFamily="34" charset="0"/>
              </a:rPr>
              <a:t>хальтрах</a:t>
            </a:r>
            <a:endParaRPr lang="en-US" kern="1200" dirty="0">
              <a:solidFill>
                <a:srgbClr val="C00000"/>
              </a:solidFill>
              <a:latin typeface="Arial" pitchFamily="34" charset="0"/>
              <a:cs typeface="Arial" pitchFamily="34" charset="0"/>
            </a:endParaRPr>
          </a:p>
        </p:txBody>
      </p:sp>
      <p:sp>
        <p:nvSpPr>
          <p:cNvPr id="144" name="Freeform 62">
            <a:extLst>
              <a:ext uri="{FF2B5EF4-FFF2-40B4-BE49-F238E27FC236}">
                <a16:creationId xmlns:a16="http://schemas.microsoft.com/office/drawing/2014/main" xmlns=""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93671" y="738619"/>
            <a:ext cx="3750329"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itchFamily="34" charset="0"/>
              <a:cs typeface="Arial" pitchFamily="34" charset="0"/>
            </a:endParaRPr>
          </a:p>
        </p:txBody>
      </p:sp>
      <p:pic>
        <p:nvPicPr>
          <p:cNvPr id="3074" name="Picture 2" descr="Woman Beauty Hairdressing Salon Or Barber Shop Royalty Free ...">
            <a:extLst>
              <a:ext uri="{FF2B5EF4-FFF2-40B4-BE49-F238E27FC236}">
                <a16:creationId xmlns:a16="http://schemas.microsoft.com/office/drawing/2014/main" xmlns="" id="{DF3E7D18-99C0-4753-A652-719CEB586F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3225" y="2092010"/>
            <a:ext cx="3852900" cy="256393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B1C55A29-778C-4210-AEF9-8F41FDCB7AF9}"/>
              </a:ext>
            </a:extLst>
          </p:cNvPr>
          <p:cNvSpPr>
            <a:spLocks noGrp="1"/>
          </p:cNvSpPr>
          <p:nvPr>
            <p:ph idx="1"/>
          </p:nvPr>
        </p:nvSpPr>
        <p:spPr>
          <a:xfrm>
            <a:off x="149540" y="2096940"/>
            <a:ext cx="6919307" cy="3639289"/>
          </a:xfrm>
        </p:spPr>
        <p:txBody>
          <a:bodyPr vert="horz" lIns="91440" tIns="45720" rIns="91440" bIns="45720" rtlCol="0" anchor="ctr">
            <a:noAutofit/>
          </a:bodyPr>
          <a:lstStyle/>
          <a:p>
            <a:pPr indent="-228600" defTabSz="914400"/>
            <a:r>
              <a:rPr lang="mn-MN" sz="1600" dirty="0">
                <a:solidFill>
                  <a:srgbClr val="000000"/>
                </a:solidFill>
                <a:latin typeface="Arial" pitchFamily="34" charset="0"/>
                <a:cs typeface="Arial" pitchFamily="34" charset="0"/>
              </a:rPr>
              <a:t>Ажилтнууд болон </a:t>
            </a:r>
            <a:r>
              <a:rPr lang="mn-MN" sz="1600" dirty="0" smtClean="0">
                <a:solidFill>
                  <a:srgbClr val="000000"/>
                </a:solidFill>
                <a:latin typeface="Arial" pitchFamily="34" charset="0"/>
                <a:cs typeface="Arial" pitchFamily="34" charset="0"/>
              </a:rPr>
              <a:t>үйлчлүүлэгч </a:t>
            </a:r>
            <a:r>
              <a:rPr lang="mn-MN" sz="1600" dirty="0">
                <a:solidFill>
                  <a:srgbClr val="000000"/>
                </a:solidFill>
                <a:latin typeface="Arial" pitchFamily="34" charset="0"/>
                <a:cs typeface="Arial" pitchFamily="34" charset="0"/>
              </a:rPr>
              <a:t>чөлөөтэй хөдөлж болох орон зайг хангах үүднээс танхимууд нь том, зохион байгуулалттай байх ёстой.</a:t>
            </a:r>
          </a:p>
          <a:p>
            <a:pPr indent="-228600" defTabSz="914400"/>
            <a:r>
              <a:rPr lang="mn-MN" sz="1600" dirty="0">
                <a:solidFill>
                  <a:srgbClr val="000000"/>
                </a:solidFill>
                <a:latin typeface="Arial" pitchFamily="34" charset="0"/>
                <a:cs typeface="Arial" pitchFamily="34" charset="0"/>
              </a:rPr>
              <a:t>Тавиур, тоног төхөөрөмж, хувцасны өлгүүр, бүтээгдэхүүний танилцуулга, сэтгүүлийн тавиур зэрэг нь хүмүүс чөлөөтэй нэвтрэхэд саад болохгүй байх </a:t>
            </a:r>
            <a:r>
              <a:rPr lang="mn-MN" sz="1600" dirty="0" smtClean="0">
                <a:solidFill>
                  <a:srgbClr val="000000"/>
                </a:solidFill>
                <a:latin typeface="Arial" pitchFamily="34" charset="0"/>
                <a:cs typeface="Arial" pitchFamily="34" charset="0"/>
              </a:rPr>
              <a:t>шаардлагатай</a:t>
            </a:r>
            <a:endParaRPr lang="mn-MN" sz="1600" dirty="0">
              <a:solidFill>
                <a:srgbClr val="000000"/>
              </a:solidFill>
              <a:latin typeface="Arial" pitchFamily="34" charset="0"/>
              <a:cs typeface="Arial" pitchFamily="34" charset="0"/>
            </a:endParaRPr>
          </a:p>
          <a:p>
            <a:pPr indent="-228600" defTabSz="914400"/>
            <a:r>
              <a:rPr lang="mn-MN" sz="1600" dirty="0">
                <a:solidFill>
                  <a:srgbClr val="000000"/>
                </a:solidFill>
                <a:latin typeface="Arial" pitchFamily="34" charset="0"/>
                <a:cs typeface="Arial" pitchFamily="34" charset="0"/>
              </a:rPr>
              <a:t>Бүдрэхээс зайлсхийж цахилгааны кабель заалны шалаар дамжихааргүй байх хэрэгтэй.</a:t>
            </a:r>
          </a:p>
          <a:p>
            <a:pPr indent="-228600" defTabSz="914400"/>
            <a:r>
              <a:rPr lang="mn-MN" sz="1600" dirty="0">
                <a:solidFill>
                  <a:srgbClr val="000000"/>
                </a:solidFill>
                <a:latin typeface="Arial" pitchFamily="34" charset="0"/>
                <a:cs typeface="Arial" pitchFamily="34" charset="0"/>
              </a:rPr>
              <a:t>Халтирахаас урьдчилан сэргийлэхийн тулд шалны бүх гадаргууг хуурай байлгаж, асгарсан зүйлсийг нэн даруй цэвэрлэж, унасан үсийг байнга хамаж байх хэрэгтэй.</a:t>
            </a:r>
          </a:p>
          <a:p>
            <a:pPr indent="-228600" defTabSz="914400"/>
            <a:r>
              <a:rPr lang="mn-MN" sz="1600" dirty="0">
                <a:solidFill>
                  <a:srgbClr val="000000"/>
                </a:solidFill>
                <a:latin typeface="Arial" pitchFamily="34" charset="0"/>
                <a:cs typeface="Arial" pitchFamily="34" charset="0"/>
              </a:rPr>
              <a:t>Шалны гадаргуу нь </a:t>
            </a:r>
            <a:r>
              <a:rPr lang="mn-MN" sz="1600" dirty="0" smtClean="0">
                <a:solidFill>
                  <a:srgbClr val="000000"/>
                </a:solidFill>
                <a:latin typeface="Arial" pitchFamily="34" charset="0"/>
                <a:cs typeface="Arial" pitchFamily="34" charset="0"/>
              </a:rPr>
              <a:t>хэвтээ байх, </a:t>
            </a:r>
            <a:r>
              <a:rPr lang="mn-MN" sz="1600" dirty="0">
                <a:solidFill>
                  <a:srgbClr val="000000"/>
                </a:solidFill>
                <a:latin typeface="Arial" pitchFamily="34" charset="0"/>
                <a:cs typeface="Arial" pitchFamily="34" charset="0"/>
              </a:rPr>
              <a:t>плита болон шаланд хагарал үүсээгүй байх ёстой.</a:t>
            </a:r>
          </a:p>
          <a:p>
            <a:pPr indent="-228600" defTabSz="914400"/>
            <a:r>
              <a:rPr lang="mn-MN" sz="1600" dirty="0">
                <a:solidFill>
                  <a:srgbClr val="000000"/>
                </a:solidFill>
                <a:latin typeface="Arial" pitchFamily="34" charset="0"/>
                <a:cs typeface="Arial" pitchFamily="34" charset="0"/>
              </a:rPr>
              <a:t>Шат, гишгүүр нь </a:t>
            </a:r>
            <a:r>
              <a:rPr lang="mn-MN" sz="1600" dirty="0" smtClean="0">
                <a:solidFill>
                  <a:srgbClr val="000000"/>
                </a:solidFill>
                <a:latin typeface="Arial" pitchFamily="34" charset="0"/>
                <a:cs typeface="Arial" pitchFamily="34" charset="0"/>
              </a:rPr>
              <a:t>хальтрахааргүй </a:t>
            </a:r>
            <a:r>
              <a:rPr lang="mn-MN" sz="1600" dirty="0">
                <a:solidFill>
                  <a:srgbClr val="000000"/>
                </a:solidFill>
                <a:latin typeface="Arial" pitchFamily="34" charset="0"/>
                <a:cs typeface="Arial" pitchFamily="34" charset="0"/>
              </a:rPr>
              <a:t>байх ёстой.</a:t>
            </a:r>
          </a:p>
          <a:p>
            <a:pPr indent="-228600" defTabSz="914400"/>
            <a:r>
              <a:rPr lang="mn-MN" sz="1600" dirty="0">
                <a:solidFill>
                  <a:srgbClr val="000000"/>
                </a:solidFill>
                <a:latin typeface="Arial" pitchFamily="34" charset="0"/>
                <a:cs typeface="Arial" pitchFamily="34" charset="0"/>
              </a:rPr>
              <a:t>Ажилчид хальтардаггүй гутал өмсөх шаардлагатай</a:t>
            </a:r>
            <a:r>
              <a:rPr lang="en-US" sz="1600" dirty="0">
                <a:solidFill>
                  <a:srgbClr val="000000"/>
                </a:solidFill>
                <a:latin typeface="Arial" pitchFamily="34" charset="0"/>
                <a:cs typeface="Arial" pitchFamily="34" charset="0"/>
              </a:rPr>
              <a:t>. </a:t>
            </a:r>
          </a:p>
          <a:p>
            <a:pPr indent="-228600" defTabSz="914400"/>
            <a:r>
              <a:rPr lang="mn-MN" sz="1600" dirty="0">
                <a:solidFill>
                  <a:srgbClr val="000000"/>
                </a:solidFill>
                <a:latin typeface="Arial" pitchFamily="34" charset="0"/>
                <a:cs typeface="Arial" pitchFamily="34" charset="0"/>
              </a:rPr>
              <a:t>Унаж бэртэхээс урьдчилан сэргийлэх зорилгоор гал тогооны хэрэгсэл шингэн болон хагас шингэн бүтээгдэхүүнүүдийг зөв газар хадгалах шаардлагатай. </a:t>
            </a:r>
            <a:endParaRPr lang="en-US" sz="1600" dirty="0">
              <a:solidFill>
                <a:srgbClr val="000000"/>
              </a:solidFill>
              <a:latin typeface="Arial" pitchFamily="34" charset="0"/>
              <a:cs typeface="Arial" pitchFamily="34" charset="0"/>
            </a:endParaRPr>
          </a:p>
          <a:p>
            <a:pPr indent="-228600" defTabSz="914400"/>
            <a:r>
              <a:rPr lang="mn-MN" sz="1600" dirty="0">
                <a:solidFill>
                  <a:srgbClr val="000000"/>
                </a:solidFill>
                <a:latin typeface="Arial" pitchFamily="34" charset="0"/>
                <a:cs typeface="Arial" pitchFamily="34" charset="0"/>
              </a:rPr>
              <a:t>Хөдөлгөөнт эд зүйлс </a:t>
            </a:r>
            <a:r>
              <a:rPr lang="mn-MN" sz="1600" dirty="0" smtClean="0">
                <a:solidFill>
                  <a:srgbClr val="000000"/>
                </a:solidFill>
                <a:latin typeface="Arial" pitchFamily="34" charset="0"/>
                <a:cs typeface="Arial" pitchFamily="34" charset="0"/>
              </a:rPr>
              <a:t>бүхий түрдэг </a:t>
            </a:r>
            <a:r>
              <a:rPr lang="mn-MN" sz="1600" dirty="0">
                <a:solidFill>
                  <a:srgbClr val="000000"/>
                </a:solidFill>
                <a:latin typeface="Arial" pitchFamily="34" charset="0"/>
                <a:cs typeface="Arial" pitchFamily="34" charset="0"/>
              </a:rPr>
              <a:t>тэргүүдээс шалтгаалсан ослоос урьдчилан сэргийлэхийн тулд зогсоох механизмыг /тормос/ ашиглах хэрэгтэй.</a:t>
            </a:r>
            <a:endParaRPr lang="en-US"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04920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AB1EA9DE-B6D3-4EA7-A768-5926E34138CD}"/>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24</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A0A812FF-5003-4D0B-8F95-AE22FAAE34BC}"/>
              </a:ext>
            </a:extLst>
          </p:cNvPr>
          <p:cNvSpPr>
            <a:spLocks noGrp="1"/>
          </p:cNvSpPr>
          <p:nvPr>
            <p:ph idx="1"/>
          </p:nvPr>
        </p:nvSpPr>
        <p:spPr/>
        <p:txBody>
          <a:bodyPr/>
          <a:lstStyle/>
          <a:p>
            <a:r>
              <a:rPr lang="mn-MN" sz="2400" b="1" dirty="0">
                <a:solidFill>
                  <a:srgbClr val="C00000"/>
                </a:solidFill>
                <a:latin typeface="Arial" pitchFamily="34" charset="0"/>
                <a:cs typeface="Arial" pitchFamily="34" charset="0"/>
              </a:rPr>
              <a:t>Түлэгдэх</a:t>
            </a:r>
            <a:r>
              <a:rPr lang="tr-TR" sz="2400" b="1" dirty="0">
                <a:solidFill>
                  <a:srgbClr val="C00000"/>
                </a:solidFill>
                <a:latin typeface="Arial" pitchFamily="34" charset="0"/>
                <a:cs typeface="Arial" pitchFamily="34" charset="0"/>
              </a:rPr>
              <a:t>:</a:t>
            </a:r>
            <a:r>
              <a:rPr lang="tr-TR" sz="2400" dirty="0">
                <a:latin typeface="Arial" pitchFamily="34" charset="0"/>
                <a:cs typeface="Arial" pitchFamily="34" charset="0"/>
              </a:rPr>
              <a:t> </a:t>
            </a:r>
            <a:r>
              <a:rPr lang="mn-MN" sz="2400" dirty="0">
                <a:latin typeface="Arial" pitchFamily="34" charset="0"/>
                <a:cs typeface="Arial" pitchFamily="34" charset="0"/>
              </a:rPr>
              <a:t>Үсний </a:t>
            </a:r>
            <a:r>
              <a:rPr lang="mn-MN" sz="2400" dirty="0" smtClean="0">
                <a:latin typeface="Arial" pitchFamily="34" charset="0"/>
                <a:cs typeface="Arial" pitchFamily="34" charset="0"/>
              </a:rPr>
              <a:t>сэнс, </a:t>
            </a:r>
            <a:r>
              <a:rPr lang="mn-MN" sz="2400" dirty="0">
                <a:latin typeface="Arial" pitchFamily="34" charset="0"/>
                <a:cs typeface="Arial" pitchFamily="34" charset="0"/>
              </a:rPr>
              <a:t>багажны халуун гадаргуу, уурын машин, халуун ус </a:t>
            </a:r>
          </a:p>
          <a:p>
            <a:r>
              <a:rPr lang="mn-MN" sz="2400" b="1" dirty="0">
                <a:solidFill>
                  <a:srgbClr val="C00000"/>
                </a:solidFill>
                <a:latin typeface="Arial" pitchFamily="34" charset="0"/>
                <a:cs typeface="Arial" pitchFamily="34" charset="0"/>
              </a:rPr>
              <a:t>Зүсэх:</a:t>
            </a:r>
            <a:r>
              <a:rPr lang="tr-TR" sz="2400" dirty="0">
                <a:latin typeface="Arial" pitchFamily="34" charset="0"/>
                <a:cs typeface="Arial" pitchFamily="34" charset="0"/>
              </a:rPr>
              <a:t> </a:t>
            </a:r>
            <a:r>
              <a:rPr lang="mn-MN" sz="2400" dirty="0">
                <a:latin typeface="Arial" pitchFamily="34" charset="0"/>
                <a:cs typeface="Arial" pitchFamily="34" charset="0"/>
              </a:rPr>
              <a:t>Хайч</a:t>
            </a:r>
            <a:r>
              <a:rPr lang="en-US" sz="2400" dirty="0">
                <a:latin typeface="Arial" pitchFamily="34" charset="0"/>
                <a:cs typeface="Arial" pitchFamily="34" charset="0"/>
              </a:rPr>
              <a:t>, </a:t>
            </a:r>
            <a:r>
              <a:rPr lang="mn-MN" sz="2400" dirty="0">
                <a:latin typeface="Arial" pitchFamily="34" charset="0"/>
                <a:cs typeface="Arial" pitchFamily="34" charset="0"/>
              </a:rPr>
              <a:t>сахлын хутга </a:t>
            </a:r>
            <a:endParaRPr lang="mn-MN" sz="2400" dirty="0" smtClean="0">
              <a:latin typeface="Arial" pitchFamily="34" charset="0"/>
              <a:cs typeface="Arial" pitchFamily="34" charset="0"/>
            </a:endParaRPr>
          </a:p>
          <a:p>
            <a:pPr marL="0" indent="0">
              <a:buNone/>
            </a:pPr>
            <a:r>
              <a:rPr lang="mn-MN" sz="2400" dirty="0" smtClean="0">
                <a:latin typeface="Arial" pitchFamily="34" charset="0"/>
                <a:cs typeface="Arial" pitchFamily="34" charset="0"/>
              </a:rPr>
              <a:t>Халуун </a:t>
            </a:r>
            <a:r>
              <a:rPr lang="mn-MN" sz="2400" dirty="0">
                <a:latin typeface="Arial" pitchFamily="34" charset="0"/>
                <a:cs typeface="Arial" pitchFamily="34" charset="0"/>
              </a:rPr>
              <a:t>гадаргуутай шууд харьцахаас зайлсхийх хэрэгтэй</a:t>
            </a:r>
          </a:p>
          <a:p>
            <a:r>
              <a:rPr lang="mn-MN" sz="2400" dirty="0">
                <a:latin typeface="Arial" pitchFamily="34" charset="0"/>
                <a:cs typeface="Arial" pitchFamily="34" charset="0"/>
              </a:rPr>
              <a:t>Зүсэх зориулалт бүхий багажтай болгоомжтой харьцаж, </a:t>
            </a:r>
            <a:r>
              <a:rPr lang="mn-MN" sz="2400" dirty="0" smtClean="0">
                <a:latin typeface="Arial" pitchFamily="34" charset="0"/>
                <a:cs typeface="Arial" pitchFamily="34" charset="0"/>
              </a:rPr>
              <a:t>зохих </a:t>
            </a:r>
            <a:r>
              <a:rPr lang="mn-MN" sz="2400" dirty="0">
                <a:latin typeface="Arial" pitchFamily="34" charset="0"/>
                <a:cs typeface="Arial" pitchFamily="34" charset="0"/>
              </a:rPr>
              <a:t>нөхцөлд </a:t>
            </a:r>
            <a:r>
              <a:rPr lang="mn-MN" sz="2400" dirty="0" smtClean="0">
                <a:latin typeface="Arial" pitchFamily="34" charset="0"/>
                <a:cs typeface="Arial" pitchFamily="34" charset="0"/>
              </a:rPr>
              <a:t>хадгалж ашиглах </a:t>
            </a:r>
            <a:r>
              <a:rPr lang="mn-MN" sz="2400" dirty="0">
                <a:latin typeface="Arial" pitchFamily="34" charset="0"/>
                <a:cs typeface="Arial" pitchFamily="34" charset="0"/>
              </a:rPr>
              <a:t>хэрэгтэй.</a:t>
            </a:r>
            <a:r>
              <a:rPr lang="en-US" sz="2400" dirty="0">
                <a:latin typeface="Arial" pitchFamily="34" charset="0"/>
                <a:cs typeface="Arial" pitchFamily="34" charset="0"/>
              </a:rPr>
              <a:t> </a:t>
            </a:r>
            <a:endParaRPr lang="tr-TR" sz="2400" dirty="0">
              <a:latin typeface="Arial" pitchFamily="34" charset="0"/>
              <a:cs typeface="Arial" pitchFamily="34" charset="0"/>
            </a:endParaRPr>
          </a:p>
          <a:p>
            <a:r>
              <a:rPr lang="mn-MN" sz="2400" dirty="0">
                <a:latin typeface="Arial" pitchFamily="34" charset="0"/>
                <a:cs typeface="Arial" pitchFamily="34" charset="0"/>
              </a:rPr>
              <a:t>Тоног төхөөрөмжийн хурц ирмэг ба үзүүрт болгоомжтой хүрэх шаардлагатай. </a:t>
            </a:r>
          </a:p>
          <a:p>
            <a:r>
              <a:rPr lang="mn-MN" sz="2400" dirty="0">
                <a:latin typeface="Arial" pitchFamily="34" charset="0"/>
                <a:cs typeface="Arial" pitchFamily="34" charset="0"/>
              </a:rPr>
              <a:t>Муу гэрэлтүүлэг, ажлын ачаалал, урт цагаар ажиллах нь зүсэх, түлэгдэх үүсэх шалтгаан болно.</a:t>
            </a:r>
            <a:endParaRPr lang="en-US" sz="24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4CF21038-E1D0-4F6F-8F9B-371CA057BD88}"/>
              </a:ext>
            </a:extLst>
          </p:cNvPr>
          <p:cNvSpPr>
            <a:spLocks noGrp="1"/>
          </p:cNvSpPr>
          <p:nvPr>
            <p:ph type="title"/>
          </p:nvPr>
        </p:nvSpPr>
        <p:spPr/>
        <p:txBody>
          <a:bodyPr/>
          <a:lstStyle/>
          <a:p>
            <a:r>
              <a:rPr lang="mn-MN" dirty="0">
                <a:latin typeface="Arial" pitchFamily="34" charset="0"/>
                <a:cs typeface="Arial" pitchFamily="34" charset="0"/>
              </a:rPr>
              <a:t>Зүсэх, түлэгдэх</a:t>
            </a:r>
            <a:endParaRPr lang="en-US" dirty="0">
              <a:latin typeface="Arial" pitchFamily="34" charset="0"/>
              <a:cs typeface="Arial" pitchFamily="34" charset="0"/>
            </a:endParaRPr>
          </a:p>
        </p:txBody>
      </p:sp>
    </p:spTree>
    <p:extLst>
      <p:ext uri="{BB962C8B-B14F-4D97-AF65-F5344CB8AC3E}">
        <p14:creationId xmlns:p14="http://schemas.microsoft.com/office/powerpoint/2010/main" val="277365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A16BFE4-5A7E-4BFC-86FA-E503795BB2FB}"/>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25</a:t>
            </a:fld>
            <a:r>
              <a:rPr lang="tr-TR">
                <a:latin typeface="Arial" pitchFamily="34" charset="0"/>
                <a:cs typeface="Arial" pitchFamily="34" charset="0"/>
              </a:rPr>
              <a:t>/17</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45D718B4-DFE4-4208-8867-1371994A5765}"/>
              </a:ext>
            </a:extLst>
          </p:cNvPr>
          <p:cNvSpPr>
            <a:spLocks noGrp="1"/>
          </p:cNvSpPr>
          <p:nvPr>
            <p:ph idx="1"/>
          </p:nvPr>
        </p:nvSpPr>
        <p:spPr>
          <a:xfrm>
            <a:off x="439016" y="3058167"/>
            <a:ext cx="8265968" cy="3295895"/>
          </a:xfrm>
        </p:spPr>
        <p:txBody>
          <a:bodyPr/>
          <a:lstStyle/>
          <a:p>
            <a:pPr>
              <a:buFont typeface="Wingdings" panose="05000000000000000000" pitchFamily="2" charset="2"/>
              <a:buChar char="ü"/>
            </a:pPr>
            <a:r>
              <a:rPr lang="mn-MN" sz="1800" dirty="0">
                <a:latin typeface="Arial" pitchFamily="34" charset="0"/>
                <a:cs typeface="Arial" pitchFamily="34" charset="0"/>
              </a:rPr>
              <a:t>Үс арчилгааны бүтээгдэхүүн, аэрозоль, уусгагч зэргийг халуун гадаргуугаас эсвэл гал тогооны өрөөний халаалтын хэрэгслээс хол зайд, галд тэсвэртэй шүүгээнд </a:t>
            </a:r>
            <a:r>
              <a:rPr lang="mn-MN" sz="1800" dirty="0" smtClean="0">
                <a:latin typeface="Arial" pitchFamily="34" charset="0"/>
                <a:cs typeface="Arial" pitchFamily="34" charset="0"/>
              </a:rPr>
              <a:t>хадгалах </a:t>
            </a:r>
            <a:r>
              <a:rPr lang="mn-MN" sz="1800" dirty="0">
                <a:latin typeface="Arial" pitchFamily="34" charset="0"/>
                <a:cs typeface="Arial" pitchFamily="34" charset="0"/>
              </a:rPr>
              <a:t>хэрэгтэй</a:t>
            </a:r>
            <a:r>
              <a:rPr lang="tr-TR" sz="1800" dirty="0">
                <a:latin typeface="Arial" pitchFamily="34" charset="0"/>
                <a:cs typeface="Arial" pitchFamily="34" charset="0"/>
              </a:rPr>
              <a:t>.</a:t>
            </a:r>
          </a:p>
          <a:p>
            <a:pPr>
              <a:buFont typeface="Wingdings" panose="05000000000000000000" pitchFamily="2" charset="2"/>
              <a:buChar char="ü"/>
            </a:pPr>
            <a:r>
              <a:rPr lang="mn-MN" sz="1800" dirty="0">
                <a:latin typeface="Arial" pitchFamily="34" charset="0"/>
                <a:cs typeface="Arial" pitchFamily="34" charset="0"/>
              </a:rPr>
              <a:t>Уусгагч бодис асгарвал нэн даруй цэвэрлэж, савыг зохих ёсоор зайлуулах хэрэгтэй.</a:t>
            </a:r>
          </a:p>
          <a:p>
            <a:pPr>
              <a:buFont typeface="Wingdings" panose="05000000000000000000" pitchFamily="2" charset="2"/>
              <a:buChar char="ü"/>
            </a:pPr>
            <a:r>
              <a:rPr lang="mn-MN" sz="1800" dirty="0">
                <a:latin typeface="Arial" pitchFamily="34" charset="0"/>
                <a:cs typeface="Arial" pitchFamily="34" charset="0"/>
              </a:rPr>
              <a:t>У</a:t>
            </a:r>
            <a:r>
              <a:rPr lang="mn-MN" sz="1800" dirty="0" smtClean="0">
                <a:latin typeface="Arial" pitchFamily="34" charset="0"/>
                <a:cs typeface="Arial" pitchFamily="34" charset="0"/>
              </a:rPr>
              <a:t>урын </a:t>
            </a:r>
            <a:r>
              <a:rPr lang="mn-MN" sz="1800" dirty="0">
                <a:latin typeface="Arial" pitchFamily="34" charset="0"/>
                <a:cs typeface="Arial" pitchFamily="34" charset="0"/>
              </a:rPr>
              <a:t>өндөр концентрацаас урьдчилан сэргийлэхийн тулд тасалгааг хангалттай агааржуулах ёстой.</a:t>
            </a:r>
          </a:p>
          <a:p>
            <a:pPr>
              <a:buFont typeface="Wingdings" panose="05000000000000000000" pitchFamily="2" charset="2"/>
              <a:buChar char="ü"/>
            </a:pPr>
            <a:r>
              <a:rPr lang="ru-RU" sz="1800" dirty="0">
                <a:latin typeface="Arial" pitchFamily="34" charset="0"/>
                <a:cs typeface="Arial" pitchFamily="34" charset="0"/>
              </a:rPr>
              <a:t>Тамхи татахыг хатуу хориглох хэрэгтэй</a:t>
            </a:r>
            <a:r>
              <a:rPr lang="mn-MN" sz="1800" dirty="0">
                <a:latin typeface="Arial" pitchFamily="34" charset="0"/>
                <a:cs typeface="Arial" pitchFamily="34" charset="0"/>
              </a:rPr>
              <a:t>.</a:t>
            </a:r>
          </a:p>
          <a:p>
            <a:pPr>
              <a:buFont typeface="Wingdings" panose="05000000000000000000" pitchFamily="2" charset="2"/>
              <a:buChar char="ü"/>
            </a:pPr>
            <a:r>
              <a:rPr lang="mn-MN" sz="1800" dirty="0">
                <a:latin typeface="Arial" pitchFamily="34" charset="0"/>
                <a:cs typeface="Arial" pitchFamily="34" charset="0"/>
              </a:rPr>
              <a:t>Бүх аврах гарц, галын гарцыг нээлттэй байлгах ёстой, гал унтраагч, галын дохиолол байх ёстой.</a:t>
            </a:r>
          </a:p>
          <a:p>
            <a:pPr>
              <a:buFont typeface="Wingdings" panose="05000000000000000000" pitchFamily="2" charset="2"/>
              <a:buChar char="ü"/>
            </a:pPr>
            <a:r>
              <a:rPr lang="mn-MN" sz="1800" dirty="0">
                <a:latin typeface="Arial" pitchFamily="34" charset="0"/>
                <a:cs typeface="Arial" pitchFamily="34" charset="0"/>
              </a:rPr>
              <a:t>Яаралтай тусламжийн төлөвлөгөө боловсруулж, бүх ажилчид танилцаж, ослын сургуулилт хийх хэрэгтэй.</a:t>
            </a:r>
            <a:endParaRPr lang="tr-TR" sz="1800" dirty="0">
              <a:latin typeface="Arial" pitchFamily="34" charset="0"/>
              <a:cs typeface="Arial" pitchFamily="34" charset="0"/>
            </a:endParaRPr>
          </a:p>
          <a:p>
            <a:pPr>
              <a:buFont typeface="Wingdings" panose="05000000000000000000" pitchFamily="2" charset="2"/>
              <a:buChar char="ü"/>
            </a:pPr>
            <a:endParaRPr lang="tr-TR" sz="1800" dirty="0">
              <a:latin typeface="Arial" pitchFamily="34" charset="0"/>
              <a:cs typeface="Arial" pitchFamily="34" charset="0"/>
            </a:endParaRPr>
          </a:p>
          <a:p>
            <a:pPr>
              <a:buFont typeface="Wingdings" panose="05000000000000000000" pitchFamily="2" charset="2"/>
              <a:buChar char="ü"/>
            </a:pPr>
            <a:endParaRPr lang="en-US" sz="18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609A3ABB-AEC7-4793-B953-B23836C915A5}"/>
              </a:ext>
            </a:extLst>
          </p:cNvPr>
          <p:cNvSpPr>
            <a:spLocks noGrp="1"/>
          </p:cNvSpPr>
          <p:nvPr>
            <p:ph type="title"/>
          </p:nvPr>
        </p:nvSpPr>
        <p:spPr/>
        <p:txBody>
          <a:bodyPr/>
          <a:lstStyle/>
          <a:p>
            <a:r>
              <a:rPr lang="mn-MN" dirty="0">
                <a:latin typeface="Arial" pitchFamily="34" charset="0"/>
                <a:cs typeface="Arial" pitchFamily="34" charset="0"/>
              </a:rPr>
              <a:t>Түймэр</a:t>
            </a:r>
            <a:endParaRPr lang="en-US" dirty="0">
              <a:latin typeface="Arial" pitchFamily="34" charset="0"/>
              <a:cs typeface="Arial" pitchFamily="34" charset="0"/>
            </a:endParaRPr>
          </a:p>
        </p:txBody>
      </p:sp>
      <p:grpSp>
        <p:nvGrpSpPr>
          <p:cNvPr id="5" name="Grup 4">
            <a:extLst>
              <a:ext uri="{FF2B5EF4-FFF2-40B4-BE49-F238E27FC236}">
                <a16:creationId xmlns:a16="http://schemas.microsoft.com/office/drawing/2014/main" xmlns="" id="{D77CB8F7-3748-4FD3-A31B-C67B33A9E6BA}"/>
              </a:ext>
            </a:extLst>
          </p:cNvPr>
          <p:cNvGrpSpPr/>
          <p:nvPr/>
        </p:nvGrpSpPr>
        <p:grpSpPr>
          <a:xfrm>
            <a:off x="1608858" y="1324617"/>
            <a:ext cx="8035523" cy="1733550"/>
            <a:chOff x="472786" y="1531244"/>
            <a:chExt cx="8035523" cy="1733550"/>
          </a:xfrm>
        </p:grpSpPr>
        <p:sp>
          <p:nvSpPr>
            <p:cNvPr id="6" name="Metin kutusu 5">
              <a:extLst>
                <a:ext uri="{FF2B5EF4-FFF2-40B4-BE49-F238E27FC236}">
                  <a16:creationId xmlns:a16="http://schemas.microsoft.com/office/drawing/2014/main" xmlns="" id="{4D3B4C8A-E6D1-4EBE-8854-D3D98963E8F0}"/>
                </a:ext>
              </a:extLst>
            </p:cNvPr>
            <p:cNvSpPr txBox="1"/>
            <p:nvPr/>
          </p:nvSpPr>
          <p:spPr>
            <a:xfrm flipH="1">
              <a:off x="3714173" y="1946821"/>
              <a:ext cx="4794136" cy="1015663"/>
            </a:xfrm>
            <a:prstGeom prst="rect">
              <a:avLst/>
            </a:prstGeom>
            <a:noFill/>
          </p:spPr>
          <p:txBody>
            <a:bodyPr wrap="square" rtlCol="0">
              <a:spAutoFit/>
            </a:bodyPr>
            <a:lstStyle/>
            <a:p>
              <a:pPr marL="342900" indent="-342900">
                <a:buFont typeface="Wingdings" panose="05000000000000000000" pitchFamily="2" charset="2"/>
                <a:buChar char="ü"/>
              </a:pPr>
              <a:r>
                <a:rPr lang="mn-MN" sz="2000" dirty="0">
                  <a:latin typeface="Arial" pitchFamily="34" charset="0"/>
                  <a:cs typeface="Arial" pitchFamily="34" charset="0"/>
                </a:rPr>
                <a:t>Халуун</a:t>
              </a:r>
              <a:r>
                <a:rPr lang="tr-TR" sz="2000" dirty="0">
                  <a:latin typeface="Arial" pitchFamily="34" charset="0"/>
                  <a:cs typeface="Arial" pitchFamily="34" charset="0"/>
                </a:rPr>
                <a:t> – </a:t>
              </a:r>
              <a:r>
                <a:rPr lang="mn-MN" sz="2000" dirty="0">
                  <a:latin typeface="Arial" pitchFamily="34" charset="0"/>
                  <a:cs typeface="Arial" pitchFamily="34" charset="0"/>
                </a:rPr>
                <a:t>цахилгаант гадаргуу</a:t>
              </a:r>
              <a:endParaRPr lang="tr-TR" sz="2000" dirty="0">
                <a:latin typeface="Arial" pitchFamily="34" charset="0"/>
                <a:cs typeface="Arial" pitchFamily="34" charset="0"/>
              </a:endParaRPr>
            </a:p>
            <a:p>
              <a:pPr marL="342900" indent="-342900">
                <a:buFont typeface="Wingdings" panose="05000000000000000000" pitchFamily="2" charset="2"/>
                <a:buChar char="ü"/>
              </a:pPr>
              <a:r>
                <a:rPr lang="mn-MN" sz="2000" dirty="0">
                  <a:latin typeface="Arial" pitchFamily="34" charset="0"/>
                  <a:cs typeface="Arial" pitchFamily="34" charset="0"/>
                </a:rPr>
                <a:t>Шатамхай зүйлс</a:t>
              </a:r>
              <a:endParaRPr lang="tr-TR" sz="2000" dirty="0">
                <a:latin typeface="Arial" pitchFamily="34" charset="0"/>
                <a:cs typeface="Arial" pitchFamily="34" charset="0"/>
              </a:endParaRPr>
            </a:p>
            <a:p>
              <a:pPr marL="342900" indent="-342900">
                <a:buFont typeface="Wingdings" panose="05000000000000000000" pitchFamily="2" charset="2"/>
                <a:buChar char="ü"/>
              </a:pPr>
              <a:r>
                <a:rPr lang="mn-MN" sz="2000" dirty="0">
                  <a:latin typeface="Arial" pitchFamily="34" charset="0"/>
                  <a:cs typeface="Arial" pitchFamily="34" charset="0"/>
                </a:rPr>
                <a:t>Агаар</a:t>
              </a:r>
              <a:endParaRPr lang="en-US" sz="2000" dirty="0">
                <a:latin typeface="Arial" pitchFamily="34" charset="0"/>
                <a:cs typeface="Arial" pitchFamily="34" charset="0"/>
              </a:endParaRPr>
            </a:p>
          </p:txBody>
        </p:sp>
        <p:pic>
          <p:nvPicPr>
            <p:cNvPr id="7" name="Picture 2" descr="Fire triangle - Wikipedia">
              <a:extLst>
                <a:ext uri="{FF2B5EF4-FFF2-40B4-BE49-F238E27FC236}">
                  <a16:creationId xmlns:a16="http://schemas.microsoft.com/office/drawing/2014/main" xmlns="" id="{50D667F0-CADD-415D-B7AB-2FE9529D1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6" y="1531244"/>
              <a:ext cx="1981200" cy="1733550"/>
            </a:xfrm>
            <a:prstGeom prst="rect">
              <a:avLst/>
            </a:prstGeom>
            <a:noFill/>
            <a:extLst>
              <a:ext uri="{909E8E84-426E-40DD-AFC4-6F175D3DCCD1}">
                <a14:hiddenFill xmlns:a14="http://schemas.microsoft.com/office/drawing/2010/main">
                  <a:solidFill>
                    <a:srgbClr val="FFFFFF"/>
                  </a:solidFill>
                </a14:hiddenFill>
              </a:ext>
            </a:extLst>
          </p:spPr>
        </p:pic>
        <p:sp>
          <p:nvSpPr>
            <p:cNvPr id="8" name="Ok: Sağ 7">
              <a:extLst>
                <a:ext uri="{FF2B5EF4-FFF2-40B4-BE49-F238E27FC236}">
                  <a16:creationId xmlns:a16="http://schemas.microsoft.com/office/drawing/2014/main" xmlns="" id="{DDD489A2-045A-4832-AD6F-74A82E79E5BB}"/>
                </a:ext>
              </a:extLst>
            </p:cNvPr>
            <p:cNvSpPr/>
            <p:nvPr/>
          </p:nvSpPr>
          <p:spPr>
            <a:xfrm>
              <a:off x="2364509" y="2269356"/>
              <a:ext cx="1052945" cy="57265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Tree>
    <p:extLst>
      <p:ext uri="{BB962C8B-B14F-4D97-AF65-F5344CB8AC3E}">
        <p14:creationId xmlns:p14="http://schemas.microsoft.com/office/powerpoint/2010/main" val="279018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17AB3D3-3C9C-4DED-809A-78734805B8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 name="Başlık 3">
            <a:extLst>
              <a:ext uri="{FF2B5EF4-FFF2-40B4-BE49-F238E27FC236}">
                <a16:creationId xmlns:a16="http://schemas.microsoft.com/office/drawing/2014/main" xmlns="" id="{0B11BED5-FDFE-4A99-BEEE-169ABD6BA684}"/>
              </a:ext>
            </a:extLst>
          </p:cNvPr>
          <p:cNvSpPr>
            <a:spLocks noGrp="1"/>
          </p:cNvSpPr>
          <p:nvPr>
            <p:ph type="title"/>
          </p:nvPr>
        </p:nvSpPr>
        <p:spPr>
          <a:xfrm>
            <a:off x="184757" y="82130"/>
            <a:ext cx="7549592" cy="1298448"/>
          </a:xfrm>
        </p:spPr>
        <p:txBody>
          <a:bodyPr vert="horz" lIns="91440" tIns="45720" rIns="91440" bIns="45720" rtlCol="0" anchor="b">
            <a:normAutofit/>
          </a:bodyPr>
          <a:lstStyle/>
          <a:p>
            <a:pPr defTabSz="914400"/>
            <a:r>
              <a:rPr lang="en-US" sz="2800" dirty="0">
                <a:solidFill>
                  <a:schemeClr val="tx1"/>
                </a:solidFill>
                <a:latin typeface="Arial" pitchFamily="34" charset="0"/>
                <a:cs typeface="Arial" pitchFamily="34" charset="0"/>
              </a:rPr>
              <a:t>COVİD-19</a:t>
            </a:r>
            <a:r>
              <a:rPr lang="mn-MN" sz="2800" dirty="0">
                <a:solidFill>
                  <a:schemeClr val="tx1"/>
                </a:solidFill>
                <a:latin typeface="Arial" pitchFamily="34" charset="0"/>
                <a:cs typeface="Arial" pitchFamily="34" charset="0"/>
              </a:rPr>
              <a:t>–ын үйл явц</a:t>
            </a:r>
            <a:endParaRPr lang="en-US" sz="2800" dirty="0">
              <a:solidFill>
                <a:schemeClr val="tx1"/>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xmlns="" id="{3A9A4357-BD1D-4622-A4FE-766E6AB8D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Rectangle 24">
            <a:extLst>
              <a:ext uri="{FF2B5EF4-FFF2-40B4-BE49-F238E27FC236}">
                <a16:creationId xmlns:a16="http://schemas.microsoft.com/office/drawing/2014/main" xmlns=""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5F2BD6F1-C882-4FD9-BD1A-90BFA5994F20}"/>
              </a:ext>
            </a:extLst>
          </p:cNvPr>
          <p:cNvSpPr>
            <a:spLocks noGrp="1"/>
          </p:cNvSpPr>
          <p:nvPr>
            <p:ph idx="1"/>
          </p:nvPr>
        </p:nvSpPr>
        <p:spPr>
          <a:xfrm>
            <a:off x="333004" y="2232919"/>
            <a:ext cx="3790220" cy="3639450"/>
          </a:xfrm>
        </p:spPr>
        <p:txBody>
          <a:bodyPr vert="horz" lIns="91440" tIns="45720" rIns="91440" bIns="45720" rtlCol="0" anchor="ctr">
            <a:noAutofit/>
          </a:bodyPr>
          <a:lstStyle/>
          <a:p>
            <a:pPr marL="0" indent="0" defTabSz="914400">
              <a:buNone/>
            </a:pPr>
            <a:r>
              <a:rPr lang="mn-MN" sz="2400" dirty="0">
                <a:latin typeface="Arial" pitchFamily="34" charset="0"/>
                <a:cs typeface="Arial" pitchFamily="34" charset="0"/>
              </a:rPr>
              <a:t>2020.03.21-ний 18:00 </a:t>
            </a:r>
            <a:r>
              <a:rPr lang="mn-MN" sz="2400" dirty="0" smtClean="0">
                <a:latin typeface="Arial" pitchFamily="34" charset="0"/>
                <a:cs typeface="Arial" pitchFamily="34" charset="0"/>
              </a:rPr>
              <a:t>цагаас эхлэн Турк Улсад гоо сайхны үйл ажиллагааг түр </a:t>
            </a:r>
            <a:r>
              <a:rPr lang="mn-MN" sz="2400" dirty="0">
                <a:latin typeface="Arial" pitchFamily="34" charset="0"/>
                <a:cs typeface="Arial" pitchFamily="34" charset="0"/>
              </a:rPr>
              <a:t>зогсоосон.</a:t>
            </a:r>
          </a:p>
          <a:p>
            <a:pPr marL="0" indent="0" defTabSz="914400">
              <a:buNone/>
            </a:pPr>
            <a:r>
              <a:rPr lang="mn-MN" sz="2400" dirty="0">
                <a:latin typeface="Arial" pitchFamily="34" charset="0"/>
                <a:cs typeface="Arial" pitchFamily="34" charset="0"/>
              </a:rPr>
              <a:t>Коронавирусын </a:t>
            </a:r>
            <a:r>
              <a:rPr lang="mn-MN" sz="2400" dirty="0" smtClean="0">
                <a:latin typeface="Arial" pitchFamily="34" charset="0"/>
                <a:cs typeface="Arial" pitchFamily="34" charset="0"/>
              </a:rPr>
              <a:t>тархалтыг харгалзан үзэж </a:t>
            </a:r>
            <a:r>
              <a:rPr lang="mn-MN" sz="2400" dirty="0">
                <a:latin typeface="Arial" pitchFamily="34" charset="0"/>
                <a:cs typeface="Arial" pitchFamily="34" charset="0"/>
              </a:rPr>
              <a:t>тогтоосон дүрмийг дагаж мөрдөх </a:t>
            </a:r>
            <a:r>
              <a:rPr lang="mn-MN" sz="2400" dirty="0" smtClean="0">
                <a:latin typeface="Arial" pitchFamily="34" charset="0"/>
                <a:cs typeface="Arial" pitchFamily="34" charset="0"/>
              </a:rPr>
              <a:t>нөхцөлтэйгээр гоо сайхны салонуудын үйл ажиллагааг 2020.05.11-ний </a:t>
            </a:r>
            <a:r>
              <a:rPr lang="mn-MN" sz="2400" dirty="0">
                <a:latin typeface="Arial" pitchFamily="34" charset="0"/>
                <a:cs typeface="Arial" pitchFamily="34" charset="0"/>
              </a:rPr>
              <a:t>өдрөөс эхлүүлэхээр </a:t>
            </a:r>
            <a:r>
              <a:rPr lang="mn-MN" sz="2400" dirty="0" smtClean="0">
                <a:latin typeface="Arial" pitchFamily="34" charset="0"/>
                <a:cs typeface="Arial" pitchFamily="34" charset="0"/>
              </a:rPr>
              <a:t>шийдвэрлэсэн.</a:t>
            </a: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pic>
        <p:nvPicPr>
          <p:cNvPr id="6" name="Picture 2">
            <a:extLst>
              <a:ext uri="{FF2B5EF4-FFF2-40B4-BE49-F238E27FC236}">
                <a16:creationId xmlns:a16="http://schemas.microsoft.com/office/drawing/2014/main" xmlns="" id="{BABF1D05-AB62-414A-B292-CB57288F4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846"/>
          <a:stretch/>
        </p:blipFill>
        <p:spPr bwMode="auto">
          <a:xfrm>
            <a:off x="4433649" y="386930"/>
            <a:ext cx="4566463" cy="610531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xmlns=""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4550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D05841BC-4BE5-4FDE-A130-0844D1336BD2}"/>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27</a:t>
            </a:fld>
            <a:endParaRPr lang="tr-TR" dirty="0">
              <a:latin typeface="Arial" pitchFamily="34" charset="0"/>
              <a:cs typeface="Arial" pitchFamily="34" charset="0"/>
            </a:endParaRPr>
          </a:p>
        </p:txBody>
      </p:sp>
      <p:pic>
        <p:nvPicPr>
          <p:cNvPr id="6" name="İçerik Yer Tutucusu 5">
            <a:extLst>
              <a:ext uri="{FF2B5EF4-FFF2-40B4-BE49-F238E27FC236}">
                <a16:creationId xmlns:a16="http://schemas.microsoft.com/office/drawing/2014/main" xmlns="" id="{E9EDCE2A-56C9-4FBB-8D64-2171D16DD08F}"/>
              </a:ext>
            </a:extLst>
          </p:cNvPr>
          <p:cNvPicPr>
            <a:picLocks noGrp="1" noChangeAspect="1"/>
          </p:cNvPicPr>
          <p:nvPr>
            <p:ph idx="1"/>
          </p:nvPr>
        </p:nvPicPr>
        <p:blipFill>
          <a:blip r:embed="rId2"/>
          <a:stretch>
            <a:fillRect/>
          </a:stretch>
        </p:blipFill>
        <p:spPr>
          <a:xfrm>
            <a:off x="455800" y="1773298"/>
            <a:ext cx="7886700" cy="3950090"/>
          </a:xfrm>
        </p:spPr>
      </p:pic>
      <p:sp>
        <p:nvSpPr>
          <p:cNvPr id="4" name="Başlık 3">
            <a:extLst>
              <a:ext uri="{FF2B5EF4-FFF2-40B4-BE49-F238E27FC236}">
                <a16:creationId xmlns:a16="http://schemas.microsoft.com/office/drawing/2014/main" xmlns="" id="{C23A3703-2122-45A7-92FD-299C1BA73F0A}"/>
              </a:ext>
            </a:extLst>
          </p:cNvPr>
          <p:cNvSpPr>
            <a:spLocks noGrp="1"/>
          </p:cNvSpPr>
          <p:nvPr>
            <p:ph type="title"/>
          </p:nvPr>
        </p:nvSpPr>
        <p:spPr/>
        <p:txBody>
          <a:bodyPr/>
          <a:lstStyle/>
          <a:p>
            <a:r>
              <a:rPr lang="mn-MN" dirty="0" smtClean="0">
                <a:latin typeface="Arial" pitchFamily="34" charset="0"/>
                <a:cs typeface="Arial" pitchFamily="34" charset="0"/>
              </a:rPr>
              <a:t>Коронавирусээс </a:t>
            </a:r>
            <a:r>
              <a:rPr lang="mn-MN" dirty="0">
                <a:latin typeface="Arial" pitchFamily="34" charset="0"/>
                <a:cs typeface="Arial" pitchFamily="34" charset="0"/>
              </a:rPr>
              <a:t>урьдчилан сэргийлэхэд анхаарах зүйлс</a:t>
            </a:r>
            <a:endParaRPr lang="en-US" dirty="0">
              <a:latin typeface="Arial" pitchFamily="34" charset="0"/>
              <a:cs typeface="Arial" pitchFamily="34" charset="0"/>
            </a:endParaRPr>
          </a:p>
        </p:txBody>
      </p:sp>
      <p:sp>
        <p:nvSpPr>
          <p:cNvPr id="8" name="Metin kutusu 7">
            <a:extLst>
              <a:ext uri="{FF2B5EF4-FFF2-40B4-BE49-F238E27FC236}">
                <a16:creationId xmlns:a16="http://schemas.microsoft.com/office/drawing/2014/main" xmlns="" id="{259FFD41-B207-400E-8654-682D5AC66963}"/>
              </a:ext>
            </a:extLst>
          </p:cNvPr>
          <p:cNvSpPr txBox="1"/>
          <p:nvPr/>
        </p:nvSpPr>
        <p:spPr>
          <a:xfrm>
            <a:off x="77492" y="5800064"/>
            <a:ext cx="8996765" cy="400110"/>
          </a:xfrm>
          <a:prstGeom prst="rect">
            <a:avLst/>
          </a:prstGeom>
          <a:noFill/>
        </p:spPr>
        <p:txBody>
          <a:bodyPr wrap="square">
            <a:spAutoFit/>
          </a:bodyPr>
          <a:lstStyle/>
          <a:p>
            <a:r>
              <a:rPr lang="en-US" sz="1000" dirty="0">
                <a:latin typeface="Arial" pitchFamily="34" charset="0"/>
                <a:cs typeface="Arial" pitchFamily="34" charset="0"/>
                <a:hlinkClick r:id="rId3"/>
              </a:rPr>
              <a:t>https://ailevecalisma.gov.tr/covid19/haberler/kuafor-berber-ve-guzellik-salonlarinda-yeni-tip-koronavirus-ile-etkin-mucadele-kapsaminda-dikkat-edilecek-hususlarin-yer-aldigi-dokuman-ve-kontrol-listesi-yayimlandi/</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36121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60E9A6ED-B880-44EA-8D60-C9D3C82CCB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 name="Başlık 3">
            <a:extLst>
              <a:ext uri="{FF2B5EF4-FFF2-40B4-BE49-F238E27FC236}">
                <a16:creationId xmlns:a16="http://schemas.microsoft.com/office/drawing/2014/main" xmlns="" id="{FBC1EECD-549F-42BB-BCC8-614A16C663D8}"/>
              </a:ext>
            </a:extLst>
          </p:cNvPr>
          <p:cNvSpPr>
            <a:spLocks noGrp="1"/>
          </p:cNvSpPr>
          <p:nvPr>
            <p:ph type="title"/>
          </p:nvPr>
        </p:nvSpPr>
        <p:spPr>
          <a:xfrm>
            <a:off x="302120" y="102699"/>
            <a:ext cx="8383105" cy="1671564"/>
          </a:xfrm>
        </p:spPr>
        <p:txBody>
          <a:bodyPr vert="horz" lIns="91440" tIns="45720" rIns="91440" bIns="45720" rtlCol="0" anchor="ctr">
            <a:normAutofit/>
          </a:bodyPr>
          <a:lstStyle/>
          <a:p>
            <a:pPr defTabSz="914400"/>
            <a:r>
              <a:rPr lang="mn-MN" sz="3500" dirty="0" smtClean="0">
                <a:solidFill>
                  <a:srgbClr val="C00000"/>
                </a:solidFill>
                <a:latin typeface="Arial" pitchFamily="34" charset="0"/>
                <a:cs typeface="Arial" pitchFamily="34" charset="0"/>
              </a:rPr>
              <a:t>Коронавирусээс </a:t>
            </a:r>
            <a:r>
              <a:rPr lang="mn-MN" sz="3500" dirty="0">
                <a:solidFill>
                  <a:srgbClr val="C00000"/>
                </a:solidFill>
                <a:latin typeface="Arial" pitchFamily="34" charset="0"/>
                <a:cs typeface="Arial" pitchFamily="34" charset="0"/>
              </a:rPr>
              <a:t>урьдчилан сэргийлэх</a:t>
            </a:r>
            <a:endParaRPr lang="en-US" sz="3500" dirty="0">
              <a:solidFill>
                <a:srgbClr val="C00000"/>
              </a:solidFill>
              <a:latin typeface="Arial" pitchFamily="34" charset="0"/>
              <a:cs typeface="Arial" pitchFamily="34" charset="0"/>
            </a:endParaRPr>
          </a:p>
        </p:txBody>
      </p:sp>
      <p:pic>
        <p:nvPicPr>
          <p:cNvPr id="10" name="Resim 9">
            <a:extLst>
              <a:ext uri="{FF2B5EF4-FFF2-40B4-BE49-F238E27FC236}">
                <a16:creationId xmlns:a16="http://schemas.microsoft.com/office/drawing/2014/main" xmlns="" id="{D41D7624-C921-46B7-B7F8-AA2082E382D9}"/>
              </a:ext>
            </a:extLst>
          </p:cNvPr>
          <p:cNvPicPr>
            <a:picLocks noChangeAspect="1"/>
          </p:cNvPicPr>
          <p:nvPr/>
        </p:nvPicPr>
        <p:blipFill rotWithShape="1">
          <a:blip r:embed="rId2"/>
          <a:srcRect l="3622" r="4192" b="2"/>
          <a:stretch/>
        </p:blipFill>
        <p:spPr>
          <a:xfrm>
            <a:off x="6249357" y="3104444"/>
            <a:ext cx="2612541" cy="3753556"/>
          </a:xfrm>
          <a:prstGeom prst="rect">
            <a:avLst/>
          </a:prstGeom>
          <a:effectLst/>
        </p:spPr>
      </p:pic>
      <p:pic>
        <p:nvPicPr>
          <p:cNvPr id="11" name="Picture 2">
            <a:extLst>
              <a:ext uri="{FF2B5EF4-FFF2-40B4-BE49-F238E27FC236}">
                <a16:creationId xmlns:a16="http://schemas.microsoft.com/office/drawing/2014/main" xmlns="" id="{F2DDE997-5673-4A34-9151-EF386D67994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78162" y="1599963"/>
            <a:ext cx="2207064" cy="147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4535" y="661482"/>
            <a:ext cx="3447363" cy="276999"/>
          </a:xfrm>
          <a:prstGeom prst="rect">
            <a:avLst/>
          </a:prstGeom>
          <a:noFill/>
        </p:spPr>
        <p:txBody>
          <a:bodyPr wrap="square" rtlCol="0">
            <a:spAutoFit/>
          </a:bodyPr>
          <a:lstStyle/>
          <a:p>
            <a:r>
              <a:rPr lang="mn-MN" sz="1200" dirty="0">
                <a:latin typeface="Arial" pitchFamily="34" charset="0"/>
                <a:cs typeface="Arial" pitchFamily="34" charset="0"/>
              </a:rPr>
              <a:t> </a:t>
            </a:r>
            <a:endParaRPr lang="en-US" sz="1200" dirty="0">
              <a:latin typeface="Arial" pitchFamily="34" charset="0"/>
              <a:cs typeface="Arial" pitchFamily="34" charset="0"/>
            </a:endParaRPr>
          </a:p>
        </p:txBody>
      </p:sp>
      <p:sp>
        <p:nvSpPr>
          <p:cNvPr id="3" name="TextBox 2"/>
          <p:cNvSpPr txBox="1"/>
          <p:nvPr/>
        </p:nvSpPr>
        <p:spPr>
          <a:xfrm>
            <a:off x="417689" y="1603023"/>
            <a:ext cx="4778221" cy="4401205"/>
          </a:xfrm>
          <a:prstGeom prst="rect">
            <a:avLst/>
          </a:prstGeom>
          <a:noFill/>
        </p:spPr>
        <p:txBody>
          <a:bodyPr wrap="square" rtlCol="0">
            <a:spAutoFit/>
          </a:bodyPr>
          <a:lstStyle/>
          <a:p>
            <a:pPr marL="342900" indent="-342900">
              <a:buAutoNum type="arabicPeriod"/>
            </a:pPr>
            <a:r>
              <a:rPr lang="mn-MN" sz="2000" dirty="0">
                <a:latin typeface="Arial" pitchFamily="34" charset="0"/>
                <a:cs typeface="Arial" pitchFamily="34" charset="0"/>
              </a:rPr>
              <a:t>Ажлын байрны </a:t>
            </a:r>
            <a:r>
              <a:rPr lang="mn-MN" sz="2000" dirty="0" smtClean="0">
                <a:latin typeface="Arial" pitchFamily="34" charset="0"/>
                <a:cs typeface="Arial" pitchFamily="34" charset="0"/>
              </a:rPr>
              <a:t>эрсдэлийн </a:t>
            </a:r>
            <a:r>
              <a:rPr lang="mn-MN" sz="2000" dirty="0">
                <a:latin typeface="Arial" pitchFamily="34" charset="0"/>
                <a:cs typeface="Arial" pitchFamily="34" charset="0"/>
              </a:rPr>
              <a:t>үнэлгээг </a:t>
            </a:r>
            <a:r>
              <a:rPr lang="mn-MN" sz="2000" dirty="0" smtClean="0">
                <a:latin typeface="Arial" pitchFamily="34" charset="0"/>
                <a:cs typeface="Arial" pitchFamily="34" charset="0"/>
              </a:rPr>
              <a:t>шинэчлэх,</a:t>
            </a:r>
            <a:endParaRPr lang="mn-MN" sz="2000" dirty="0">
              <a:latin typeface="Arial" pitchFamily="34" charset="0"/>
              <a:cs typeface="Arial" pitchFamily="34" charset="0"/>
            </a:endParaRPr>
          </a:p>
          <a:p>
            <a:pPr marL="342900" indent="-342900">
              <a:buAutoNum type="arabicPeriod"/>
            </a:pPr>
            <a:r>
              <a:rPr lang="mn-MN" sz="2000" dirty="0">
                <a:latin typeface="Arial" pitchFamily="34" charset="0"/>
                <a:cs typeface="Arial" pitchFamily="34" charset="0"/>
              </a:rPr>
              <a:t>Коронавирусээс урьдчилан сэргийлэх талаархи зурагт хуудсуудыг мэдээллийн самбарт </a:t>
            </a:r>
            <a:r>
              <a:rPr lang="mn-MN" sz="2000" dirty="0" smtClean="0">
                <a:latin typeface="Arial" pitchFamily="34" charset="0"/>
                <a:cs typeface="Arial" pitchFamily="34" charset="0"/>
              </a:rPr>
              <a:t>байршуулах,</a:t>
            </a:r>
            <a:endParaRPr lang="mn-MN" sz="2000" dirty="0">
              <a:latin typeface="Arial" pitchFamily="34" charset="0"/>
              <a:cs typeface="Arial" pitchFamily="34" charset="0"/>
            </a:endParaRPr>
          </a:p>
          <a:p>
            <a:pPr marL="342900" indent="-342900">
              <a:buAutoNum type="arabicPeriod"/>
            </a:pPr>
            <a:r>
              <a:rPr lang="mn-MN" sz="2000" dirty="0">
                <a:latin typeface="Arial" pitchFamily="34" charset="0"/>
                <a:cs typeface="Arial" pitchFamily="34" charset="0"/>
              </a:rPr>
              <a:t>Ажилчид хоорондоо зай барих талаар </a:t>
            </a:r>
            <a:r>
              <a:rPr lang="mn-MN" sz="2000" dirty="0" smtClean="0">
                <a:latin typeface="Arial" pitchFamily="34" charset="0"/>
                <a:cs typeface="Arial" pitchFamily="34" charset="0"/>
              </a:rPr>
              <a:t>анхааруулах,</a:t>
            </a:r>
            <a:endParaRPr lang="mn-MN" sz="2000" dirty="0">
              <a:latin typeface="Arial" pitchFamily="34" charset="0"/>
              <a:cs typeface="Arial" pitchFamily="34" charset="0"/>
            </a:endParaRPr>
          </a:p>
          <a:p>
            <a:pPr marL="342900" indent="-342900">
              <a:buAutoNum type="arabicPeriod"/>
            </a:pPr>
            <a:r>
              <a:rPr lang="mn-MN" sz="2000" dirty="0">
                <a:latin typeface="Arial" pitchFamily="34" charset="0"/>
                <a:cs typeface="Arial" pitchFamily="34" charset="0"/>
              </a:rPr>
              <a:t>Ажлын орох хэсэгт ажилчид болон үйлчлүүлэгч нарын халууныг </a:t>
            </a:r>
            <a:r>
              <a:rPr lang="mn-MN" sz="2000" dirty="0" smtClean="0">
                <a:latin typeface="Arial" pitchFamily="34" charset="0"/>
                <a:cs typeface="Arial" pitchFamily="34" charset="0"/>
              </a:rPr>
              <a:t>хэмжих,</a:t>
            </a:r>
            <a:endParaRPr lang="mn-MN" sz="2000" dirty="0">
              <a:latin typeface="Arial" pitchFamily="34" charset="0"/>
              <a:cs typeface="Arial" pitchFamily="34" charset="0"/>
            </a:endParaRPr>
          </a:p>
          <a:p>
            <a:pPr marL="342900" indent="-342900">
              <a:buFontTx/>
              <a:buAutoNum type="arabicPeriod"/>
            </a:pPr>
            <a:r>
              <a:rPr lang="mn-MN" sz="2000" dirty="0">
                <a:latin typeface="Arial" pitchFamily="34" charset="0"/>
                <a:cs typeface="Arial" pitchFamily="34" charset="0"/>
              </a:rPr>
              <a:t>Орж байгаа үйлчлүүлэгчид зориулж ажлын үүдэнд гар ариутгагч </a:t>
            </a:r>
            <a:r>
              <a:rPr lang="mn-MN" sz="2000" dirty="0" smtClean="0">
                <a:latin typeface="Arial" pitchFamily="34" charset="0"/>
                <a:cs typeface="Arial" pitchFamily="34" charset="0"/>
              </a:rPr>
              <a:t>байрлуулах,</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136431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60E9A6ED-B880-44EA-8D60-C9D3C82CCB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cs typeface="Arial" pitchFamily="34" charset="0"/>
            </a:endParaRPr>
          </a:p>
        </p:txBody>
      </p:sp>
      <p:sp>
        <p:nvSpPr>
          <p:cNvPr id="4" name="Başlık 3">
            <a:extLst>
              <a:ext uri="{FF2B5EF4-FFF2-40B4-BE49-F238E27FC236}">
                <a16:creationId xmlns:a16="http://schemas.microsoft.com/office/drawing/2014/main" xmlns="" id="{FBC1EECD-549F-42BB-BCC8-614A16C663D8}"/>
              </a:ext>
            </a:extLst>
          </p:cNvPr>
          <p:cNvSpPr>
            <a:spLocks noGrp="1"/>
          </p:cNvSpPr>
          <p:nvPr>
            <p:ph type="title"/>
          </p:nvPr>
        </p:nvSpPr>
        <p:spPr>
          <a:xfrm>
            <a:off x="445210" y="435065"/>
            <a:ext cx="8251292" cy="501914"/>
          </a:xfrm>
        </p:spPr>
        <p:txBody>
          <a:bodyPr vert="horz" lIns="91440" tIns="45720" rIns="91440" bIns="45720" rtlCol="0" anchor="ctr">
            <a:normAutofit fontScale="90000"/>
          </a:bodyPr>
          <a:lstStyle/>
          <a:p>
            <a:pPr defTabSz="914400"/>
            <a:r>
              <a:rPr lang="mn-MN" sz="3500" dirty="0" smtClean="0">
                <a:solidFill>
                  <a:srgbClr val="C00000"/>
                </a:solidFill>
                <a:latin typeface="Arial" pitchFamily="34" charset="0"/>
                <a:cs typeface="Arial" pitchFamily="34" charset="0"/>
              </a:rPr>
              <a:t>Коронавирусээс </a:t>
            </a:r>
            <a:r>
              <a:rPr lang="mn-MN" sz="3500" dirty="0">
                <a:solidFill>
                  <a:srgbClr val="C00000"/>
                </a:solidFill>
                <a:latin typeface="Arial" pitchFamily="34" charset="0"/>
                <a:cs typeface="Arial" pitchFamily="34" charset="0"/>
              </a:rPr>
              <a:t>урьдчилан сэргийлэх</a:t>
            </a:r>
            <a:endParaRPr lang="en-US" sz="3500" dirty="0">
              <a:solidFill>
                <a:srgbClr val="C00000"/>
              </a:solidFill>
              <a:latin typeface="Arial" pitchFamily="34" charset="0"/>
              <a:cs typeface="Arial" pitchFamily="34" charset="0"/>
            </a:endParaRPr>
          </a:p>
        </p:txBody>
      </p:sp>
      <p:pic>
        <p:nvPicPr>
          <p:cNvPr id="5" name="Picture 2" descr="Hair salon preventive measures Free Vector">
            <a:extLst>
              <a:ext uri="{FF2B5EF4-FFF2-40B4-BE49-F238E27FC236}">
                <a16:creationId xmlns:a16="http://schemas.microsoft.com/office/drawing/2014/main" xmlns="" id="{B19E71FD-6DB2-4304-B41D-311F616BA5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943" y="1019120"/>
            <a:ext cx="2446349" cy="162959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xmlns="" id="{ECC7E2B8-2D40-4EE3-B2EB-FE0DD8989316}"/>
              </a:ext>
            </a:extLst>
          </p:cNvPr>
          <p:cNvPicPr>
            <a:picLocks noChangeAspect="1"/>
          </p:cNvPicPr>
          <p:nvPr/>
        </p:nvPicPr>
        <p:blipFill>
          <a:blip r:embed="rId3"/>
          <a:stretch>
            <a:fillRect/>
          </a:stretch>
        </p:blipFill>
        <p:spPr>
          <a:xfrm>
            <a:off x="6272619" y="2863546"/>
            <a:ext cx="2526996" cy="3601909"/>
          </a:xfrm>
          <a:prstGeom prst="rect">
            <a:avLst/>
          </a:prstGeom>
        </p:spPr>
      </p:pic>
      <p:sp>
        <p:nvSpPr>
          <p:cNvPr id="7" name="Dikdörtgen 6">
            <a:extLst>
              <a:ext uri="{FF2B5EF4-FFF2-40B4-BE49-F238E27FC236}">
                <a16:creationId xmlns:a16="http://schemas.microsoft.com/office/drawing/2014/main" xmlns="" id="{58317343-A2D1-4055-9ED0-5D19F654FB66}"/>
              </a:ext>
            </a:extLst>
          </p:cNvPr>
          <p:cNvSpPr/>
          <p:nvPr/>
        </p:nvSpPr>
        <p:spPr>
          <a:xfrm>
            <a:off x="4064000" y="6465455"/>
            <a:ext cx="660509" cy="256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TextBox 7"/>
          <p:cNvSpPr txBox="1"/>
          <p:nvPr/>
        </p:nvSpPr>
        <p:spPr>
          <a:xfrm>
            <a:off x="203199" y="1049867"/>
            <a:ext cx="5996854" cy="5016758"/>
          </a:xfrm>
          <a:prstGeom prst="rect">
            <a:avLst/>
          </a:prstGeom>
          <a:noFill/>
        </p:spPr>
        <p:txBody>
          <a:bodyPr wrap="square" rtlCol="0">
            <a:spAutoFit/>
          </a:bodyPr>
          <a:lstStyle/>
          <a:p>
            <a:pPr marL="342900" indent="-342900">
              <a:buAutoNum type="arabicPeriod" startAt="6"/>
            </a:pPr>
            <a:r>
              <a:rPr lang="mn-MN" sz="2000" dirty="0">
                <a:latin typeface="Arial" pitchFamily="34" charset="0"/>
                <a:cs typeface="Arial" pitchFamily="34" charset="0"/>
              </a:rPr>
              <a:t>Үйлчлүүлэгч, ажилчдыг нэг </a:t>
            </a:r>
            <a:r>
              <a:rPr lang="mn-MN" sz="2000" dirty="0" smtClean="0">
                <a:latin typeface="Arial" pitchFamily="34" charset="0"/>
                <a:cs typeface="Arial" pitchFamily="34" charset="0"/>
              </a:rPr>
              <a:t>удаагийн </a:t>
            </a:r>
            <a:r>
              <a:rPr lang="mn-MN" sz="2000" dirty="0">
                <a:latin typeface="Arial" pitchFamily="34" charset="0"/>
                <a:cs typeface="Arial" pitchFamily="34" charset="0"/>
              </a:rPr>
              <a:t>маскаар хангах хэрэгтэй. Маскны тусгай хогийн сав </a:t>
            </a:r>
            <a:r>
              <a:rPr lang="mn-MN" sz="2000" dirty="0" smtClean="0">
                <a:latin typeface="Arial" pitchFamily="34" charset="0"/>
                <a:cs typeface="Arial" pitchFamily="34" charset="0"/>
              </a:rPr>
              <a:t>байршуулах,</a:t>
            </a:r>
            <a:endParaRPr lang="mn-MN" sz="2000" dirty="0">
              <a:latin typeface="Arial" pitchFamily="34" charset="0"/>
              <a:cs typeface="Arial" pitchFamily="34" charset="0"/>
            </a:endParaRPr>
          </a:p>
          <a:p>
            <a:pPr marL="342900" indent="-342900">
              <a:buAutoNum type="arabicPeriod" startAt="6"/>
            </a:pPr>
            <a:r>
              <a:rPr lang="mn-MN" sz="2000" dirty="0">
                <a:latin typeface="Arial" pitchFamily="34" charset="0"/>
                <a:cs typeface="Arial" pitchFamily="34" charset="0"/>
              </a:rPr>
              <a:t>Ажил эхлэхээс өмнө өдөр бүр ажлын байрыг 70 хувийн спиртийн агууламж бүхий шингэнээр цэвэрлэх хэрэгтэй. Ариун цэврийн өрөө, угаалтуурын өрөөнд хүн орсны дараа тухай бүрт нь ариутгал </a:t>
            </a:r>
            <a:r>
              <a:rPr lang="mn-MN" sz="2000" dirty="0" smtClean="0">
                <a:latin typeface="Arial" pitchFamily="34" charset="0"/>
                <a:cs typeface="Arial" pitchFamily="34" charset="0"/>
              </a:rPr>
              <a:t>хийх,</a:t>
            </a:r>
            <a:endParaRPr lang="mn-MN" sz="2000" dirty="0">
              <a:latin typeface="Arial" pitchFamily="34" charset="0"/>
              <a:cs typeface="Arial" pitchFamily="34" charset="0"/>
            </a:endParaRPr>
          </a:p>
          <a:p>
            <a:pPr marL="342900" indent="-342900">
              <a:buAutoNum type="arabicPeriod" startAt="6"/>
            </a:pPr>
            <a:r>
              <a:rPr lang="mn-MN" sz="2000" dirty="0">
                <a:latin typeface="Arial" pitchFamily="34" charset="0"/>
                <a:cs typeface="Arial" pitchFamily="34" charset="0"/>
              </a:rPr>
              <a:t>Ажилчдын хоол иддэг газрууд, амралтын өрөөнүүдийн гадаргууг тогтмол </a:t>
            </a:r>
            <a:r>
              <a:rPr lang="mn-MN" sz="2000" dirty="0" smtClean="0">
                <a:latin typeface="Arial" pitchFamily="34" charset="0"/>
                <a:cs typeface="Arial" pitchFamily="34" charset="0"/>
              </a:rPr>
              <a:t>халдваргүйжүүлэх,</a:t>
            </a:r>
            <a:endParaRPr lang="mn-MN" sz="2000" dirty="0">
              <a:latin typeface="Arial" pitchFamily="34" charset="0"/>
              <a:cs typeface="Arial" pitchFamily="34" charset="0"/>
            </a:endParaRPr>
          </a:p>
          <a:p>
            <a:pPr marL="342900" indent="-342900">
              <a:buAutoNum type="arabicPeriod" startAt="6"/>
            </a:pPr>
            <a:r>
              <a:rPr lang="mn-MN" sz="2000" dirty="0">
                <a:latin typeface="Arial" pitchFamily="34" charset="0"/>
                <a:cs typeface="Arial" pitchFamily="34" charset="0"/>
              </a:rPr>
              <a:t>Ажлын байрыг үе үе гаднаас салхи оруулах замаар </a:t>
            </a:r>
            <a:r>
              <a:rPr lang="mn-MN" sz="2000" dirty="0" smtClean="0">
                <a:latin typeface="Arial" pitchFamily="34" charset="0"/>
                <a:cs typeface="Arial" pitchFamily="34" charset="0"/>
              </a:rPr>
              <a:t>агааржуулах, </a:t>
            </a:r>
            <a:endParaRPr lang="mn-MN" sz="2000" dirty="0">
              <a:latin typeface="Arial" pitchFamily="34" charset="0"/>
              <a:cs typeface="Arial" pitchFamily="34" charset="0"/>
            </a:endParaRPr>
          </a:p>
          <a:p>
            <a:pPr marL="342900" indent="-342900">
              <a:buAutoNum type="arabicPeriod" startAt="6"/>
            </a:pPr>
            <a:r>
              <a:rPr lang="mn-MN" sz="2000" dirty="0" smtClean="0">
                <a:latin typeface="Arial" pitchFamily="34" charset="0"/>
                <a:cs typeface="Arial" pitchFamily="34" charset="0"/>
              </a:rPr>
              <a:t>Ажилчдыг </a:t>
            </a:r>
            <a:r>
              <a:rPr lang="mn-MN" sz="2000" dirty="0">
                <a:latin typeface="Arial" pitchFamily="34" charset="0"/>
                <a:cs typeface="Arial" pitchFamily="34" charset="0"/>
              </a:rPr>
              <a:t>1 удаагийн алчуур, савангаар хангаж тогтмол 20 секундын турш гарыг нь угаалгаж байх хэрэгтэй. </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81394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B06B3696-75C1-4F66-BBCB-2C4AAFC4DC1F}"/>
              </a:ext>
            </a:extLst>
          </p:cNvPr>
          <p:cNvSpPr>
            <a:spLocks noGrp="1"/>
          </p:cNvSpPr>
          <p:nvPr>
            <p:ph type="title"/>
          </p:nvPr>
        </p:nvSpPr>
        <p:spPr/>
        <p:txBody>
          <a:bodyPr/>
          <a:lstStyle/>
          <a:p>
            <a:r>
              <a:rPr lang="mn-MN" dirty="0">
                <a:latin typeface="Arial" pitchFamily="34" charset="0"/>
                <a:cs typeface="Arial" pitchFamily="34" charset="0"/>
              </a:rPr>
              <a:t>Үсчин, гоо </a:t>
            </a:r>
            <a:r>
              <a:rPr lang="mn-MN" dirty="0" smtClean="0">
                <a:latin typeface="Arial" pitchFamily="34" charset="0"/>
                <a:cs typeface="Arial" pitchFamily="34" charset="0"/>
              </a:rPr>
              <a:t>сайхны </a:t>
            </a:r>
            <a:r>
              <a:rPr lang="mn-MN" dirty="0">
                <a:latin typeface="Arial" pitchFamily="34" charset="0"/>
                <a:cs typeface="Arial" pitchFamily="34" charset="0"/>
              </a:rPr>
              <a:t>салонууд</a:t>
            </a:r>
            <a:endParaRPr lang="en-US" dirty="0">
              <a:latin typeface="Arial" pitchFamily="34" charset="0"/>
              <a:cs typeface="Arial" pitchFamily="34" charset="0"/>
            </a:endParaRPr>
          </a:p>
        </p:txBody>
      </p:sp>
      <p:graphicFrame>
        <p:nvGraphicFramePr>
          <p:cNvPr id="9" name="İçerik Yer Tutucusu 4">
            <a:extLst>
              <a:ext uri="{FF2B5EF4-FFF2-40B4-BE49-F238E27FC236}">
                <a16:creationId xmlns:a16="http://schemas.microsoft.com/office/drawing/2014/main" xmlns="" id="{C236C041-C02F-422D-9AD2-ABA1E338BF71}"/>
              </a:ext>
            </a:extLst>
          </p:cNvPr>
          <p:cNvGraphicFramePr>
            <a:graphicFrameLocks/>
          </p:cNvGraphicFramePr>
          <p:nvPr>
            <p:extLst>
              <p:ext uri="{D42A27DB-BD31-4B8C-83A1-F6EECF244321}">
                <p14:modId xmlns:p14="http://schemas.microsoft.com/office/powerpoint/2010/main" val="554180620"/>
              </p:ext>
            </p:extLst>
          </p:nvPr>
        </p:nvGraphicFramePr>
        <p:xfrm>
          <a:off x="455950" y="1408047"/>
          <a:ext cx="8164368" cy="5146276"/>
        </p:xfrm>
        <a:graphic>
          <a:graphicData uri="http://schemas.openxmlformats.org/drawingml/2006/table">
            <a:tbl>
              <a:tblPr>
                <a:tableStyleId>{10A1B5D5-9B99-4C35-A422-299274C87663}</a:tableStyleId>
              </a:tblPr>
              <a:tblGrid>
                <a:gridCol w="896532">
                  <a:extLst>
                    <a:ext uri="{9D8B030D-6E8A-4147-A177-3AD203B41FA5}">
                      <a16:colId xmlns:a16="http://schemas.microsoft.com/office/drawing/2014/main" xmlns="" val="1317928233"/>
                    </a:ext>
                  </a:extLst>
                </a:gridCol>
                <a:gridCol w="5338917">
                  <a:extLst>
                    <a:ext uri="{9D8B030D-6E8A-4147-A177-3AD203B41FA5}">
                      <a16:colId xmlns:a16="http://schemas.microsoft.com/office/drawing/2014/main" xmlns="" val="3086434871"/>
                    </a:ext>
                  </a:extLst>
                </a:gridCol>
                <a:gridCol w="942884">
                  <a:extLst>
                    <a:ext uri="{9D8B030D-6E8A-4147-A177-3AD203B41FA5}">
                      <a16:colId xmlns:a16="http://schemas.microsoft.com/office/drawing/2014/main" xmlns="" val="2016764774"/>
                    </a:ext>
                  </a:extLst>
                </a:gridCol>
                <a:gridCol w="986035">
                  <a:extLst>
                    <a:ext uri="{9D8B030D-6E8A-4147-A177-3AD203B41FA5}">
                      <a16:colId xmlns:a16="http://schemas.microsoft.com/office/drawing/2014/main" xmlns="" val="3748244868"/>
                    </a:ext>
                  </a:extLst>
                </a:gridCol>
              </a:tblGrid>
              <a:tr h="736514">
                <a:tc>
                  <a:txBody>
                    <a:bodyPr/>
                    <a:lstStyle/>
                    <a:p>
                      <a:pPr algn="l" fontAlgn="ctr"/>
                      <a:r>
                        <a:rPr lang="da-DK" sz="1800" b="1" u="none" strike="noStrike" dirty="0">
                          <a:effectLst/>
                          <a:latin typeface="Arial" pitchFamily="34" charset="0"/>
                          <a:cs typeface="Arial" pitchFamily="34" charset="0"/>
                        </a:rPr>
                        <a:t>NACE</a:t>
                      </a:r>
                      <a:endParaRPr lang="da-DK" sz="1800" b="1" i="0" u="none" strike="noStrike" dirty="0">
                        <a:effectLst/>
                        <a:latin typeface="Arial" pitchFamily="34" charset="0"/>
                        <a:cs typeface="Arial" pitchFamily="34" charset="0"/>
                      </a:endParaRPr>
                    </a:p>
                  </a:txBody>
                  <a:tcPr marL="6350" marR="6350" marT="6350" marB="0" anchor="ctr">
                    <a:noFill/>
                  </a:tcPr>
                </a:tc>
                <a:tc>
                  <a:txBody>
                    <a:bodyPr/>
                    <a:lstStyle/>
                    <a:p>
                      <a:pPr algn="l" fontAlgn="ctr"/>
                      <a:r>
                        <a:rPr lang="mn-MN" sz="1800" b="1" u="none" strike="noStrike" dirty="0">
                          <a:effectLst/>
                          <a:latin typeface="Arial" pitchFamily="34" charset="0"/>
                          <a:cs typeface="Arial" pitchFamily="34" charset="0"/>
                        </a:rPr>
                        <a:t>Туркийн</a:t>
                      </a:r>
                      <a:r>
                        <a:rPr lang="mn-MN" sz="1800" b="1" u="none" strike="noStrike" baseline="0" dirty="0">
                          <a:effectLst/>
                          <a:latin typeface="Arial" pitchFamily="34" charset="0"/>
                          <a:cs typeface="Arial" pitchFamily="34" charset="0"/>
                        </a:rPr>
                        <a:t> </a:t>
                      </a:r>
                      <a:r>
                        <a:rPr lang="en-US" sz="1800" b="1" u="none" strike="noStrike" dirty="0">
                          <a:effectLst/>
                          <a:latin typeface="Arial" pitchFamily="34" charset="0"/>
                          <a:cs typeface="Arial" pitchFamily="34" charset="0"/>
                        </a:rPr>
                        <a:t>NACE</a:t>
                      </a:r>
                      <a:r>
                        <a:rPr lang="mn-MN" sz="1800" b="1" u="none" strike="noStrike" dirty="0">
                          <a:effectLst/>
                          <a:latin typeface="Arial" pitchFamily="34" charset="0"/>
                          <a:cs typeface="Arial" pitchFamily="34" charset="0"/>
                        </a:rPr>
                        <a:t> ангиллын </a:t>
                      </a:r>
                      <a:r>
                        <a:rPr lang="mn-MN" sz="1800" b="1" u="none" strike="noStrike" baseline="0" dirty="0">
                          <a:effectLst/>
                          <a:latin typeface="Arial" pitchFamily="34" charset="0"/>
                          <a:cs typeface="Arial" pitchFamily="34" charset="0"/>
                        </a:rPr>
                        <a:t>6 тодорхойлолт</a:t>
                      </a:r>
                      <a:endParaRPr lang="en-US" sz="1800" b="1" i="0" u="none" strike="noStrike" dirty="0">
                        <a:effectLst/>
                        <a:latin typeface="Arial" pitchFamily="34" charset="0"/>
                        <a:cs typeface="Arial" pitchFamily="34" charset="0"/>
                      </a:endParaRPr>
                    </a:p>
                  </a:txBody>
                  <a:tcPr marL="6350" marR="6350" marT="6350" marB="0" anchor="ctr">
                    <a:noFill/>
                  </a:tcPr>
                </a:tc>
                <a:tc>
                  <a:txBody>
                    <a:bodyPr/>
                    <a:lstStyle/>
                    <a:p>
                      <a:pPr algn="ctr" fontAlgn="ctr"/>
                      <a:r>
                        <a:rPr lang="mn-MN" sz="1800" b="1" i="0" u="none" strike="noStrike" dirty="0">
                          <a:effectLst/>
                          <a:latin typeface="Arial" pitchFamily="34" charset="0"/>
                          <a:cs typeface="Arial" pitchFamily="34" charset="0"/>
                        </a:rPr>
                        <a:t>ААН</a:t>
                      </a:r>
                      <a:r>
                        <a:rPr lang="mn-MN" sz="1800" b="1" i="0" u="none" strike="noStrike" baseline="0" dirty="0">
                          <a:effectLst/>
                          <a:latin typeface="Arial" pitchFamily="34" charset="0"/>
                          <a:cs typeface="Arial" pitchFamily="34" charset="0"/>
                        </a:rPr>
                        <a:t>-ийн тоо</a:t>
                      </a:r>
                      <a:endParaRPr lang="en-US" sz="1800" b="1" i="0" u="none" strike="noStrike" dirty="0">
                        <a:effectLst/>
                        <a:latin typeface="Arial" pitchFamily="34" charset="0"/>
                        <a:cs typeface="Arial" pitchFamily="34" charset="0"/>
                      </a:endParaRPr>
                    </a:p>
                  </a:txBody>
                  <a:tcPr marL="6350" marR="6350" marT="6350" marB="0" anchor="ctr">
                    <a:noFill/>
                  </a:tcPr>
                </a:tc>
                <a:tc>
                  <a:txBody>
                    <a:bodyPr/>
                    <a:lstStyle/>
                    <a:p>
                      <a:pPr algn="ctr" fontAlgn="ctr"/>
                      <a:r>
                        <a:rPr lang="mn-MN" sz="1800" b="1" i="0" u="none" strike="noStrike" dirty="0">
                          <a:effectLst/>
                          <a:latin typeface="Arial" pitchFamily="34" charset="0"/>
                          <a:cs typeface="Arial" pitchFamily="34" charset="0"/>
                        </a:rPr>
                        <a:t>ХЭ-ийн</a:t>
                      </a:r>
                      <a:r>
                        <a:rPr lang="mn-MN" sz="1800" b="1" i="0" u="none" strike="noStrike" baseline="0" dirty="0">
                          <a:effectLst/>
                          <a:latin typeface="Arial" pitchFamily="34" charset="0"/>
                          <a:cs typeface="Arial" pitchFamily="34" charset="0"/>
                        </a:rPr>
                        <a:t> тоо</a:t>
                      </a:r>
                      <a:endParaRPr lang="en-US" sz="1800" b="1"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2303766938"/>
                  </a:ext>
                </a:extLst>
              </a:tr>
              <a:tr h="364537">
                <a:tc>
                  <a:txBody>
                    <a:bodyPr/>
                    <a:lstStyle/>
                    <a:p>
                      <a:pPr algn="l" fontAlgn="b"/>
                      <a:r>
                        <a:rPr lang="en-US" sz="1800" b="1" u="none" strike="noStrike" dirty="0">
                          <a:effectLst/>
                          <a:latin typeface="Arial" pitchFamily="34" charset="0"/>
                          <a:cs typeface="Arial" pitchFamily="34" charset="0"/>
                        </a:rPr>
                        <a:t>96.02</a:t>
                      </a:r>
                      <a:endParaRPr lang="en-US" sz="1800" b="1" i="0" u="none" strike="noStrike" dirty="0">
                        <a:effectLst/>
                        <a:latin typeface="Arial" pitchFamily="34" charset="0"/>
                        <a:cs typeface="Arial" pitchFamily="34" charset="0"/>
                      </a:endParaRPr>
                    </a:p>
                  </a:txBody>
                  <a:tcPr marL="6350" marR="6350" marT="6350" marB="0" anchor="ctr">
                    <a:noFill/>
                  </a:tcPr>
                </a:tc>
                <a:tc>
                  <a:txBody>
                    <a:bodyPr/>
                    <a:lstStyle/>
                    <a:p>
                      <a:pPr fontAlgn="t"/>
                      <a:r>
                        <a:rPr lang="mn-MN" sz="1800" u="none" strike="noStrike" kern="1200" dirty="0">
                          <a:solidFill>
                            <a:schemeClr val="dk1"/>
                          </a:solidFill>
                          <a:effectLst/>
                          <a:latin typeface="Arial" pitchFamily="34" charset="0"/>
                          <a:ea typeface="+mn-ea"/>
                          <a:cs typeface="Arial" pitchFamily="34" charset="0"/>
                        </a:rPr>
                        <a:t>Үсчин болон бусад гоо сайхны салоны үйл ажиллагаа</a:t>
                      </a:r>
                    </a:p>
                  </a:txBody>
                  <a:tcPr marL="6350" marR="6350" marT="6350" marB="0" anchor="b">
                    <a:noFill/>
                  </a:tcPr>
                </a:tc>
                <a:tc>
                  <a:txBody>
                    <a:bodyPr/>
                    <a:lstStyle/>
                    <a:p>
                      <a:pPr algn="ctr" fontAlgn="b"/>
                      <a:r>
                        <a:rPr lang="en-US" sz="1800" u="none" strike="noStrike" dirty="0">
                          <a:effectLst/>
                          <a:latin typeface="Arial" pitchFamily="34" charset="0"/>
                          <a:cs typeface="Arial" pitchFamily="34" charset="0"/>
                        </a:rPr>
                        <a:t> </a:t>
                      </a:r>
                      <a:endParaRPr lang="en-US" sz="1800" b="1" i="0" u="none" strike="noStrike" dirty="0">
                        <a:effectLst/>
                        <a:latin typeface="Arial" pitchFamily="34" charset="0"/>
                        <a:cs typeface="Arial" pitchFamily="34" charset="0"/>
                      </a:endParaRPr>
                    </a:p>
                  </a:txBody>
                  <a:tcPr marL="6350" marR="6350" marT="6350" marB="0" anchor="ctr">
                    <a:noFill/>
                  </a:tcPr>
                </a:tc>
                <a:tc>
                  <a:txBody>
                    <a:bodyPr/>
                    <a:lstStyle/>
                    <a:p>
                      <a:pPr algn="ctr" fontAlgn="b"/>
                      <a:endParaRPr lang="en-US" sz="1800" b="1"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859096601"/>
                  </a:ext>
                </a:extLst>
              </a:tr>
              <a:tr h="1078731">
                <a:tc>
                  <a:txBody>
                    <a:bodyPr/>
                    <a:lstStyle/>
                    <a:p>
                      <a:pPr algn="l" fontAlgn="b"/>
                      <a:r>
                        <a:rPr lang="en-US" sz="1800" u="none" strike="noStrike" dirty="0">
                          <a:effectLst/>
                          <a:latin typeface="Arial" pitchFamily="34" charset="0"/>
                          <a:cs typeface="Arial" pitchFamily="34" charset="0"/>
                        </a:rPr>
                        <a:t>96.02.01</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l" fontAlgn="b"/>
                      <a:r>
                        <a:rPr lang="mn-MN" sz="1800" u="none" strike="noStrike" dirty="0">
                          <a:effectLst/>
                          <a:latin typeface="Arial" pitchFamily="34" charset="0"/>
                          <a:cs typeface="Arial" pitchFamily="34" charset="0"/>
                        </a:rPr>
                        <a:t>Гоо сайхны салонуудын үйл ажиллагаа (арьс арчилгаа, хөмсөг арилгах, вакс, маникюр, педикюр, нүүр будалт</a:t>
                      </a:r>
                      <a:r>
                        <a:rPr lang="mn-MN" sz="1800" u="none" strike="noStrike" baseline="0" dirty="0">
                          <a:effectLst/>
                          <a:latin typeface="Arial" pitchFamily="34" charset="0"/>
                          <a:cs typeface="Arial" pitchFamily="34" charset="0"/>
                        </a:rPr>
                        <a:t>ын үйлчилгээ үзүүлдэг </a:t>
                      </a:r>
                      <a:r>
                        <a:rPr lang="mn-MN" sz="1800" u="none" strike="noStrike" dirty="0">
                          <a:effectLst/>
                          <a:latin typeface="Arial" pitchFamily="34" charset="0"/>
                          <a:cs typeface="Arial" pitchFamily="34" charset="0"/>
                        </a:rPr>
                        <a:t>салонууд) (эрүүл мэндийн үйлчилгээнээс бусад)</a:t>
                      </a:r>
                      <a:endParaRPr lang="en-US" sz="1800" b="0" i="0" u="none" strike="noStrike" dirty="0">
                        <a:effectLst/>
                        <a:latin typeface="Arial" pitchFamily="34" charset="0"/>
                        <a:cs typeface="Arial" pitchFamily="34" charset="0"/>
                      </a:endParaRPr>
                    </a:p>
                  </a:txBody>
                  <a:tcPr marL="6350" marR="6350" marT="6350" marB="0" anchor="b">
                    <a:noFill/>
                  </a:tcPr>
                </a:tc>
                <a:tc>
                  <a:txBody>
                    <a:bodyPr/>
                    <a:lstStyle/>
                    <a:p>
                      <a:pPr algn="ctr" fontAlgn="b"/>
                      <a:r>
                        <a:rPr lang="en-US" sz="1800" b="0" i="0" u="none" strike="noStrike" dirty="0">
                          <a:effectLst/>
                          <a:latin typeface="Arial" pitchFamily="34" charset="0"/>
                          <a:cs typeface="Arial" pitchFamily="34" charset="0"/>
                        </a:rPr>
                        <a:t>6677</a:t>
                      </a:r>
                    </a:p>
                  </a:txBody>
                  <a:tcPr marL="6350" marR="6350" marT="6350" marB="0" anchor="ctr">
                    <a:noFill/>
                  </a:tcPr>
                </a:tc>
                <a:tc>
                  <a:txBody>
                    <a:bodyPr/>
                    <a:lstStyle/>
                    <a:p>
                      <a:pPr algn="ctr" fontAlgn="b"/>
                      <a:r>
                        <a:rPr lang="tr-TR" sz="1800" b="0" i="0" u="none" strike="noStrike" dirty="0">
                          <a:effectLst/>
                          <a:latin typeface="Arial" pitchFamily="34" charset="0"/>
                          <a:cs typeface="Arial" pitchFamily="34" charset="0"/>
                        </a:rPr>
                        <a:t>22130</a:t>
                      </a:r>
                      <a:endParaRPr lang="en-US" sz="1800" b="0"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3473805870"/>
                  </a:ext>
                </a:extLst>
              </a:tr>
              <a:tr h="364537">
                <a:tc>
                  <a:txBody>
                    <a:bodyPr/>
                    <a:lstStyle/>
                    <a:p>
                      <a:pPr algn="l" fontAlgn="b"/>
                      <a:r>
                        <a:rPr lang="en-US" sz="1800" u="none" strike="noStrike" dirty="0">
                          <a:effectLst/>
                          <a:latin typeface="Arial" pitchFamily="34" charset="0"/>
                          <a:cs typeface="Arial" pitchFamily="34" charset="0"/>
                        </a:rPr>
                        <a:t>96.02.02</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l" fontAlgn="b"/>
                      <a:r>
                        <a:rPr lang="mn-MN" sz="1800" u="none" strike="noStrike" dirty="0">
                          <a:effectLst/>
                          <a:latin typeface="Arial" pitchFamily="34" charset="0"/>
                          <a:cs typeface="Arial" pitchFamily="34" charset="0"/>
                        </a:rPr>
                        <a:t>Эрэгтэй үсчин</a:t>
                      </a:r>
                      <a:endParaRPr lang="en-US" sz="1800" b="0" i="0" u="none" strike="noStrike" dirty="0">
                        <a:effectLst/>
                        <a:latin typeface="Arial" pitchFamily="34" charset="0"/>
                        <a:cs typeface="Arial" pitchFamily="34" charset="0"/>
                      </a:endParaRPr>
                    </a:p>
                  </a:txBody>
                  <a:tcPr marL="6350" marR="6350" marT="6350" marB="0" anchor="b">
                    <a:noFill/>
                  </a:tcPr>
                </a:tc>
                <a:tc>
                  <a:txBody>
                    <a:bodyPr/>
                    <a:lstStyle/>
                    <a:p>
                      <a:pPr algn="ctr" fontAlgn="b"/>
                      <a:r>
                        <a:rPr lang="tr-TR" sz="1800" b="0" i="0" u="none" strike="noStrike" dirty="0">
                          <a:effectLst/>
                          <a:latin typeface="Arial" pitchFamily="34" charset="0"/>
                          <a:cs typeface="Arial" pitchFamily="34" charset="0"/>
                        </a:rPr>
                        <a:t>5717</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ctr" fontAlgn="b"/>
                      <a:r>
                        <a:rPr lang="tr-TR" sz="1800" b="0" i="0" u="none" strike="noStrike" dirty="0">
                          <a:effectLst/>
                          <a:latin typeface="Arial" pitchFamily="34" charset="0"/>
                          <a:cs typeface="Arial" pitchFamily="34" charset="0"/>
                        </a:rPr>
                        <a:t>8791</a:t>
                      </a:r>
                      <a:endParaRPr lang="en-US" sz="1800" b="0"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2089886293"/>
                  </a:ext>
                </a:extLst>
              </a:tr>
              <a:tr h="364537">
                <a:tc>
                  <a:txBody>
                    <a:bodyPr/>
                    <a:lstStyle/>
                    <a:p>
                      <a:pPr algn="l" fontAlgn="b"/>
                      <a:r>
                        <a:rPr lang="en-US" sz="1800" u="none" strike="noStrike" dirty="0">
                          <a:effectLst/>
                          <a:latin typeface="Arial" pitchFamily="34" charset="0"/>
                          <a:cs typeface="Arial" pitchFamily="34" charset="0"/>
                        </a:rPr>
                        <a:t>96.02.03</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l" fontAlgn="b"/>
                      <a:r>
                        <a:rPr lang="mn-MN" sz="1800" u="none" strike="noStrike" dirty="0">
                          <a:effectLst/>
                          <a:latin typeface="Arial" pitchFamily="34" charset="0"/>
                          <a:cs typeface="Arial" pitchFamily="34" charset="0"/>
                        </a:rPr>
                        <a:t>Эмэгтэй үсчин</a:t>
                      </a:r>
                      <a:endParaRPr lang="en-US" sz="1800" b="0" i="0" u="none" strike="noStrike" dirty="0">
                        <a:effectLst/>
                        <a:latin typeface="Arial" pitchFamily="34" charset="0"/>
                        <a:cs typeface="Arial" pitchFamily="34" charset="0"/>
                      </a:endParaRPr>
                    </a:p>
                  </a:txBody>
                  <a:tcPr marL="6350" marR="6350" marT="6350" marB="0" anchor="b">
                    <a:noFill/>
                  </a:tcPr>
                </a:tc>
                <a:tc>
                  <a:txBody>
                    <a:bodyPr/>
                    <a:lstStyle/>
                    <a:p>
                      <a:pPr algn="ctr" fontAlgn="b"/>
                      <a:r>
                        <a:rPr lang="tr-TR" sz="1800" b="0" i="0" u="none" strike="noStrike" dirty="0">
                          <a:effectLst/>
                          <a:latin typeface="Arial" pitchFamily="34" charset="0"/>
                          <a:cs typeface="Arial" pitchFamily="34" charset="0"/>
                        </a:rPr>
                        <a:t>11175</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ctr" fontAlgn="b"/>
                      <a:r>
                        <a:rPr lang="tr-TR" sz="1800" b="0" i="0" u="none" strike="noStrike" dirty="0">
                          <a:effectLst/>
                          <a:latin typeface="Arial" pitchFamily="34" charset="0"/>
                          <a:cs typeface="Arial" pitchFamily="34" charset="0"/>
                        </a:rPr>
                        <a:t>26523</a:t>
                      </a:r>
                      <a:endParaRPr lang="en-US" sz="1800" b="0"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3621047242"/>
                  </a:ext>
                </a:extLst>
              </a:tr>
              <a:tr h="721635">
                <a:tc>
                  <a:txBody>
                    <a:bodyPr/>
                    <a:lstStyle/>
                    <a:p>
                      <a:pPr algn="l" fontAlgn="b"/>
                      <a:r>
                        <a:rPr lang="en-US" sz="1800" u="none" strike="noStrike" dirty="0">
                          <a:effectLst/>
                          <a:latin typeface="Arial" pitchFamily="34" charset="0"/>
                          <a:cs typeface="Arial" pitchFamily="34" charset="0"/>
                        </a:rPr>
                        <a:t>96.02.04</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l" fontAlgn="b"/>
                      <a:r>
                        <a:rPr lang="mn-MN" sz="1800" u="none" strike="noStrike" dirty="0">
                          <a:effectLst/>
                          <a:latin typeface="Arial" pitchFamily="34" charset="0"/>
                          <a:cs typeface="Arial" pitchFamily="34" charset="0"/>
                        </a:rPr>
                        <a:t>Зөвхөн маникюр, педикюр үйлчилгээ үзүүлдэг салон</a:t>
                      </a:r>
                      <a:r>
                        <a:rPr lang="mn-MN" sz="1800" u="none" strike="noStrike" baseline="0" dirty="0">
                          <a:effectLst/>
                          <a:latin typeface="Arial" pitchFamily="34" charset="0"/>
                          <a:cs typeface="Arial" pitchFamily="34" charset="0"/>
                        </a:rPr>
                        <a:t> </a:t>
                      </a:r>
                      <a:endParaRPr lang="en-US" sz="1800" b="0" i="0" u="none" strike="noStrike" dirty="0">
                        <a:effectLst/>
                        <a:latin typeface="Arial" pitchFamily="34" charset="0"/>
                        <a:cs typeface="Arial" pitchFamily="34" charset="0"/>
                      </a:endParaRPr>
                    </a:p>
                  </a:txBody>
                  <a:tcPr marL="6350" marR="6350" marT="6350" marB="0" anchor="b">
                    <a:noFill/>
                  </a:tcPr>
                </a:tc>
                <a:tc>
                  <a:txBody>
                    <a:bodyPr/>
                    <a:lstStyle/>
                    <a:p>
                      <a:pPr algn="ctr" fontAlgn="b"/>
                      <a:r>
                        <a:rPr lang="tr-TR" sz="1800" b="0" i="0" u="none" strike="noStrike" dirty="0">
                          <a:effectLst/>
                          <a:latin typeface="Arial" pitchFamily="34" charset="0"/>
                          <a:cs typeface="Arial" pitchFamily="34" charset="0"/>
                        </a:rPr>
                        <a:t>109</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ctr" fontAlgn="b"/>
                      <a:r>
                        <a:rPr lang="tr-TR" sz="1800" b="0" i="0" u="none" strike="noStrike" dirty="0">
                          <a:effectLst/>
                          <a:latin typeface="Arial" pitchFamily="34" charset="0"/>
                          <a:cs typeface="Arial" pitchFamily="34" charset="0"/>
                        </a:rPr>
                        <a:t>193</a:t>
                      </a:r>
                      <a:endParaRPr lang="en-US" sz="1800" b="0"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2773525470"/>
                  </a:ext>
                </a:extLst>
              </a:tr>
              <a:tr h="364537">
                <a:tc>
                  <a:txBody>
                    <a:bodyPr/>
                    <a:lstStyle/>
                    <a:p>
                      <a:pPr algn="l" fontAlgn="b"/>
                      <a:r>
                        <a:rPr lang="en-US" sz="1800" u="none" strike="noStrike" dirty="0">
                          <a:effectLst/>
                          <a:latin typeface="Arial" pitchFamily="34" charset="0"/>
                          <a:cs typeface="Arial" pitchFamily="34" charset="0"/>
                        </a:rPr>
                        <a:t>96.02.05</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l" fontAlgn="b"/>
                      <a:r>
                        <a:rPr lang="mn-MN" sz="1800" u="none" strike="noStrike" dirty="0">
                          <a:effectLst/>
                          <a:latin typeface="Arial" pitchFamily="34" charset="0"/>
                          <a:cs typeface="Arial" pitchFamily="34" charset="0"/>
                        </a:rPr>
                        <a:t>Зөвхөн вакс үйлчилгээ үзүүлдэг салон</a:t>
                      </a:r>
                      <a:endParaRPr lang="en-US" sz="1800" b="0" i="0" u="none" strike="noStrike" dirty="0">
                        <a:effectLst/>
                        <a:latin typeface="Arial" pitchFamily="34" charset="0"/>
                        <a:cs typeface="Arial" pitchFamily="34" charset="0"/>
                      </a:endParaRPr>
                    </a:p>
                  </a:txBody>
                  <a:tcPr marL="6350" marR="6350" marT="6350" marB="0" anchor="b">
                    <a:noFill/>
                  </a:tcPr>
                </a:tc>
                <a:tc>
                  <a:txBody>
                    <a:bodyPr/>
                    <a:lstStyle/>
                    <a:p>
                      <a:pPr algn="ctr" fontAlgn="b"/>
                      <a:r>
                        <a:rPr lang="tr-TR" sz="1800" b="0" i="0" u="none" strike="noStrike" dirty="0">
                          <a:effectLst/>
                          <a:latin typeface="Arial" pitchFamily="34" charset="0"/>
                          <a:cs typeface="Arial" pitchFamily="34" charset="0"/>
                        </a:rPr>
                        <a:t>40</a:t>
                      </a:r>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ctr" fontAlgn="b"/>
                      <a:r>
                        <a:rPr lang="tr-TR" sz="1800" b="0" i="0" u="none" strike="noStrike" dirty="0">
                          <a:effectLst/>
                          <a:latin typeface="Arial" pitchFamily="34" charset="0"/>
                          <a:cs typeface="Arial" pitchFamily="34" charset="0"/>
                        </a:rPr>
                        <a:t>58</a:t>
                      </a:r>
                      <a:endParaRPr lang="en-US" sz="1800" b="0"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2204924557"/>
                  </a:ext>
                </a:extLst>
              </a:tr>
              <a:tr h="364537">
                <a:tc>
                  <a:txBody>
                    <a:bodyPr/>
                    <a:lstStyle/>
                    <a:p>
                      <a:pPr algn="l" fontAlgn="b"/>
                      <a:endParaRPr lang="en-US" sz="1800" b="0" i="0" u="none" strike="noStrike" dirty="0">
                        <a:effectLst/>
                        <a:latin typeface="Arial" pitchFamily="34" charset="0"/>
                        <a:cs typeface="Arial" pitchFamily="34" charset="0"/>
                      </a:endParaRPr>
                    </a:p>
                  </a:txBody>
                  <a:tcPr marL="6350" marR="6350" marT="6350" marB="0" anchor="ctr">
                    <a:noFill/>
                  </a:tcPr>
                </a:tc>
                <a:tc>
                  <a:txBody>
                    <a:bodyPr/>
                    <a:lstStyle/>
                    <a:p>
                      <a:pPr algn="r" fontAlgn="b"/>
                      <a:r>
                        <a:rPr lang="mn-MN" sz="1800" b="1" i="0" u="none" strike="noStrike" dirty="0">
                          <a:effectLst/>
                          <a:latin typeface="Arial" pitchFamily="34" charset="0"/>
                          <a:cs typeface="Arial" pitchFamily="34" charset="0"/>
                        </a:rPr>
                        <a:t>НИЙТ</a:t>
                      </a:r>
                      <a:endParaRPr lang="en-US" sz="1800" b="1" i="0" u="none" strike="noStrike" dirty="0">
                        <a:effectLst/>
                        <a:latin typeface="Arial" pitchFamily="34" charset="0"/>
                        <a:cs typeface="Arial" pitchFamily="34" charset="0"/>
                      </a:endParaRPr>
                    </a:p>
                  </a:txBody>
                  <a:tcPr marL="6350" marR="6350" marT="6350" marB="0" anchor="b">
                    <a:noFill/>
                  </a:tcPr>
                </a:tc>
                <a:tc>
                  <a:txBody>
                    <a:bodyPr/>
                    <a:lstStyle/>
                    <a:p>
                      <a:pPr algn="ctr" fontAlgn="b"/>
                      <a:r>
                        <a:rPr lang="tr-TR" sz="1800" b="1" i="0" u="none" strike="noStrike" dirty="0">
                          <a:effectLst/>
                          <a:latin typeface="Arial" pitchFamily="34" charset="0"/>
                          <a:cs typeface="Arial" pitchFamily="34" charset="0"/>
                        </a:rPr>
                        <a:t>23718</a:t>
                      </a:r>
                      <a:endParaRPr lang="en-US" sz="1800" b="1" i="0" u="none" strike="noStrike" dirty="0">
                        <a:effectLst/>
                        <a:latin typeface="Arial" pitchFamily="34" charset="0"/>
                        <a:cs typeface="Arial" pitchFamily="34" charset="0"/>
                      </a:endParaRPr>
                    </a:p>
                  </a:txBody>
                  <a:tcPr marL="6350" marR="6350" marT="6350" marB="0" anchor="ctr">
                    <a:noFill/>
                  </a:tcPr>
                </a:tc>
                <a:tc>
                  <a:txBody>
                    <a:bodyPr/>
                    <a:lstStyle/>
                    <a:p>
                      <a:pPr algn="ctr" fontAlgn="b"/>
                      <a:r>
                        <a:rPr lang="tr-TR" sz="1800" b="1" i="0" u="none" strike="noStrike" dirty="0">
                          <a:effectLst/>
                          <a:latin typeface="Arial" pitchFamily="34" charset="0"/>
                          <a:cs typeface="Arial" pitchFamily="34" charset="0"/>
                        </a:rPr>
                        <a:t>57695</a:t>
                      </a:r>
                      <a:endParaRPr lang="en-US" sz="1800" b="1" i="0" u="none" strike="noStrike" dirty="0">
                        <a:effectLst/>
                        <a:latin typeface="Arial" pitchFamily="34" charset="0"/>
                        <a:cs typeface="Arial" pitchFamily="34" charset="0"/>
                      </a:endParaRPr>
                    </a:p>
                  </a:txBody>
                  <a:tcPr marL="6350" marR="6350" marT="6350" marB="0" anchor="ctr">
                    <a:noFill/>
                  </a:tcPr>
                </a:tc>
                <a:extLst>
                  <a:ext uri="{0D108BD9-81ED-4DB2-BD59-A6C34878D82A}">
                    <a16:rowId xmlns:a16="http://schemas.microsoft.com/office/drawing/2014/main" xmlns="" val="2878064236"/>
                  </a:ext>
                </a:extLst>
              </a:tr>
            </a:tbl>
          </a:graphicData>
        </a:graphic>
      </p:graphicFrame>
    </p:spTree>
    <p:extLst>
      <p:ext uri="{BB962C8B-B14F-4D97-AF65-F5344CB8AC3E}">
        <p14:creationId xmlns:p14="http://schemas.microsoft.com/office/powerpoint/2010/main" val="1289965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9677AC62-34D1-4BAA-A4BC-89B62E634CEB}"/>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30</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94E1B4B9-2128-4C66-A9A7-EDCB4F90884F}"/>
              </a:ext>
            </a:extLst>
          </p:cNvPr>
          <p:cNvSpPr>
            <a:spLocks noGrp="1"/>
          </p:cNvSpPr>
          <p:nvPr>
            <p:ph idx="1"/>
          </p:nvPr>
        </p:nvSpPr>
        <p:spPr>
          <a:xfrm>
            <a:off x="463550" y="1681932"/>
            <a:ext cx="4334228" cy="4351338"/>
          </a:xfrm>
        </p:spPr>
        <p:txBody>
          <a:bodyPr/>
          <a:lstStyle/>
          <a:p>
            <a:pPr marL="0" indent="0">
              <a:buNone/>
            </a:pPr>
            <a:r>
              <a:rPr lang="mn-MN" dirty="0">
                <a:latin typeface="Arial" pitchFamily="34" charset="0"/>
                <a:cs typeface="Arial" pitchFamily="34" charset="0"/>
              </a:rPr>
              <a:t>Ажилчдад стандартын маск, нүүрний хамгаалалт өгсөн байх хэрэгтэй. Ажилчид үйлчлүүлэгчийн үсийг ойроос харж засах зэрэг үйлдэл хийсний дараа 70 хувиас дээш спиртийн агууламж бүхий бодисоор </a:t>
            </a:r>
            <a:r>
              <a:rPr lang="mn-MN" dirty="0" smtClean="0">
                <a:latin typeface="Arial" pitchFamily="34" charset="0"/>
                <a:cs typeface="Arial" pitchFamily="34" charset="0"/>
              </a:rPr>
              <a:t>ариутгах. </a:t>
            </a:r>
            <a:r>
              <a:rPr lang="mn-MN" dirty="0">
                <a:latin typeface="Arial" pitchFamily="34" charset="0"/>
                <a:cs typeface="Arial" pitchFamily="34" charset="0"/>
              </a:rPr>
              <a:t>Гараа маскийн урд хэсэгт хүрч болохгүй гэдгийг ажилчдад сайн </a:t>
            </a:r>
            <a:r>
              <a:rPr lang="mn-MN" dirty="0" smtClean="0">
                <a:latin typeface="Arial" pitchFamily="34" charset="0"/>
                <a:cs typeface="Arial" pitchFamily="34" charset="0"/>
              </a:rPr>
              <a:t>анхааруулах. </a:t>
            </a:r>
            <a:r>
              <a:rPr lang="mn-MN" dirty="0">
                <a:latin typeface="Arial" pitchFamily="34" charset="0"/>
                <a:cs typeface="Arial" pitchFamily="34" charset="0"/>
              </a:rPr>
              <a:t>Маскаа зүүхдээ гарын ариун </a:t>
            </a:r>
            <a:r>
              <a:rPr lang="mn-MN" dirty="0" smtClean="0">
                <a:latin typeface="Arial" pitchFamily="34" charset="0"/>
                <a:cs typeface="Arial" pitchFamily="34" charset="0"/>
              </a:rPr>
              <a:t>цэвэр </a:t>
            </a:r>
            <a:r>
              <a:rPr lang="mn-MN" dirty="0">
                <a:latin typeface="Arial" pitchFamily="34" charset="0"/>
                <a:cs typeface="Arial" pitchFamily="34" charset="0"/>
              </a:rPr>
              <a:t>хангасан </a:t>
            </a:r>
            <a:r>
              <a:rPr lang="mn-MN" dirty="0" smtClean="0">
                <a:latin typeface="Arial" pitchFamily="34" charset="0"/>
                <a:cs typeface="Arial" pitchFamily="34" charset="0"/>
              </a:rPr>
              <a:t>байх. </a:t>
            </a:r>
            <a:r>
              <a:rPr lang="mn-MN" dirty="0">
                <a:latin typeface="Arial" pitchFamily="34" charset="0"/>
                <a:cs typeface="Arial" pitchFamily="34" charset="0"/>
              </a:rPr>
              <a:t>Маск бохирдсон, норсон, урагдсан бол </a:t>
            </a:r>
            <a:r>
              <a:rPr lang="mn-MN" dirty="0" smtClean="0">
                <a:latin typeface="Arial" pitchFamily="34" charset="0"/>
                <a:cs typeface="Arial" pitchFamily="34" charset="0"/>
              </a:rPr>
              <a:t>хаях.</a:t>
            </a:r>
            <a:endParaRPr lang="en-US"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86F229C1-7FF0-4075-8089-54FF25AECB24}"/>
              </a:ext>
            </a:extLst>
          </p:cNvPr>
          <p:cNvSpPr>
            <a:spLocks noGrp="1"/>
          </p:cNvSpPr>
          <p:nvPr>
            <p:ph type="title"/>
          </p:nvPr>
        </p:nvSpPr>
        <p:spPr>
          <a:xfrm>
            <a:off x="322333" y="238051"/>
            <a:ext cx="7692778" cy="1238302"/>
          </a:xfrm>
        </p:spPr>
        <p:txBody>
          <a:bodyPr/>
          <a:lstStyle/>
          <a:p>
            <a:r>
              <a:rPr lang="mn-MN" dirty="0" smtClean="0">
                <a:latin typeface="Arial" pitchFamily="34" charset="0"/>
                <a:cs typeface="Arial" pitchFamily="34" charset="0"/>
              </a:rPr>
              <a:t>Коронавирусээс </a:t>
            </a:r>
            <a:r>
              <a:rPr lang="mn-MN" dirty="0">
                <a:latin typeface="Arial" pitchFamily="34" charset="0"/>
                <a:cs typeface="Arial" pitchFamily="34" charset="0"/>
              </a:rPr>
              <a:t>урьдчилан сэргийлэх</a:t>
            </a:r>
            <a:endParaRPr lang="en-US" dirty="0">
              <a:latin typeface="Arial" pitchFamily="34" charset="0"/>
              <a:cs typeface="Arial" pitchFamily="34" charset="0"/>
            </a:endParaRPr>
          </a:p>
        </p:txBody>
      </p:sp>
      <p:pic>
        <p:nvPicPr>
          <p:cNvPr id="10" name="Resim 9">
            <a:extLst>
              <a:ext uri="{FF2B5EF4-FFF2-40B4-BE49-F238E27FC236}">
                <a16:creationId xmlns:a16="http://schemas.microsoft.com/office/drawing/2014/main" xmlns="" id="{47C5A59F-CE96-4E83-8977-9B7585205B03}"/>
              </a:ext>
            </a:extLst>
          </p:cNvPr>
          <p:cNvPicPr>
            <a:picLocks noChangeAspect="1"/>
          </p:cNvPicPr>
          <p:nvPr/>
        </p:nvPicPr>
        <p:blipFill>
          <a:blip r:embed="rId2"/>
          <a:stretch>
            <a:fillRect/>
          </a:stretch>
        </p:blipFill>
        <p:spPr>
          <a:xfrm>
            <a:off x="4797778" y="1476353"/>
            <a:ext cx="4221030" cy="2370625"/>
          </a:xfrm>
          <a:prstGeom prst="rect">
            <a:avLst/>
          </a:prstGeom>
        </p:spPr>
      </p:pic>
    </p:spTree>
    <p:extLst>
      <p:ext uri="{BB962C8B-B14F-4D97-AF65-F5344CB8AC3E}">
        <p14:creationId xmlns:p14="http://schemas.microsoft.com/office/powerpoint/2010/main" val="2903443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0619FFE7-0787-4BBE-81DA-0BD071F99E13}"/>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31</a:t>
            </a:fld>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59DBA351-48CF-4B5C-B4F8-54882C4C4D67}"/>
              </a:ext>
            </a:extLst>
          </p:cNvPr>
          <p:cNvSpPr>
            <a:spLocks noGrp="1"/>
          </p:cNvSpPr>
          <p:nvPr>
            <p:ph idx="1"/>
          </p:nvPr>
        </p:nvSpPr>
        <p:spPr>
          <a:xfrm>
            <a:off x="225778" y="1681932"/>
            <a:ext cx="5226755" cy="4351338"/>
          </a:xfrm>
        </p:spPr>
        <p:txBody>
          <a:bodyPr/>
          <a:lstStyle/>
          <a:p>
            <a:r>
              <a:rPr lang="mn-MN" dirty="0">
                <a:latin typeface="Arial" pitchFamily="34" charset="0"/>
                <a:cs typeface="Arial" pitchFamily="34" charset="0"/>
              </a:rPr>
              <a:t>Ажлын </a:t>
            </a:r>
            <a:r>
              <a:rPr lang="mn-MN" dirty="0" smtClean="0">
                <a:latin typeface="Arial" pitchFamily="34" charset="0"/>
                <a:cs typeface="Arial" pitchFamily="34" charset="0"/>
              </a:rPr>
              <a:t>хувцасаа </a:t>
            </a:r>
            <a:r>
              <a:rPr lang="mn-MN" dirty="0">
                <a:latin typeface="Arial" pitchFamily="34" charset="0"/>
                <a:cs typeface="Arial" pitchFamily="34" charset="0"/>
              </a:rPr>
              <a:t>өдөр бүр угааж </a:t>
            </a:r>
            <a:r>
              <a:rPr lang="mn-MN" dirty="0" smtClean="0">
                <a:latin typeface="Arial" pitchFamily="34" charset="0"/>
                <a:cs typeface="Arial" pitchFamily="34" charset="0"/>
              </a:rPr>
              <a:t>байх. </a:t>
            </a:r>
            <a:r>
              <a:rPr lang="mn-MN" dirty="0">
                <a:latin typeface="Arial" pitchFamily="34" charset="0"/>
                <a:cs typeface="Arial" pitchFamily="34" charset="0"/>
              </a:rPr>
              <a:t>Бээлий, үсний алчуур, хормогч зэрэг үйлчлүүлэгчийн хэрэглэдэг угааж дахин ашиглаж болохуйц эд зүйлсийг тухай бүрт нь халуун усанд угааж </a:t>
            </a:r>
            <a:r>
              <a:rPr lang="mn-MN" dirty="0" smtClean="0">
                <a:latin typeface="Arial" pitchFamily="34" charset="0"/>
                <a:cs typeface="Arial" pitchFamily="34" charset="0"/>
              </a:rPr>
              <a:t>байх. </a:t>
            </a:r>
            <a:endParaRPr lang="mn-MN" dirty="0">
              <a:latin typeface="Arial" pitchFamily="34" charset="0"/>
              <a:cs typeface="Arial" pitchFamily="34" charset="0"/>
            </a:endParaRPr>
          </a:p>
          <a:p>
            <a:r>
              <a:rPr lang="mn-MN" dirty="0">
                <a:latin typeface="Arial" pitchFamily="34" charset="0"/>
                <a:cs typeface="Arial" pitchFamily="34" charset="0"/>
              </a:rPr>
              <a:t>Үсний сам, хайч, үсний сэнс зэрэг ажлын багаж </a:t>
            </a:r>
            <a:r>
              <a:rPr lang="mn-MN" dirty="0" smtClean="0">
                <a:latin typeface="Arial" pitchFamily="34" charset="0"/>
                <a:cs typeface="Arial" pitchFamily="34" charset="0"/>
              </a:rPr>
              <a:t>хэрэгслийг үйлчилгээ </a:t>
            </a:r>
            <a:r>
              <a:rPr lang="mn-MN" dirty="0">
                <a:latin typeface="Arial" pitchFamily="34" charset="0"/>
                <a:cs typeface="Arial" pitchFamily="34" charset="0"/>
              </a:rPr>
              <a:t>үзүүлж </a:t>
            </a:r>
            <a:r>
              <a:rPr lang="mn-MN" dirty="0" smtClean="0">
                <a:latin typeface="Arial" pitchFamily="34" charset="0"/>
                <a:cs typeface="Arial" pitchFamily="34" charset="0"/>
              </a:rPr>
              <a:t>дууссаны </a:t>
            </a:r>
            <a:r>
              <a:rPr lang="mn-MN" dirty="0">
                <a:latin typeface="Arial" pitchFamily="34" charset="0"/>
                <a:cs typeface="Arial" pitchFamily="34" charset="0"/>
              </a:rPr>
              <a:t>дараа </a:t>
            </a:r>
            <a:r>
              <a:rPr lang="mn-MN" dirty="0" smtClean="0">
                <a:latin typeface="Arial" pitchFamily="34" charset="0"/>
                <a:cs typeface="Arial" pitchFamily="34" charset="0"/>
              </a:rPr>
              <a:t>тухай </a:t>
            </a:r>
            <a:r>
              <a:rPr lang="mn-MN" dirty="0">
                <a:latin typeface="Arial" pitchFamily="34" charset="0"/>
                <a:cs typeface="Arial" pitchFamily="34" charset="0"/>
              </a:rPr>
              <a:t>бүрт нь ариутгаж </a:t>
            </a:r>
            <a:r>
              <a:rPr lang="mn-MN" dirty="0" smtClean="0">
                <a:latin typeface="Arial" pitchFamily="34" charset="0"/>
                <a:cs typeface="Arial" pitchFamily="34" charset="0"/>
              </a:rPr>
              <a:t>халдваргүйжүүлэх.</a:t>
            </a:r>
            <a:endParaRPr lang="mn-MN" dirty="0">
              <a:latin typeface="Arial" pitchFamily="34" charset="0"/>
              <a:cs typeface="Arial" pitchFamily="34" charset="0"/>
            </a:endParaRPr>
          </a:p>
          <a:p>
            <a:pPr marL="0" indent="0">
              <a:buNone/>
            </a:pPr>
            <a:endParaRPr lang="mn-MN" dirty="0">
              <a:latin typeface="Arial" pitchFamily="34" charset="0"/>
              <a:cs typeface="Arial" pitchFamily="34" charset="0"/>
            </a:endParaRPr>
          </a:p>
          <a:p>
            <a:endParaRPr lang="mn-MN" dirty="0">
              <a:latin typeface="Arial" pitchFamily="34" charset="0"/>
              <a:cs typeface="Arial" pitchFamily="34" charset="0"/>
            </a:endParaRPr>
          </a:p>
          <a:p>
            <a:endParaRPr lang="en-US"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E88F77E1-F373-4B7B-8D35-5B0C5672B9BD}"/>
              </a:ext>
            </a:extLst>
          </p:cNvPr>
          <p:cNvSpPr>
            <a:spLocks noGrp="1"/>
          </p:cNvSpPr>
          <p:nvPr>
            <p:ph type="title"/>
          </p:nvPr>
        </p:nvSpPr>
        <p:spPr>
          <a:xfrm>
            <a:off x="0" y="244100"/>
            <a:ext cx="8193017" cy="1238302"/>
          </a:xfrm>
        </p:spPr>
        <p:txBody>
          <a:bodyPr/>
          <a:lstStyle/>
          <a:p>
            <a:r>
              <a:rPr lang="mn-MN" dirty="0" smtClean="0">
                <a:latin typeface="Arial" pitchFamily="34" charset="0"/>
                <a:cs typeface="Arial" pitchFamily="34" charset="0"/>
              </a:rPr>
              <a:t>Коронавирусээс </a:t>
            </a:r>
            <a:r>
              <a:rPr lang="mn-MN" dirty="0">
                <a:latin typeface="Arial" pitchFamily="34" charset="0"/>
                <a:cs typeface="Arial" pitchFamily="34" charset="0"/>
              </a:rPr>
              <a:t>урьдчилан сэргийлэх</a:t>
            </a:r>
            <a:endParaRPr lang="en-US" dirty="0">
              <a:latin typeface="Arial" pitchFamily="34" charset="0"/>
              <a:cs typeface="Arial" pitchFamily="34" charset="0"/>
            </a:endParaRPr>
          </a:p>
        </p:txBody>
      </p:sp>
      <p:pic>
        <p:nvPicPr>
          <p:cNvPr id="6" name="Resim 5">
            <a:extLst>
              <a:ext uri="{FF2B5EF4-FFF2-40B4-BE49-F238E27FC236}">
                <a16:creationId xmlns:a16="http://schemas.microsoft.com/office/drawing/2014/main" xmlns="" id="{B163A202-8673-483C-81A1-AAB002EAEA78}"/>
              </a:ext>
            </a:extLst>
          </p:cNvPr>
          <p:cNvPicPr>
            <a:picLocks noChangeAspect="1"/>
          </p:cNvPicPr>
          <p:nvPr/>
        </p:nvPicPr>
        <p:blipFill>
          <a:blip r:embed="rId2"/>
          <a:stretch>
            <a:fillRect/>
          </a:stretch>
        </p:blipFill>
        <p:spPr>
          <a:xfrm>
            <a:off x="5452533" y="1482402"/>
            <a:ext cx="3573340" cy="2839479"/>
          </a:xfrm>
          <a:prstGeom prst="rect">
            <a:avLst/>
          </a:prstGeom>
        </p:spPr>
      </p:pic>
    </p:spTree>
    <p:extLst>
      <p:ext uri="{BB962C8B-B14F-4D97-AF65-F5344CB8AC3E}">
        <p14:creationId xmlns:p14="http://schemas.microsoft.com/office/powerpoint/2010/main" val="2560782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3A36968-F914-4635-81B8-30A42C757DB3}"/>
              </a:ext>
            </a:extLst>
          </p:cNvPr>
          <p:cNvSpPr>
            <a:spLocks noGrp="1"/>
          </p:cNvSpPr>
          <p:nvPr>
            <p:ph type="sldNum" sz="quarter" idx="12"/>
          </p:nvPr>
        </p:nvSpPr>
        <p:spPr/>
        <p:txBody>
          <a:bodyPr/>
          <a:lstStyle/>
          <a:p>
            <a:fld id="{885776FF-AC16-4B72-9C8A-C6C7B834E379}" type="slidenum">
              <a:rPr lang="tr-TR" smtClean="0"/>
              <a:pPr/>
              <a:t>32</a:t>
            </a:fld>
            <a:endParaRPr lang="tr-TR" dirty="0"/>
          </a:p>
        </p:txBody>
      </p:sp>
      <p:sp>
        <p:nvSpPr>
          <p:cNvPr id="3" name="İçerik Yer Tutucusu 2">
            <a:extLst>
              <a:ext uri="{FF2B5EF4-FFF2-40B4-BE49-F238E27FC236}">
                <a16:creationId xmlns:a16="http://schemas.microsoft.com/office/drawing/2014/main" xmlns="" id="{D02691EB-C296-4716-AD19-444E6A357A39}"/>
              </a:ext>
            </a:extLst>
          </p:cNvPr>
          <p:cNvSpPr>
            <a:spLocks noGrp="1"/>
          </p:cNvSpPr>
          <p:nvPr>
            <p:ph idx="1"/>
          </p:nvPr>
        </p:nvSpPr>
        <p:spPr>
          <a:xfrm>
            <a:off x="0" y="1328039"/>
            <a:ext cx="8027917" cy="2586360"/>
          </a:xfrm>
        </p:spPr>
        <p:txBody>
          <a:bodyPr/>
          <a:lstStyle/>
          <a:p>
            <a:r>
              <a:rPr lang="mn-MN" sz="1600" dirty="0">
                <a:latin typeface="Arial" pitchFamily="34" charset="0"/>
                <a:cs typeface="Arial" pitchFamily="34" charset="0"/>
              </a:rPr>
              <a:t>Маникюр</a:t>
            </a:r>
            <a:r>
              <a:rPr lang="en-US" sz="1600" dirty="0">
                <a:latin typeface="Arial" pitchFamily="34" charset="0"/>
                <a:cs typeface="Arial" pitchFamily="34" charset="0"/>
              </a:rPr>
              <a:t>,</a:t>
            </a:r>
            <a:r>
              <a:rPr lang="mn-MN" sz="1600" dirty="0">
                <a:latin typeface="Arial" pitchFamily="34" charset="0"/>
                <a:cs typeface="Arial" pitchFamily="34" charset="0"/>
              </a:rPr>
              <a:t> педикюр зэрэг ажил хийх үед нэг удаагийн бүтээгдэхүүн </a:t>
            </a:r>
            <a:r>
              <a:rPr lang="mn-MN" sz="1600" dirty="0" smtClean="0">
                <a:latin typeface="Arial" pitchFamily="34" charset="0"/>
                <a:cs typeface="Arial" pitchFamily="34" charset="0"/>
              </a:rPr>
              <a:t>ашиглах. </a:t>
            </a:r>
            <a:r>
              <a:rPr lang="mn-MN" sz="1600" dirty="0">
                <a:latin typeface="Arial" pitchFamily="34" charset="0"/>
                <a:cs typeface="Arial" pitchFamily="34" charset="0"/>
              </a:rPr>
              <a:t>Боломжгүй бол </a:t>
            </a:r>
            <a:r>
              <a:rPr lang="mn-MN" sz="1600" dirty="0" smtClean="0">
                <a:latin typeface="Arial" pitchFamily="34" charset="0"/>
                <a:cs typeface="Arial" pitchFamily="34" charset="0"/>
              </a:rPr>
              <a:t>гадаргууг </a:t>
            </a:r>
            <a:r>
              <a:rPr lang="mn-MN" sz="1600" dirty="0">
                <a:latin typeface="Arial" pitchFamily="34" charset="0"/>
                <a:cs typeface="Arial" pitchFamily="34" charset="0"/>
              </a:rPr>
              <a:t>нь </a:t>
            </a:r>
            <a:r>
              <a:rPr lang="mn-MN" sz="1600" dirty="0" smtClean="0">
                <a:latin typeface="Arial" pitchFamily="34" charset="0"/>
                <a:cs typeface="Arial" pitchFamily="34" charset="0"/>
              </a:rPr>
              <a:t>тогтмол ариутгах.</a:t>
            </a:r>
            <a:endParaRPr lang="mn-MN" sz="1600" dirty="0">
              <a:latin typeface="Arial" pitchFamily="34" charset="0"/>
              <a:cs typeface="Arial" pitchFamily="34" charset="0"/>
            </a:endParaRPr>
          </a:p>
          <a:p>
            <a:r>
              <a:rPr lang="mn-MN" sz="1600" dirty="0">
                <a:latin typeface="Arial" pitchFamily="34" charset="0"/>
                <a:cs typeface="Arial" pitchFamily="34" charset="0"/>
              </a:rPr>
              <a:t>Ажилчид нэг удаагийн халбага сэрээ, саванд хоолоо </a:t>
            </a:r>
            <a:r>
              <a:rPr lang="mn-MN" sz="1600" dirty="0" smtClean="0">
                <a:latin typeface="Arial" pitchFamily="34" charset="0"/>
                <a:cs typeface="Arial" pitchFamily="34" charset="0"/>
              </a:rPr>
              <a:t>идэх. </a:t>
            </a:r>
            <a:r>
              <a:rPr lang="mn-MN" sz="1600" dirty="0">
                <a:latin typeface="Arial" pitchFamily="34" charset="0"/>
                <a:cs typeface="Arial" pitchFamily="34" charset="0"/>
              </a:rPr>
              <a:t>Хоолоо идэж байхдаа бөөгнөрөхгүй </a:t>
            </a:r>
            <a:r>
              <a:rPr lang="mn-MN" sz="1600" dirty="0" smtClean="0">
                <a:latin typeface="Arial" pitchFamily="34" charset="0"/>
                <a:cs typeface="Arial" pitchFamily="34" charset="0"/>
              </a:rPr>
              <a:t>байх.</a:t>
            </a:r>
            <a:endParaRPr lang="mn-MN" sz="1600" dirty="0">
              <a:latin typeface="Arial" pitchFamily="34" charset="0"/>
              <a:cs typeface="Arial" pitchFamily="34" charset="0"/>
            </a:endParaRPr>
          </a:p>
          <a:p>
            <a:r>
              <a:rPr lang="mn-MN" sz="1600" dirty="0" smtClean="0">
                <a:latin typeface="Arial" pitchFamily="34" charset="0"/>
                <a:cs typeface="Arial" pitchFamily="34" charset="0"/>
              </a:rPr>
              <a:t>Үйлчлүүлэгчид </a:t>
            </a:r>
            <a:r>
              <a:rPr lang="mn-MN" sz="1600" dirty="0">
                <a:latin typeface="Arial" pitchFamily="34" charset="0"/>
                <a:cs typeface="Arial" pitchFamily="34" charset="0"/>
              </a:rPr>
              <a:t>өмнө цаг өгөх маягаар  дуудаж </a:t>
            </a:r>
            <a:r>
              <a:rPr lang="mn-MN" sz="1600" dirty="0" smtClean="0">
                <a:latin typeface="Arial" pitchFamily="34" charset="0"/>
                <a:cs typeface="Arial" pitchFamily="34" charset="0"/>
              </a:rPr>
              <a:t>байх. </a:t>
            </a:r>
            <a:r>
              <a:rPr lang="mn-MN" sz="1600" dirty="0">
                <a:latin typeface="Arial" pitchFamily="34" charset="0"/>
                <a:cs typeface="Arial" pitchFamily="34" charset="0"/>
              </a:rPr>
              <a:t>Ажил дээр үйлчлүүлэгчдийг олноор хүлээлгэх зэрэг хүний бөөгнөрөл үүсгэхээс </a:t>
            </a:r>
            <a:r>
              <a:rPr lang="mn-MN" sz="1600" dirty="0" smtClean="0">
                <a:latin typeface="Arial" pitchFamily="34" charset="0"/>
                <a:cs typeface="Arial" pitchFamily="34" charset="0"/>
              </a:rPr>
              <a:t>зайлсхийх.</a:t>
            </a:r>
            <a:endParaRPr lang="mn-MN" sz="1600" dirty="0">
              <a:latin typeface="Arial" pitchFamily="34" charset="0"/>
              <a:cs typeface="Arial" pitchFamily="34" charset="0"/>
            </a:endParaRPr>
          </a:p>
          <a:p>
            <a:r>
              <a:rPr lang="mn-MN" sz="1600" dirty="0">
                <a:latin typeface="Arial" pitchFamily="34" charset="0"/>
                <a:cs typeface="Arial" pitchFamily="34" charset="0"/>
              </a:rPr>
              <a:t>Үйлчлүүлэгч нарт цаг өгөхдөө үйлчилгээний хоорондын зайг зөв </a:t>
            </a:r>
            <a:r>
              <a:rPr lang="mn-MN" sz="1600" dirty="0" smtClean="0">
                <a:latin typeface="Arial" pitchFamily="34" charset="0"/>
                <a:cs typeface="Arial" pitchFamily="34" charset="0"/>
              </a:rPr>
              <a:t>тооцох. </a:t>
            </a:r>
            <a:endParaRPr lang="mn-MN" sz="1600" dirty="0">
              <a:latin typeface="Arial" pitchFamily="34" charset="0"/>
              <a:cs typeface="Arial" pitchFamily="34" charset="0"/>
            </a:endParaRPr>
          </a:p>
          <a:p>
            <a:r>
              <a:rPr lang="mn-MN" sz="1600" dirty="0">
                <a:latin typeface="Arial" pitchFamily="34" charset="0"/>
                <a:cs typeface="Arial" pitchFamily="34" charset="0"/>
              </a:rPr>
              <a:t>Үсчний сандал гэх мэт үйлчлүүлэгч нарын суудаг хэсгийг </a:t>
            </a:r>
            <a:r>
              <a:rPr lang="mn-MN" sz="1600" dirty="0" smtClean="0">
                <a:latin typeface="Arial" pitchFamily="34" charset="0"/>
                <a:cs typeface="Arial" pitchFamily="34" charset="0"/>
              </a:rPr>
              <a:t>хооронд </a:t>
            </a:r>
            <a:r>
              <a:rPr lang="mn-MN" sz="1600" dirty="0">
                <a:latin typeface="Arial" pitchFamily="34" charset="0"/>
                <a:cs typeface="Arial" pitchFamily="34" charset="0"/>
              </a:rPr>
              <a:t>нь 1 сандал хоосон байхаар </a:t>
            </a:r>
            <a:r>
              <a:rPr lang="mn-MN" sz="1600" dirty="0" smtClean="0">
                <a:latin typeface="Arial" pitchFamily="34" charset="0"/>
                <a:cs typeface="Arial" pitchFamily="34" charset="0"/>
              </a:rPr>
              <a:t>тооцож </a:t>
            </a:r>
            <a:r>
              <a:rPr lang="mn-MN" sz="1600" dirty="0">
                <a:latin typeface="Arial" pitchFamily="34" charset="0"/>
                <a:cs typeface="Arial" pitchFamily="34" charset="0"/>
              </a:rPr>
              <a:t>хувиарлалт </a:t>
            </a:r>
            <a:r>
              <a:rPr lang="mn-MN" sz="1600" dirty="0" smtClean="0">
                <a:latin typeface="Arial" pitchFamily="34" charset="0"/>
                <a:cs typeface="Arial" pitchFamily="34" charset="0"/>
              </a:rPr>
              <a:t>хийх.</a:t>
            </a:r>
            <a:endParaRPr lang="mn-MN" sz="1600" dirty="0">
              <a:latin typeface="Arial" pitchFamily="34" charset="0"/>
              <a:cs typeface="Arial" pitchFamily="34" charset="0"/>
            </a:endParaRPr>
          </a:p>
          <a:p>
            <a:r>
              <a:rPr lang="mn-MN" sz="1600" dirty="0">
                <a:latin typeface="Arial" pitchFamily="34" charset="0"/>
                <a:cs typeface="Arial" pitchFamily="34" charset="0"/>
              </a:rPr>
              <a:t>Лошин, тос, сойз зэрэг </a:t>
            </a:r>
            <a:r>
              <a:rPr lang="mn-MN" sz="1600" dirty="0" smtClean="0">
                <a:latin typeface="Arial" pitchFamily="34" charset="0"/>
                <a:cs typeface="Arial" pitchFamily="34" charset="0"/>
              </a:rPr>
              <a:t>бүтээгдэхүүнүүдийн </a:t>
            </a:r>
            <a:r>
              <a:rPr lang="mn-MN" sz="1600" dirty="0">
                <a:latin typeface="Arial" pitchFamily="34" charset="0"/>
                <a:cs typeface="Arial" pitchFamily="34" charset="0"/>
              </a:rPr>
              <a:t>таг хаалттай байгаа эсэхийг шалгах.</a:t>
            </a:r>
          </a:p>
          <a:p>
            <a:r>
              <a:rPr lang="mn-MN" sz="1600" dirty="0">
                <a:latin typeface="Arial" pitchFamily="34" charset="0"/>
                <a:cs typeface="Arial" pitchFamily="34" charset="0"/>
              </a:rPr>
              <a:t>Үйлчлүүлэгчдийн гоо сайхны бүтэгдэхүүнд өөрөө хүрэхээс сэргийлж далд хийх гэх мэт арга </a:t>
            </a:r>
            <a:r>
              <a:rPr lang="mn-MN" sz="1600" dirty="0" smtClean="0">
                <a:latin typeface="Arial" pitchFamily="34" charset="0"/>
                <a:cs typeface="Arial" pitchFamily="34" charset="0"/>
              </a:rPr>
              <a:t>хэмжээ авах.</a:t>
            </a:r>
            <a:endParaRPr lang="mn-MN" sz="1600" dirty="0">
              <a:latin typeface="Arial" pitchFamily="34" charset="0"/>
              <a:cs typeface="Arial" pitchFamily="34" charset="0"/>
            </a:endParaRPr>
          </a:p>
          <a:p>
            <a:r>
              <a:rPr lang="mn-MN" sz="1600" dirty="0">
                <a:latin typeface="Arial" pitchFamily="34" charset="0"/>
                <a:cs typeface="Arial" pitchFamily="34" charset="0"/>
              </a:rPr>
              <a:t>Үйлчлүүлэгчдийг хоол, цай, идэх юмаар дайлахгүй </a:t>
            </a:r>
            <a:r>
              <a:rPr lang="mn-MN" sz="1600" dirty="0" smtClean="0">
                <a:latin typeface="Arial" pitchFamily="34" charset="0"/>
                <a:cs typeface="Arial" pitchFamily="34" charset="0"/>
              </a:rPr>
              <a:t>байх. </a:t>
            </a:r>
            <a:endParaRPr lang="mn-MN" sz="1600" dirty="0">
              <a:latin typeface="Arial" pitchFamily="34" charset="0"/>
              <a:cs typeface="Arial" pitchFamily="34" charset="0"/>
            </a:endParaRPr>
          </a:p>
          <a:p>
            <a:r>
              <a:rPr lang="mn-MN" sz="1600" dirty="0">
                <a:latin typeface="Arial" pitchFamily="34" charset="0"/>
                <a:cs typeface="Arial" pitchFamily="34" charset="0"/>
              </a:rPr>
              <a:t>Ажлын байранд арьсны гоо сайхны үйлчилгээ, </a:t>
            </a:r>
            <a:r>
              <a:rPr lang="mn-MN" sz="1600" dirty="0" smtClean="0">
                <a:latin typeface="Arial" pitchFamily="34" charset="0"/>
                <a:cs typeface="Arial" pitchFamily="34" charset="0"/>
              </a:rPr>
              <a:t>нүүр будалт</a:t>
            </a:r>
            <a:r>
              <a:rPr lang="tr-TR" sz="1600" dirty="0" smtClean="0">
                <a:latin typeface="Arial" pitchFamily="34" charset="0"/>
                <a:cs typeface="Arial" pitchFamily="34" charset="0"/>
              </a:rPr>
              <a:t> </a:t>
            </a:r>
            <a:r>
              <a:rPr lang="mn-MN" sz="1600" dirty="0">
                <a:latin typeface="Arial" pitchFamily="34" charset="0"/>
                <a:cs typeface="Arial" pitchFamily="34" charset="0"/>
              </a:rPr>
              <a:t>хийхээс </a:t>
            </a:r>
            <a:r>
              <a:rPr lang="mn-MN" sz="1600" dirty="0" smtClean="0">
                <a:latin typeface="Arial" pitchFamily="34" charset="0"/>
                <a:cs typeface="Arial" pitchFamily="34" charset="0"/>
              </a:rPr>
              <a:t>зайлсхийх.</a:t>
            </a:r>
            <a:endParaRPr lang="mn-MN" sz="1600" dirty="0">
              <a:latin typeface="Arial" pitchFamily="34" charset="0"/>
              <a:cs typeface="Arial" pitchFamily="34" charset="0"/>
            </a:endParaRPr>
          </a:p>
          <a:p>
            <a:r>
              <a:rPr lang="mn-MN" sz="1600" dirty="0">
                <a:latin typeface="Arial" pitchFamily="34" charset="0"/>
                <a:cs typeface="Arial" pitchFamily="34" charset="0"/>
              </a:rPr>
              <a:t>Ажлын </a:t>
            </a:r>
            <a:r>
              <a:rPr lang="mn-MN" sz="1600" dirty="0" smtClean="0">
                <a:latin typeface="Arial" pitchFamily="34" charset="0"/>
                <a:cs typeface="Arial" pitchFamily="34" charset="0"/>
              </a:rPr>
              <a:t>байранд </a:t>
            </a:r>
            <a:r>
              <a:rPr lang="mn-MN" sz="1600" dirty="0">
                <a:latin typeface="Arial" pitchFamily="34" charset="0"/>
                <a:cs typeface="Arial" pitchFamily="34" charset="0"/>
              </a:rPr>
              <a:t>хог </a:t>
            </a:r>
            <a:r>
              <a:rPr lang="mn-MN" sz="1600" dirty="0" smtClean="0">
                <a:latin typeface="Arial" pitchFamily="34" charset="0"/>
                <a:cs typeface="Arial" pitchFamily="34" charset="0"/>
              </a:rPr>
              <a:t>байлгахгүйн </a:t>
            </a:r>
            <a:r>
              <a:rPr lang="mn-MN" sz="1600" dirty="0">
                <a:latin typeface="Arial" pitchFamily="34" charset="0"/>
                <a:cs typeface="Arial" pitchFamily="34" charset="0"/>
              </a:rPr>
              <a:t>тулд тогтмол хаяж байгаа эсэхийг </a:t>
            </a:r>
            <a:r>
              <a:rPr lang="mn-MN" sz="1600" dirty="0" smtClean="0">
                <a:latin typeface="Arial" pitchFamily="34" charset="0"/>
                <a:cs typeface="Arial" pitchFamily="34" charset="0"/>
              </a:rPr>
              <a:t>нятлах.</a:t>
            </a:r>
            <a:endParaRPr lang="mn-MN" sz="1600" dirty="0">
              <a:latin typeface="Arial" pitchFamily="34" charset="0"/>
              <a:cs typeface="Arial" pitchFamily="34" charset="0"/>
            </a:endParaRPr>
          </a:p>
          <a:p>
            <a:r>
              <a:rPr lang="mn-MN" sz="1600" dirty="0">
                <a:latin typeface="Arial" pitchFamily="34" charset="0"/>
                <a:cs typeface="Arial" pitchFamily="34" charset="0"/>
              </a:rPr>
              <a:t>Төлбөр тооцоог бэлэн мөнгөөр хийхээс </a:t>
            </a:r>
            <a:r>
              <a:rPr lang="mn-MN" sz="1600" dirty="0" smtClean="0">
                <a:latin typeface="Arial" pitchFamily="34" charset="0"/>
                <a:cs typeface="Arial" pitchFamily="34" charset="0"/>
              </a:rPr>
              <a:t>зайлсхийх. </a:t>
            </a:r>
            <a:r>
              <a:rPr lang="mn-MN" sz="1600" dirty="0">
                <a:latin typeface="Arial" pitchFamily="34" charset="0"/>
                <a:cs typeface="Arial" pitchFamily="34" charset="0"/>
              </a:rPr>
              <a:t>Шаардлагатай бол бэлэн мөнгө авсны </a:t>
            </a:r>
            <a:r>
              <a:rPr lang="mn-MN" sz="1600" dirty="0" smtClean="0">
                <a:latin typeface="Arial" pitchFamily="34" charset="0"/>
                <a:cs typeface="Arial" pitchFamily="34" charset="0"/>
              </a:rPr>
              <a:t>дараа нэн даруй </a:t>
            </a:r>
            <a:r>
              <a:rPr lang="mn-MN" sz="1600" dirty="0">
                <a:latin typeface="Arial" pitchFamily="34" charset="0"/>
                <a:cs typeface="Arial" pitchFamily="34" charset="0"/>
              </a:rPr>
              <a:t>гараа ариутгах хэрэгтэй. </a:t>
            </a:r>
          </a:p>
          <a:p>
            <a:endParaRPr lang="mn-MN" sz="1600" dirty="0">
              <a:latin typeface="Arial" pitchFamily="34" charset="0"/>
              <a:cs typeface="Arial" pitchFamily="34" charset="0"/>
            </a:endParaRPr>
          </a:p>
          <a:p>
            <a:endParaRPr lang="mn-MN" sz="16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4EC7F4F3-00C0-48E9-ACBE-9FE7A824C009}"/>
              </a:ext>
            </a:extLst>
          </p:cNvPr>
          <p:cNvSpPr>
            <a:spLocks noGrp="1"/>
          </p:cNvSpPr>
          <p:nvPr>
            <p:ph type="title"/>
          </p:nvPr>
        </p:nvSpPr>
        <p:spPr>
          <a:xfrm>
            <a:off x="0" y="89737"/>
            <a:ext cx="8161867" cy="1238302"/>
          </a:xfrm>
        </p:spPr>
        <p:txBody>
          <a:bodyPr/>
          <a:lstStyle/>
          <a:p>
            <a:r>
              <a:rPr lang="mn-MN" dirty="0">
                <a:latin typeface="Arial" pitchFamily="34" charset="0"/>
                <a:cs typeface="Arial" pitchFamily="34" charset="0"/>
              </a:rPr>
              <a:t>Коронавирусээс урьдчилан сэргийлэх</a:t>
            </a:r>
            <a:endParaRPr lang="en-US" dirty="0"/>
          </a:p>
        </p:txBody>
      </p:sp>
      <p:pic>
        <p:nvPicPr>
          <p:cNvPr id="10" name="Resim 9">
            <a:extLst>
              <a:ext uri="{FF2B5EF4-FFF2-40B4-BE49-F238E27FC236}">
                <a16:creationId xmlns:a16="http://schemas.microsoft.com/office/drawing/2014/main" xmlns="" id="{249F309E-5FD6-4BB2-AC66-2F56E47757B2}"/>
              </a:ext>
            </a:extLst>
          </p:cNvPr>
          <p:cNvPicPr>
            <a:picLocks noChangeAspect="1"/>
          </p:cNvPicPr>
          <p:nvPr/>
        </p:nvPicPr>
        <p:blipFill>
          <a:blip r:embed="rId3"/>
          <a:stretch>
            <a:fillRect/>
          </a:stretch>
        </p:blipFill>
        <p:spPr>
          <a:xfrm>
            <a:off x="7979327" y="2772606"/>
            <a:ext cx="1164673" cy="1556607"/>
          </a:xfrm>
          <a:prstGeom prst="rect">
            <a:avLst/>
          </a:prstGeom>
        </p:spPr>
      </p:pic>
      <p:pic>
        <p:nvPicPr>
          <p:cNvPr id="12" name="Resim 11">
            <a:extLst>
              <a:ext uri="{FF2B5EF4-FFF2-40B4-BE49-F238E27FC236}">
                <a16:creationId xmlns:a16="http://schemas.microsoft.com/office/drawing/2014/main" xmlns="" id="{52D1689A-FE14-461E-A082-8A643B8C3FA9}"/>
              </a:ext>
            </a:extLst>
          </p:cNvPr>
          <p:cNvPicPr>
            <a:picLocks noChangeAspect="1"/>
          </p:cNvPicPr>
          <p:nvPr/>
        </p:nvPicPr>
        <p:blipFill>
          <a:blip r:embed="rId4"/>
          <a:stretch>
            <a:fillRect/>
          </a:stretch>
        </p:blipFill>
        <p:spPr>
          <a:xfrm>
            <a:off x="7984168" y="1328039"/>
            <a:ext cx="1062363" cy="1444567"/>
          </a:xfrm>
          <a:prstGeom prst="rect">
            <a:avLst/>
          </a:prstGeom>
        </p:spPr>
      </p:pic>
    </p:spTree>
    <p:extLst>
      <p:ext uri="{BB962C8B-B14F-4D97-AF65-F5344CB8AC3E}">
        <p14:creationId xmlns:p14="http://schemas.microsoft.com/office/powerpoint/2010/main" val="2753905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CD42923C-EFBB-4D68-BF23-6A1C85DB2DE2}"/>
              </a:ext>
            </a:extLst>
          </p:cNvPr>
          <p:cNvSpPr>
            <a:spLocks noGrp="1"/>
          </p:cNvSpPr>
          <p:nvPr>
            <p:ph type="sldNum" sz="quarter" idx="12"/>
          </p:nvPr>
        </p:nvSpPr>
        <p:spPr/>
        <p:txBody>
          <a:bodyPr/>
          <a:lstStyle/>
          <a:p>
            <a:fld id="{885776FF-AC16-4B72-9C8A-C6C7B834E379}" type="slidenum">
              <a:rPr lang="tr-TR" smtClean="0"/>
              <a:pPr/>
              <a:t>33</a:t>
            </a:fld>
            <a:endParaRPr lang="tr-TR" dirty="0"/>
          </a:p>
        </p:txBody>
      </p:sp>
      <p:sp>
        <p:nvSpPr>
          <p:cNvPr id="3" name="İçerik Yer Tutucusu 2">
            <a:extLst>
              <a:ext uri="{FF2B5EF4-FFF2-40B4-BE49-F238E27FC236}">
                <a16:creationId xmlns:a16="http://schemas.microsoft.com/office/drawing/2014/main" xmlns="" id="{E4EE12C5-D92C-4E06-9287-9F2AEEB9CD11}"/>
              </a:ext>
            </a:extLst>
          </p:cNvPr>
          <p:cNvSpPr>
            <a:spLocks noGrp="1"/>
          </p:cNvSpPr>
          <p:nvPr>
            <p:ph idx="1"/>
          </p:nvPr>
        </p:nvSpPr>
        <p:spPr>
          <a:xfrm>
            <a:off x="463549" y="1681932"/>
            <a:ext cx="6375855" cy="4351338"/>
          </a:xfrm>
        </p:spPr>
        <p:txBody>
          <a:bodyPr/>
          <a:lstStyle/>
          <a:p>
            <a:r>
              <a:rPr lang="mn-MN" dirty="0">
                <a:latin typeface="Arial" pitchFamily="34" charset="0"/>
                <a:cs typeface="Arial" pitchFamily="34" charset="0"/>
              </a:rPr>
              <a:t>Гар </a:t>
            </a:r>
            <a:r>
              <a:rPr lang="mn-MN" dirty="0" smtClean="0">
                <a:latin typeface="Arial" pitchFamily="34" charset="0"/>
                <a:cs typeface="Arial" pitchFamily="34" charset="0"/>
              </a:rPr>
              <a:t>утас, </a:t>
            </a:r>
            <a:r>
              <a:rPr lang="mn-MN" dirty="0">
                <a:latin typeface="Arial" pitchFamily="34" charset="0"/>
                <a:cs typeface="Arial" pitchFamily="34" charset="0"/>
              </a:rPr>
              <a:t>кассын машин, пос машин зэрэг тоног төхөөрөмжийг ашигласны дараа 70 хувиас дээш спиртийн агууламж бүхий бодисоор </a:t>
            </a:r>
            <a:r>
              <a:rPr lang="mn-MN" dirty="0" smtClean="0">
                <a:latin typeface="Arial" pitchFamily="34" charset="0"/>
                <a:cs typeface="Arial" pitchFamily="34" charset="0"/>
              </a:rPr>
              <a:t>ариутгах.</a:t>
            </a:r>
            <a:endParaRPr lang="mn-MN" dirty="0">
              <a:latin typeface="Arial" pitchFamily="34" charset="0"/>
              <a:cs typeface="Arial" pitchFamily="34" charset="0"/>
            </a:endParaRPr>
          </a:p>
          <a:p>
            <a:r>
              <a:rPr lang="mn-MN" dirty="0">
                <a:latin typeface="Arial" pitchFamily="34" charset="0"/>
                <a:cs typeface="Arial" pitchFamily="34" charset="0"/>
              </a:rPr>
              <a:t>Эрүүл мэндийн яам, Гэр бүл, хөдөлмөр, нийгмийн үйлчилгээний яам зэрэг харьяа байгууллагын мэдэгдэл, санал, </a:t>
            </a:r>
            <a:r>
              <a:rPr lang="mn-MN" dirty="0" smtClean="0">
                <a:latin typeface="Arial" pitchFamily="34" charset="0"/>
                <a:cs typeface="Arial" pitchFamily="34" charset="0"/>
              </a:rPr>
              <a:t>зөвлөмжийг </a:t>
            </a:r>
            <a:r>
              <a:rPr lang="mn-MN" dirty="0">
                <a:latin typeface="Arial" pitchFamily="34" charset="0"/>
                <a:cs typeface="Arial" pitchFamily="34" charset="0"/>
              </a:rPr>
              <a:t>дагаж мөрдөх. </a:t>
            </a:r>
          </a:p>
          <a:p>
            <a:r>
              <a:rPr lang="mn-MN" dirty="0">
                <a:latin typeface="Arial" pitchFamily="34" charset="0"/>
                <a:cs typeface="Arial" pitchFamily="34" charset="0"/>
              </a:rPr>
              <a:t>Хэрвээ </a:t>
            </a:r>
            <a:r>
              <a:rPr lang="mn-MN" dirty="0" smtClean="0">
                <a:latin typeface="Arial" pitchFamily="34" charset="0"/>
                <a:cs typeface="Arial" pitchFamily="34" charset="0"/>
              </a:rPr>
              <a:t>ажилтан, </a:t>
            </a:r>
            <a:r>
              <a:rPr lang="mn-MN" dirty="0">
                <a:latin typeface="Arial" pitchFamily="34" charset="0"/>
                <a:cs typeface="Arial" pitchFamily="34" charset="0"/>
              </a:rPr>
              <a:t>үйлчлүүлэгч нарт ханиалгах, халуурах, </a:t>
            </a:r>
            <a:r>
              <a:rPr lang="mn-MN" dirty="0" smtClean="0">
                <a:latin typeface="Arial" pitchFamily="34" charset="0"/>
                <a:cs typeface="Arial" pitchFamily="34" charset="0"/>
              </a:rPr>
              <a:t>амьсгал </a:t>
            </a:r>
            <a:r>
              <a:rPr lang="mn-MN" dirty="0">
                <a:latin typeface="Arial" pitchFamily="34" charset="0"/>
                <a:cs typeface="Arial" pitchFamily="34" charset="0"/>
              </a:rPr>
              <a:t>давчдах </a:t>
            </a:r>
            <a:r>
              <a:rPr lang="mn-MN" dirty="0" smtClean="0">
                <a:latin typeface="Arial" pitchFamily="34" charset="0"/>
                <a:cs typeface="Arial" pitchFamily="34" charset="0"/>
              </a:rPr>
              <a:t>зэрэг </a:t>
            </a:r>
            <a:r>
              <a:rPr lang="mn-MN" dirty="0">
                <a:latin typeface="Arial" pitchFamily="34" charset="0"/>
                <a:cs typeface="Arial" pitchFamily="34" charset="0"/>
              </a:rPr>
              <a:t>шинж тэмдэг илэрвэл маск зүүлгэж ажлын </a:t>
            </a:r>
            <a:r>
              <a:rPr lang="mn-MN" dirty="0" smtClean="0">
                <a:latin typeface="Arial" pitchFamily="34" charset="0"/>
                <a:cs typeface="Arial" pitchFamily="34" charset="0"/>
              </a:rPr>
              <a:t>байрны </a:t>
            </a:r>
            <a:r>
              <a:rPr lang="mn-MN" dirty="0">
                <a:latin typeface="Arial" pitchFamily="34" charset="0"/>
                <a:cs typeface="Arial" pitchFamily="34" charset="0"/>
              </a:rPr>
              <a:t>эрүүл мэндийн </a:t>
            </a:r>
            <a:r>
              <a:rPr lang="mn-MN" dirty="0" smtClean="0">
                <a:latin typeface="Arial" pitchFamily="34" charset="0"/>
                <a:cs typeface="Arial" pitchFamily="34" charset="0"/>
              </a:rPr>
              <a:t>ажилтанд үзүүлэх. </a:t>
            </a:r>
            <a:r>
              <a:rPr lang="mn-MN" dirty="0">
                <a:latin typeface="Arial" pitchFamily="34" charset="0"/>
                <a:cs typeface="Arial" pitchFamily="34" charset="0"/>
              </a:rPr>
              <a:t>Ажлын байранд эмч байхгүй бол түргэн тусламжийн утсанд </a:t>
            </a:r>
            <a:r>
              <a:rPr lang="mn-MN" dirty="0" smtClean="0">
                <a:latin typeface="Arial" pitchFamily="34" charset="0"/>
                <a:cs typeface="Arial" pitchFamily="34" charset="0"/>
              </a:rPr>
              <a:t>мэдэгдэх. </a:t>
            </a:r>
            <a:endParaRPr lang="en-US"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04B381BA-193A-4184-8C97-0B11588A1A2B}"/>
              </a:ext>
            </a:extLst>
          </p:cNvPr>
          <p:cNvSpPr>
            <a:spLocks noGrp="1"/>
          </p:cNvSpPr>
          <p:nvPr>
            <p:ph type="title"/>
          </p:nvPr>
        </p:nvSpPr>
        <p:spPr>
          <a:xfrm>
            <a:off x="0" y="159029"/>
            <a:ext cx="8139288" cy="1238302"/>
          </a:xfrm>
        </p:spPr>
        <p:txBody>
          <a:bodyPr/>
          <a:lstStyle/>
          <a:p>
            <a:r>
              <a:rPr lang="mn-MN" dirty="0">
                <a:latin typeface="Arial" pitchFamily="34" charset="0"/>
                <a:cs typeface="Arial" pitchFamily="34" charset="0"/>
              </a:rPr>
              <a:t>Коронавирусээс урьдчилан сэргийлэх</a:t>
            </a:r>
            <a:endParaRPr lang="en-US" dirty="0"/>
          </a:p>
        </p:txBody>
      </p:sp>
      <p:pic>
        <p:nvPicPr>
          <p:cNvPr id="6" name="Resim 5">
            <a:extLst>
              <a:ext uri="{FF2B5EF4-FFF2-40B4-BE49-F238E27FC236}">
                <a16:creationId xmlns:a16="http://schemas.microsoft.com/office/drawing/2014/main" xmlns="" id="{426B92C7-F656-41A4-B33A-425BDFC0DED2}"/>
              </a:ext>
            </a:extLst>
          </p:cNvPr>
          <p:cNvPicPr>
            <a:picLocks noChangeAspect="1"/>
          </p:cNvPicPr>
          <p:nvPr/>
        </p:nvPicPr>
        <p:blipFill>
          <a:blip r:embed="rId2"/>
          <a:stretch>
            <a:fillRect/>
          </a:stretch>
        </p:blipFill>
        <p:spPr>
          <a:xfrm>
            <a:off x="6839405" y="1487488"/>
            <a:ext cx="1818457" cy="2125603"/>
          </a:xfrm>
          <a:prstGeom prst="rect">
            <a:avLst/>
          </a:prstGeom>
        </p:spPr>
      </p:pic>
    </p:spTree>
    <p:extLst>
      <p:ext uri="{BB962C8B-B14F-4D97-AF65-F5344CB8AC3E}">
        <p14:creationId xmlns:p14="http://schemas.microsoft.com/office/powerpoint/2010/main" val="419769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E55968C1-5D44-42A4-A2CA-12172DAF3C2B}"/>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34</a:t>
            </a:fld>
            <a:endParaRPr lang="tr-TR"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2312427"/>
              </p:ext>
            </p:extLst>
          </p:nvPr>
        </p:nvGraphicFramePr>
        <p:xfrm>
          <a:off x="148726" y="1296866"/>
          <a:ext cx="7444265" cy="5479289"/>
        </p:xfrm>
        <a:graphic>
          <a:graphicData uri="http://schemas.openxmlformats.org/drawingml/2006/table">
            <a:tbl>
              <a:tblPr firstRow="1" firstCol="1" bandRow="1">
                <a:tableStyleId>{5C22544A-7EE6-4342-B048-85BDC9FD1C3A}</a:tableStyleId>
              </a:tblPr>
              <a:tblGrid>
                <a:gridCol w="398681">
                  <a:extLst>
                    <a:ext uri="{9D8B030D-6E8A-4147-A177-3AD203B41FA5}">
                      <a16:colId xmlns:a16="http://schemas.microsoft.com/office/drawing/2014/main" xmlns="" val="110210304"/>
                    </a:ext>
                  </a:extLst>
                </a:gridCol>
                <a:gridCol w="6046381">
                  <a:extLst>
                    <a:ext uri="{9D8B030D-6E8A-4147-A177-3AD203B41FA5}">
                      <a16:colId xmlns:a16="http://schemas.microsoft.com/office/drawing/2014/main" xmlns="" val="3020846964"/>
                    </a:ext>
                  </a:extLst>
                </a:gridCol>
                <a:gridCol w="429936">
                  <a:extLst>
                    <a:ext uri="{9D8B030D-6E8A-4147-A177-3AD203B41FA5}">
                      <a16:colId xmlns:a16="http://schemas.microsoft.com/office/drawing/2014/main" xmlns="" val="159208889"/>
                    </a:ext>
                  </a:extLst>
                </a:gridCol>
                <a:gridCol w="569267">
                  <a:extLst>
                    <a:ext uri="{9D8B030D-6E8A-4147-A177-3AD203B41FA5}">
                      <a16:colId xmlns:a16="http://schemas.microsoft.com/office/drawing/2014/main" xmlns="" val="2270034735"/>
                    </a:ext>
                  </a:extLst>
                </a:gridCol>
              </a:tblGrid>
              <a:tr h="439969">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1</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Ажлын бай</a:t>
                      </a:r>
                      <a:r>
                        <a:rPr lang="mn-MN" sz="1500" dirty="0">
                          <a:effectLst/>
                          <a:latin typeface="Arial" pitchFamily="34" charset="0"/>
                          <a:cs typeface="Arial" pitchFamily="34" charset="0"/>
                        </a:rPr>
                        <a:t>рны </a:t>
                      </a:r>
                      <a:r>
                        <a:rPr lang="tr-TR" sz="1500" dirty="0" smtClean="0">
                          <a:effectLst/>
                          <a:latin typeface="Arial" pitchFamily="34" charset="0"/>
                          <a:cs typeface="Arial" pitchFamily="34" charset="0"/>
                        </a:rPr>
                        <a:t>хаалгаар </a:t>
                      </a:r>
                      <a:r>
                        <a:rPr lang="tr-TR" sz="1500" dirty="0">
                          <a:effectLst/>
                          <a:latin typeface="Arial" pitchFamily="34" charset="0"/>
                          <a:cs typeface="Arial" pitchFamily="34" charset="0"/>
                        </a:rPr>
                        <a:t>орж </a:t>
                      </a:r>
                      <a:r>
                        <a:rPr lang="mn-MN" sz="1500" dirty="0" smtClean="0">
                          <a:effectLst/>
                          <a:latin typeface="Arial" pitchFamily="34" charset="0"/>
                          <a:cs typeface="Arial" pitchFamily="34" charset="0"/>
                        </a:rPr>
                        <a:t>ирж </a:t>
                      </a:r>
                      <a:r>
                        <a:rPr lang="tr-TR" sz="1500" dirty="0" smtClean="0">
                          <a:effectLst/>
                          <a:latin typeface="Arial" pitchFamily="34" charset="0"/>
                          <a:cs typeface="Arial" pitchFamily="34" charset="0"/>
                        </a:rPr>
                        <a:t>байгаа </a:t>
                      </a:r>
                      <a:r>
                        <a:rPr lang="mn-MN" sz="1500" dirty="0">
                          <a:effectLst/>
                          <a:latin typeface="Arial" pitchFamily="34" charset="0"/>
                          <a:cs typeface="Arial" pitchFamily="34" charset="0"/>
                        </a:rPr>
                        <a:t>хүмүүсийн халууныг </a:t>
                      </a:r>
                      <a:r>
                        <a:rPr lang="tr-TR" sz="1500" dirty="0">
                          <a:effectLst/>
                          <a:latin typeface="Arial" pitchFamily="34" charset="0"/>
                          <a:cs typeface="Arial" pitchFamily="34" charset="0"/>
                        </a:rPr>
                        <a:t>шалгаж байгаа </a:t>
                      </a:r>
                      <a:r>
                        <a:rPr lang="mn-MN" sz="1500" dirty="0">
                          <a:effectLst/>
                          <a:latin typeface="Arial" pitchFamily="34" charset="0"/>
                          <a:cs typeface="Arial" pitchFamily="34" charset="0"/>
                        </a:rPr>
                        <a:t>юу</a:t>
                      </a:r>
                      <a:r>
                        <a:rPr lang="tr-TR" sz="1500" dirty="0">
                          <a:effectLst/>
                          <a:latin typeface="Arial" pitchFamily="34" charset="0"/>
                          <a:cs typeface="Arial" pitchFamily="34" charset="0"/>
                        </a:rPr>
                        <a:t>?</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465553512"/>
                  </a:ext>
                </a:extLst>
              </a:tr>
              <a:tr h="512066">
                <a:tc>
                  <a:txBody>
                    <a:bodyPr/>
                    <a:lstStyle/>
                    <a:p>
                      <a:pPr marL="0" marR="0">
                        <a:lnSpc>
                          <a:spcPct val="107000"/>
                        </a:lnSpc>
                        <a:spcBef>
                          <a:spcPts val="0"/>
                        </a:spcBef>
                        <a:spcAft>
                          <a:spcPts val="0"/>
                        </a:spcAft>
                      </a:pPr>
                      <a:r>
                        <a:rPr lang="tr-TR" sz="1500">
                          <a:effectLst/>
                          <a:latin typeface="Arial" pitchFamily="34" charset="0"/>
                          <a:cs typeface="Arial" pitchFamily="34" charset="0"/>
                        </a:rPr>
                        <a:t>2</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Коронавирусын тархалт, шинж тэмдэг, авах </a:t>
                      </a:r>
                      <a:r>
                        <a:rPr lang="mn-MN" sz="1500" dirty="0">
                          <a:effectLst/>
                          <a:latin typeface="Arial" pitchFamily="34" charset="0"/>
                          <a:cs typeface="Arial" pitchFamily="34" charset="0"/>
                        </a:rPr>
                        <a:t>урьдчилан сэргийлэх </a:t>
                      </a:r>
                      <a:r>
                        <a:rPr lang="tr-TR" sz="1500" dirty="0">
                          <a:effectLst/>
                          <a:latin typeface="Arial" pitchFamily="34" charset="0"/>
                          <a:cs typeface="Arial" pitchFamily="34" charset="0"/>
                        </a:rPr>
                        <a:t>арга хэмжээний талаар мэдээлэл өгч байгаа юу</a:t>
                      </a:r>
                      <a:r>
                        <a:rPr lang="tr-TR" sz="1500" dirty="0" smtClean="0">
                          <a:effectLst/>
                          <a:latin typeface="Arial" pitchFamily="34" charset="0"/>
                          <a:cs typeface="Arial" pitchFamily="34" charset="0"/>
                        </a:rPr>
                        <a:t>?</a:t>
                      </a:r>
                      <a:endParaRPr lang="tr-TR" sz="1500" dirty="0">
                        <a:effectLst/>
                        <a:latin typeface="Arial"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1698281094"/>
                  </a:ext>
                </a:extLst>
              </a:tr>
              <a:tr h="319785">
                <a:tc>
                  <a:txBody>
                    <a:bodyPr/>
                    <a:lstStyle/>
                    <a:p>
                      <a:pPr marL="0" marR="0">
                        <a:lnSpc>
                          <a:spcPct val="107000"/>
                        </a:lnSpc>
                        <a:spcBef>
                          <a:spcPts val="0"/>
                        </a:spcBef>
                        <a:spcAft>
                          <a:spcPts val="0"/>
                        </a:spcAft>
                      </a:pPr>
                      <a:r>
                        <a:rPr lang="tr-TR" sz="1500">
                          <a:effectLst/>
                          <a:latin typeface="Arial" pitchFamily="34" charset="0"/>
                          <a:cs typeface="Arial" pitchFamily="34" charset="0"/>
                        </a:rPr>
                        <a:t>3</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tabLst>
                          <a:tab pos="847725" algn="l"/>
                        </a:tabLst>
                      </a:pPr>
                      <a:r>
                        <a:rPr lang="tr-TR" sz="1500">
                          <a:effectLst/>
                          <a:latin typeface="Arial" pitchFamily="34" charset="0"/>
                          <a:cs typeface="Arial" pitchFamily="34" charset="0"/>
                        </a:rPr>
                        <a:t>Гар угаах үр дүнтэй аргуудын талаар ажилтнууддаа мэдээлэл өгсөн үү?</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2246942477"/>
                  </a:ext>
                </a:extLst>
              </a:tr>
              <a:tr h="479680">
                <a:tc>
                  <a:txBody>
                    <a:bodyPr/>
                    <a:lstStyle/>
                    <a:p>
                      <a:pPr marL="0" marR="0">
                        <a:lnSpc>
                          <a:spcPct val="107000"/>
                        </a:lnSpc>
                        <a:spcBef>
                          <a:spcPts val="0"/>
                        </a:spcBef>
                        <a:spcAft>
                          <a:spcPts val="0"/>
                        </a:spcAft>
                      </a:pPr>
                      <a:r>
                        <a:rPr lang="tr-TR" sz="1500">
                          <a:effectLst/>
                          <a:latin typeface="Arial" pitchFamily="34" charset="0"/>
                          <a:cs typeface="Arial" pitchFamily="34" charset="0"/>
                        </a:rPr>
                        <a:t>4</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Коронавирусын дэгдэлтийг харгалзан одоо байгаа </a:t>
                      </a:r>
                      <a:r>
                        <a:rPr lang="tr-TR" sz="1500" dirty="0" smtClean="0">
                          <a:effectLst/>
                          <a:latin typeface="Arial" pitchFamily="34" charset="0"/>
                          <a:cs typeface="Arial" pitchFamily="34" charset="0"/>
                        </a:rPr>
                        <a:t>эрсд</a:t>
                      </a:r>
                      <a:r>
                        <a:rPr lang="mn-MN" sz="1500" dirty="0" smtClean="0">
                          <a:effectLst/>
                          <a:latin typeface="Arial" pitchFamily="34" charset="0"/>
                          <a:cs typeface="Arial" pitchFamily="34" charset="0"/>
                        </a:rPr>
                        <a:t>э</a:t>
                      </a:r>
                      <a:r>
                        <a:rPr lang="tr-TR" sz="1500" dirty="0" smtClean="0">
                          <a:effectLst/>
                          <a:latin typeface="Arial" pitchFamily="34" charset="0"/>
                          <a:cs typeface="Arial" pitchFamily="34" charset="0"/>
                        </a:rPr>
                        <a:t>лийн </a:t>
                      </a:r>
                      <a:r>
                        <a:rPr lang="tr-TR" sz="1500" dirty="0">
                          <a:effectLst/>
                          <a:latin typeface="Arial" pitchFamily="34" charset="0"/>
                          <a:cs typeface="Arial" pitchFamily="34" charset="0"/>
                        </a:rPr>
                        <a:t>үнэлгээ, онцгой байдлын төлөвлөгөөг шинэчилсэн үү?</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1134971075"/>
                  </a:ext>
                </a:extLst>
              </a:tr>
              <a:tr h="664947">
                <a:tc>
                  <a:txBody>
                    <a:bodyPr/>
                    <a:lstStyle/>
                    <a:p>
                      <a:pPr marL="0" marR="0">
                        <a:lnSpc>
                          <a:spcPct val="107000"/>
                        </a:lnSpc>
                        <a:spcBef>
                          <a:spcPts val="0"/>
                        </a:spcBef>
                        <a:spcAft>
                          <a:spcPts val="0"/>
                        </a:spcAft>
                      </a:pPr>
                      <a:r>
                        <a:rPr lang="tr-TR" sz="1500">
                          <a:effectLst/>
                          <a:latin typeface="Arial" pitchFamily="34" charset="0"/>
                          <a:cs typeface="Arial" pitchFamily="34" charset="0"/>
                        </a:rPr>
                        <a:t>5</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Ажилчид ажлын үеэр хоорондоо бага харьцаж байх талаар мэдээлэл өгсөн үү? </a:t>
                      </a:r>
                      <a:r>
                        <a:rPr lang="mn-MN" sz="1500">
                          <a:effectLst/>
                          <a:latin typeface="Arial" pitchFamily="34" charset="0"/>
                          <a:cs typeface="Arial" pitchFamily="34" charset="0"/>
                        </a:rPr>
                        <a:t>Ажилчин хооронд </a:t>
                      </a:r>
                      <a:r>
                        <a:rPr lang="tr-TR" sz="1500">
                          <a:effectLst/>
                          <a:latin typeface="Arial" pitchFamily="34" charset="0"/>
                          <a:cs typeface="Arial" pitchFamily="34" charset="0"/>
                        </a:rPr>
                        <a:t>бие биенээсээ зай барьж ажиллаж чадаж байгаа юу ?</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1167286319"/>
                  </a:ext>
                </a:extLst>
              </a:tr>
              <a:tr h="664947">
                <a:tc>
                  <a:txBody>
                    <a:bodyPr/>
                    <a:lstStyle/>
                    <a:p>
                      <a:pPr marL="0" marR="0">
                        <a:lnSpc>
                          <a:spcPct val="107000"/>
                        </a:lnSpc>
                        <a:spcBef>
                          <a:spcPts val="0"/>
                        </a:spcBef>
                        <a:spcAft>
                          <a:spcPts val="0"/>
                        </a:spcAft>
                      </a:pPr>
                      <a:r>
                        <a:rPr lang="tr-TR" sz="1500">
                          <a:effectLst/>
                          <a:latin typeface="Arial" pitchFamily="34" charset="0"/>
                          <a:cs typeface="Arial" pitchFamily="34" charset="0"/>
                        </a:rPr>
                        <a:t>6</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smtClean="0">
                          <a:effectLst/>
                          <a:latin typeface="Arial" pitchFamily="34" charset="0"/>
                          <a:cs typeface="Arial" pitchFamily="34" charset="0"/>
                        </a:rPr>
                        <a:t>Ажилтнууд</a:t>
                      </a:r>
                      <a:r>
                        <a:rPr lang="mn-MN" sz="1500" dirty="0" smtClean="0">
                          <a:effectLst/>
                          <a:latin typeface="Arial" pitchFamily="34" charset="0"/>
                          <a:cs typeface="Arial" pitchFamily="34" charset="0"/>
                        </a:rPr>
                        <a:t>ыг</a:t>
                      </a:r>
                      <a:r>
                        <a:rPr lang="tr-TR" sz="1500" dirty="0" smtClean="0">
                          <a:effectLst/>
                          <a:latin typeface="Arial" pitchFamily="34" charset="0"/>
                          <a:cs typeface="Arial" pitchFamily="34" charset="0"/>
                        </a:rPr>
                        <a:t> </a:t>
                      </a:r>
                      <a:r>
                        <a:rPr lang="tr-TR" sz="1500" dirty="0">
                          <a:effectLst/>
                          <a:latin typeface="Arial" pitchFamily="34" charset="0"/>
                          <a:cs typeface="Arial" pitchFamily="34" charset="0"/>
                        </a:rPr>
                        <a:t>шаардлагатай цэвэрлэгээний бодис, нэг удаагийн алчуур, савангаар хангаж байгаа юу</a:t>
                      </a:r>
                      <a:r>
                        <a:rPr lang="en-US" sz="1500" dirty="0">
                          <a:effectLst/>
                          <a:latin typeface="Arial" pitchFamily="34" charset="0"/>
                          <a:cs typeface="Arial" pitchFamily="34" charset="0"/>
                        </a:rPr>
                        <a:t>? </a:t>
                      </a:r>
                      <a:r>
                        <a:rPr lang="mn-MN" sz="1500" dirty="0" smtClean="0">
                          <a:effectLst/>
                          <a:latin typeface="Arial" pitchFamily="34" charset="0"/>
                          <a:cs typeface="Arial" pitchFamily="34" charset="0"/>
                        </a:rPr>
                        <a:t>А</a:t>
                      </a:r>
                      <a:r>
                        <a:rPr lang="tr-TR" sz="1500" dirty="0" smtClean="0">
                          <a:effectLst/>
                          <a:latin typeface="Arial" pitchFamily="34" charset="0"/>
                          <a:cs typeface="Arial" pitchFamily="34" charset="0"/>
                        </a:rPr>
                        <a:t>жлын </a:t>
                      </a:r>
                      <a:r>
                        <a:rPr lang="tr-TR" sz="1500" dirty="0">
                          <a:effectLst/>
                          <a:latin typeface="Arial" pitchFamily="34" charset="0"/>
                          <a:cs typeface="Arial" pitchFamily="34" charset="0"/>
                        </a:rPr>
                        <a:t>өмнө б</a:t>
                      </a:r>
                      <a:r>
                        <a:rPr lang="mn-MN" sz="1500" dirty="0">
                          <a:effectLst/>
                          <a:latin typeface="Arial" pitchFamily="34" charset="0"/>
                          <a:cs typeface="Arial" pitchFamily="34" charset="0"/>
                        </a:rPr>
                        <a:t>олон</a:t>
                      </a:r>
                      <a:r>
                        <a:rPr lang="tr-TR" sz="1500" dirty="0">
                          <a:effectLst/>
                          <a:latin typeface="Arial" pitchFamily="34" charset="0"/>
                          <a:cs typeface="Arial" pitchFamily="34" charset="0"/>
                        </a:rPr>
                        <a:t> ажлын үеэр </a:t>
                      </a:r>
                      <a:r>
                        <a:rPr lang="tr-TR" sz="1500" dirty="0" smtClean="0">
                          <a:effectLst/>
                          <a:latin typeface="Arial" pitchFamily="34" charset="0"/>
                          <a:cs typeface="Arial" pitchFamily="34" charset="0"/>
                        </a:rPr>
                        <a:t>20 </a:t>
                      </a:r>
                      <a:r>
                        <a:rPr lang="tr-TR" sz="1500" dirty="0">
                          <a:effectLst/>
                          <a:latin typeface="Arial" pitchFamily="34" charset="0"/>
                          <a:cs typeface="Arial" pitchFamily="34" charset="0"/>
                        </a:rPr>
                        <a:t>секундын турш гараа савантай усаар </a:t>
                      </a:r>
                      <a:r>
                        <a:rPr lang="tr-TR" sz="1500" dirty="0" smtClean="0">
                          <a:effectLst/>
                          <a:latin typeface="Arial" pitchFamily="34" charset="0"/>
                          <a:cs typeface="Arial" pitchFamily="34" charset="0"/>
                        </a:rPr>
                        <a:t>ойр ойрхон угааж </a:t>
                      </a:r>
                      <a:r>
                        <a:rPr lang="mn-MN" sz="1500" dirty="0">
                          <a:effectLst/>
                          <a:latin typeface="Arial" pitchFamily="34" charset="0"/>
                          <a:cs typeface="Arial" pitchFamily="34" charset="0"/>
                        </a:rPr>
                        <a:t>байгаа</a:t>
                      </a:r>
                      <a:r>
                        <a:rPr lang="tr-TR" sz="1500" dirty="0">
                          <a:effectLst/>
                          <a:latin typeface="Arial" pitchFamily="34" charset="0"/>
                          <a:cs typeface="Arial" pitchFamily="34" charset="0"/>
                        </a:rPr>
                        <a:t> юу?</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2713085522"/>
                  </a:ext>
                </a:extLst>
              </a:tr>
              <a:tr h="479680">
                <a:tc>
                  <a:txBody>
                    <a:bodyPr/>
                    <a:lstStyle/>
                    <a:p>
                      <a:pPr marL="0" marR="0">
                        <a:lnSpc>
                          <a:spcPct val="107000"/>
                        </a:lnSpc>
                        <a:spcBef>
                          <a:spcPts val="0"/>
                        </a:spcBef>
                        <a:spcAft>
                          <a:spcPts val="0"/>
                        </a:spcAft>
                      </a:pPr>
                      <a:r>
                        <a:rPr lang="tr-TR" sz="1500">
                          <a:effectLst/>
                          <a:latin typeface="Arial" pitchFamily="34" charset="0"/>
                          <a:cs typeface="Arial" pitchFamily="34" charset="0"/>
                        </a:rPr>
                        <a:t>7</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Бүх ажилчид ажлын байрны орох хаалга, амрах газруудад гар </a:t>
                      </a:r>
                      <a:r>
                        <a:rPr lang="tr-TR" sz="1500" dirty="0" smtClean="0">
                          <a:effectLst/>
                          <a:latin typeface="Arial" pitchFamily="34" charset="0"/>
                          <a:cs typeface="Arial" pitchFamily="34" charset="0"/>
                        </a:rPr>
                        <a:t>ариутгагч хэрэглэ</a:t>
                      </a:r>
                      <a:r>
                        <a:rPr lang="mn-MN" sz="1500" dirty="0" smtClean="0">
                          <a:effectLst/>
                          <a:latin typeface="Arial" pitchFamily="34" charset="0"/>
                          <a:cs typeface="Arial" pitchFamily="34" charset="0"/>
                        </a:rPr>
                        <a:t>х</a:t>
                      </a:r>
                      <a:r>
                        <a:rPr lang="tr-TR" sz="1500" dirty="0" smtClean="0">
                          <a:effectLst/>
                          <a:latin typeface="Arial" pitchFamily="34" charset="0"/>
                          <a:cs typeface="Arial" pitchFamily="34" charset="0"/>
                        </a:rPr>
                        <a:t> </a:t>
                      </a:r>
                      <a:r>
                        <a:rPr lang="tr-TR" sz="1500" dirty="0">
                          <a:effectLst/>
                          <a:latin typeface="Arial" pitchFamily="34" charset="0"/>
                          <a:cs typeface="Arial" pitchFamily="34" charset="0"/>
                        </a:rPr>
                        <a:t>боломжоор </a:t>
                      </a:r>
                      <a:r>
                        <a:rPr lang="tr-TR" sz="1500" dirty="0" smtClean="0">
                          <a:effectLst/>
                          <a:latin typeface="Arial" pitchFamily="34" charset="0"/>
                          <a:cs typeface="Arial" pitchFamily="34" charset="0"/>
                        </a:rPr>
                        <a:t>хангагд</a:t>
                      </a:r>
                      <a:r>
                        <a:rPr lang="mn-MN" sz="1500" dirty="0" smtClean="0">
                          <a:effectLst/>
                          <a:latin typeface="Arial" pitchFamily="34" charset="0"/>
                          <a:cs typeface="Arial" pitchFamily="34" charset="0"/>
                        </a:rPr>
                        <a:t>сан</a:t>
                      </a:r>
                      <a:r>
                        <a:rPr lang="tr-TR" sz="1500" dirty="0" smtClean="0">
                          <a:effectLst/>
                          <a:latin typeface="Arial" pitchFamily="34" charset="0"/>
                          <a:cs typeface="Arial" pitchFamily="34" charset="0"/>
                        </a:rPr>
                        <a:t> </a:t>
                      </a:r>
                      <a:r>
                        <a:rPr lang="tr-TR" sz="1500" dirty="0">
                          <a:effectLst/>
                          <a:latin typeface="Arial" pitchFamily="34" charset="0"/>
                          <a:cs typeface="Arial" pitchFamily="34" charset="0"/>
                        </a:rPr>
                        <a:t>эсэх?</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725155034"/>
                  </a:ext>
                </a:extLst>
              </a:tr>
              <a:tr h="439969">
                <a:tc>
                  <a:txBody>
                    <a:bodyPr/>
                    <a:lstStyle/>
                    <a:p>
                      <a:pPr marL="0" marR="0">
                        <a:lnSpc>
                          <a:spcPct val="107000"/>
                        </a:lnSpc>
                        <a:spcBef>
                          <a:spcPts val="0"/>
                        </a:spcBef>
                        <a:spcAft>
                          <a:spcPts val="0"/>
                        </a:spcAft>
                      </a:pPr>
                      <a:r>
                        <a:rPr lang="tr-TR" sz="1500">
                          <a:effectLst/>
                          <a:latin typeface="Arial" pitchFamily="34" charset="0"/>
                          <a:cs typeface="Arial" pitchFamily="34" charset="0"/>
                        </a:rPr>
                        <a:t>8</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Ажлын байранд орж буй </a:t>
                      </a:r>
                      <a:r>
                        <a:rPr lang="tr-TR" sz="1500" dirty="0" smtClean="0">
                          <a:effectLst/>
                          <a:latin typeface="Arial" pitchFamily="34" charset="0"/>
                          <a:cs typeface="Arial" pitchFamily="34" charset="0"/>
                        </a:rPr>
                        <a:t>үйлчлүүлэгч</a:t>
                      </a:r>
                      <a:r>
                        <a:rPr lang="mn-MN" sz="1500" dirty="0" smtClean="0">
                          <a:effectLst/>
                          <a:latin typeface="Arial" pitchFamily="34" charset="0"/>
                          <a:cs typeface="Arial" pitchFamily="34" charset="0"/>
                        </a:rPr>
                        <a:t> нарт </a:t>
                      </a:r>
                      <a:r>
                        <a:rPr lang="tr-TR" sz="1500" dirty="0" smtClean="0">
                          <a:effectLst/>
                          <a:latin typeface="Arial" pitchFamily="34" charset="0"/>
                          <a:cs typeface="Arial" pitchFamily="34" charset="0"/>
                        </a:rPr>
                        <a:t>гар </a:t>
                      </a:r>
                      <a:r>
                        <a:rPr lang="tr-TR" sz="1500" dirty="0">
                          <a:effectLst/>
                          <a:latin typeface="Arial" pitchFamily="34" charset="0"/>
                          <a:cs typeface="Arial" pitchFamily="34" charset="0"/>
                        </a:rPr>
                        <a:t>ариутгагч бодис хэрэглүүлж байгаа юу?</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3025116162"/>
                  </a:ext>
                </a:extLst>
              </a:tr>
              <a:tr h="439969">
                <a:tc>
                  <a:txBody>
                    <a:bodyPr/>
                    <a:lstStyle/>
                    <a:p>
                      <a:pPr marL="0" marR="0">
                        <a:lnSpc>
                          <a:spcPct val="107000"/>
                        </a:lnSpc>
                        <a:spcBef>
                          <a:spcPts val="0"/>
                        </a:spcBef>
                        <a:spcAft>
                          <a:spcPts val="0"/>
                        </a:spcAft>
                      </a:pPr>
                      <a:r>
                        <a:rPr lang="tr-TR" sz="1500">
                          <a:effectLst/>
                          <a:latin typeface="Arial" pitchFamily="34" charset="0"/>
                          <a:cs typeface="Arial" pitchFamily="34" charset="0"/>
                        </a:rPr>
                        <a:t>9</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Ажилтнууд ажилдаа тохирсон хувийн хамгаалах хэрэгсэл (маск, нүүрний хаалт, ажлын хувцас) өмсөж байгаа юу?</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463099553"/>
                  </a:ext>
                </a:extLst>
              </a:tr>
              <a:tr h="319785">
                <a:tc>
                  <a:txBody>
                    <a:bodyPr/>
                    <a:lstStyle/>
                    <a:p>
                      <a:pPr marL="0" marR="0">
                        <a:lnSpc>
                          <a:spcPct val="107000"/>
                        </a:lnSpc>
                        <a:spcBef>
                          <a:spcPts val="0"/>
                        </a:spcBef>
                        <a:spcAft>
                          <a:spcPts val="0"/>
                        </a:spcAft>
                      </a:pPr>
                      <a:r>
                        <a:rPr lang="tr-TR" sz="1500">
                          <a:effectLst/>
                          <a:latin typeface="Arial" pitchFamily="34" charset="0"/>
                          <a:cs typeface="Arial" pitchFamily="34" charset="0"/>
                        </a:rPr>
                        <a:t>10</a:t>
                      </a:r>
                      <a:endParaRPr lang="tr-TR" sz="15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500" dirty="0" err="1">
                          <a:effectLst/>
                          <a:latin typeface="Arial" pitchFamily="34" charset="0"/>
                          <a:cs typeface="Arial" pitchFamily="34" charset="0"/>
                        </a:rPr>
                        <a:t>Гарын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ариун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цэврийг</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хангасны</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дараа</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маск</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зүүлгэж</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байгаа</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юу</a:t>
                      </a:r>
                      <a:r>
                        <a:rPr lang="tr-TR" sz="1500" dirty="0">
                          <a:effectLst/>
                          <a:latin typeface="Arial" pitchFamily="34" charset="0"/>
                          <a:cs typeface="Arial" pitchFamily="34" charset="0"/>
                        </a:rPr>
                        <a:t>?</a:t>
                      </a:r>
                      <a:endParaRPr lang="tr-TR" sz="1500" dirty="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a:effectLst/>
                          <a:latin typeface="Arial" pitchFamily="34" charset="0"/>
                          <a:cs typeface="Arial" pitchFamily="34" charset="0"/>
                        </a:rPr>
                        <a:t> </a:t>
                      </a:r>
                      <a:endParaRPr lang="tr-TR" sz="1000">
                        <a:effectLst/>
                        <a:latin typeface="Arial" pitchFamily="34" charset="0"/>
                        <a:ea typeface="Calibri" panose="020F0502020204030204" pitchFamily="34" charset="0"/>
                        <a:cs typeface="Arial" pitchFamily="34" charset="0"/>
                      </a:endParaRPr>
                    </a:p>
                  </a:txBody>
                  <a:tcPr marL="61612" marR="61612" marT="0" marB="0"/>
                </a:tc>
                <a:tc>
                  <a:txBody>
                    <a:bodyPr/>
                    <a:lstStyle/>
                    <a:p>
                      <a:pPr marL="0" marR="0">
                        <a:lnSpc>
                          <a:spcPct val="107000"/>
                        </a:lnSpc>
                        <a:spcBef>
                          <a:spcPts val="0"/>
                        </a:spcBef>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panose="020F0502020204030204" pitchFamily="34" charset="0"/>
                        <a:cs typeface="Arial" pitchFamily="34" charset="0"/>
                      </a:endParaRPr>
                    </a:p>
                  </a:txBody>
                  <a:tcPr marL="61612" marR="61612" marT="0" marB="0"/>
                </a:tc>
                <a:extLst>
                  <a:ext uri="{0D108BD9-81ED-4DB2-BD59-A6C34878D82A}">
                    <a16:rowId xmlns:a16="http://schemas.microsoft.com/office/drawing/2014/main" xmlns="" val="4100793645"/>
                  </a:ext>
                </a:extLst>
              </a:tr>
            </a:tbl>
          </a:graphicData>
        </a:graphic>
      </p:graphicFrame>
      <p:sp>
        <p:nvSpPr>
          <p:cNvPr id="4" name="Başlık 3">
            <a:extLst>
              <a:ext uri="{FF2B5EF4-FFF2-40B4-BE49-F238E27FC236}">
                <a16:creationId xmlns:a16="http://schemas.microsoft.com/office/drawing/2014/main" xmlns="" id="{F643D91D-DE5B-4409-A960-8A73FC19FCF8}"/>
              </a:ext>
            </a:extLst>
          </p:cNvPr>
          <p:cNvSpPr>
            <a:spLocks noGrp="1"/>
          </p:cNvSpPr>
          <p:nvPr>
            <p:ph type="title"/>
          </p:nvPr>
        </p:nvSpPr>
        <p:spPr/>
        <p:txBody>
          <a:bodyPr/>
          <a:lstStyle/>
          <a:p>
            <a:r>
              <a:rPr lang="mn-MN" dirty="0">
                <a:latin typeface="Arial" pitchFamily="34" charset="0"/>
                <a:cs typeface="Arial" pitchFamily="34" charset="0"/>
              </a:rPr>
              <a:t>ХЯНАЛТЫН ЖАГСААЛТ</a:t>
            </a:r>
            <a:endParaRPr lang="en-US" dirty="0">
              <a:latin typeface="Arial" pitchFamily="34" charset="0"/>
              <a:cs typeface="Arial" pitchFamily="34" charset="0"/>
            </a:endParaRPr>
          </a:p>
        </p:txBody>
      </p:sp>
      <p:pic>
        <p:nvPicPr>
          <p:cNvPr id="6" name="Resim 5">
            <a:extLst>
              <a:ext uri="{FF2B5EF4-FFF2-40B4-BE49-F238E27FC236}">
                <a16:creationId xmlns:a16="http://schemas.microsoft.com/office/drawing/2014/main" xmlns="" id="{C4E786F8-BBCE-4342-83D3-7FBDBC6FD088}"/>
              </a:ext>
            </a:extLst>
          </p:cNvPr>
          <p:cNvPicPr>
            <a:picLocks noChangeAspect="1"/>
          </p:cNvPicPr>
          <p:nvPr/>
        </p:nvPicPr>
        <p:blipFill>
          <a:blip r:embed="rId2"/>
          <a:stretch>
            <a:fillRect/>
          </a:stretch>
        </p:blipFill>
        <p:spPr>
          <a:xfrm>
            <a:off x="7392414" y="1296866"/>
            <a:ext cx="1861799" cy="1423839"/>
          </a:xfrm>
          <a:prstGeom prst="rect">
            <a:avLst/>
          </a:prstGeom>
        </p:spPr>
      </p:pic>
    </p:spTree>
    <p:extLst>
      <p:ext uri="{BB962C8B-B14F-4D97-AF65-F5344CB8AC3E}">
        <p14:creationId xmlns:p14="http://schemas.microsoft.com/office/powerpoint/2010/main" val="3772090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C2626569-B81A-4AD4-8628-267E92311DEB}"/>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35</a:t>
            </a:fld>
            <a:endParaRPr lang="tr-TR"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3143613"/>
              </p:ext>
            </p:extLst>
          </p:nvPr>
        </p:nvGraphicFramePr>
        <p:xfrm>
          <a:off x="115748" y="1296368"/>
          <a:ext cx="7259777" cy="4933716"/>
        </p:xfrm>
        <a:graphic>
          <a:graphicData uri="http://schemas.openxmlformats.org/drawingml/2006/table">
            <a:tbl>
              <a:tblPr firstRow="1" firstCol="1" bandRow="1">
                <a:tableStyleId>{5C22544A-7EE6-4342-B048-85BDC9FD1C3A}</a:tableStyleId>
              </a:tblPr>
              <a:tblGrid>
                <a:gridCol w="486136">
                  <a:extLst>
                    <a:ext uri="{9D8B030D-6E8A-4147-A177-3AD203B41FA5}">
                      <a16:colId xmlns:a16="http://schemas.microsoft.com/office/drawing/2014/main" xmlns="" val="4281911921"/>
                    </a:ext>
                  </a:extLst>
                </a:gridCol>
                <a:gridCol w="5799201">
                  <a:extLst>
                    <a:ext uri="{9D8B030D-6E8A-4147-A177-3AD203B41FA5}">
                      <a16:colId xmlns:a16="http://schemas.microsoft.com/office/drawing/2014/main" xmlns="" val="1858103951"/>
                    </a:ext>
                  </a:extLst>
                </a:gridCol>
                <a:gridCol w="419281">
                  <a:extLst>
                    <a:ext uri="{9D8B030D-6E8A-4147-A177-3AD203B41FA5}">
                      <a16:colId xmlns:a16="http://schemas.microsoft.com/office/drawing/2014/main" xmlns="" val="193378529"/>
                    </a:ext>
                  </a:extLst>
                </a:gridCol>
                <a:gridCol w="555159">
                  <a:extLst>
                    <a:ext uri="{9D8B030D-6E8A-4147-A177-3AD203B41FA5}">
                      <a16:colId xmlns:a16="http://schemas.microsoft.com/office/drawing/2014/main" xmlns="" val="1713225216"/>
                    </a:ext>
                  </a:extLst>
                </a:gridCol>
              </a:tblGrid>
              <a:tr h="438505">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11</a:t>
                      </a:r>
                      <a:endParaRPr lang="tr-TR" sz="1500"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Ашигласан маскуудыг гаднаас нь тусгаарлагдсан зориулалтын хогийн саванд хаяж байгаа юу?</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3322016811"/>
                  </a:ext>
                </a:extLst>
              </a:tr>
              <a:tr h="438505">
                <a:tc>
                  <a:txBody>
                    <a:bodyPr/>
                    <a:lstStyle/>
                    <a:p>
                      <a:pPr marL="0" marR="0">
                        <a:lnSpc>
                          <a:spcPct val="107000"/>
                        </a:lnSpc>
                        <a:spcBef>
                          <a:spcPts val="0"/>
                        </a:spcBef>
                        <a:spcAft>
                          <a:spcPts val="0"/>
                        </a:spcAft>
                      </a:pPr>
                      <a:r>
                        <a:rPr lang="tr-TR" sz="1500">
                          <a:effectLst/>
                          <a:latin typeface="Arial" pitchFamily="34" charset="0"/>
                          <a:cs typeface="Arial" pitchFamily="34" charset="0"/>
                        </a:rPr>
                        <a:t>12</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Ажлын байран дээр ирж буй үйлчлүүлэгчид нэг удаагийн маск зүүлгэж байгаа юу?</a:t>
                      </a:r>
                      <a:endParaRPr lang="tr-TR" sz="1500"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1163450440"/>
                  </a:ext>
                </a:extLst>
              </a:tr>
              <a:tr h="438505">
                <a:tc>
                  <a:txBody>
                    <a:bodyPr/>
                    <a:lstStyle/>
                    <a:p>
                      <a:pPr marL="0" marR="0">
                        <a:lnSpc>
                          <a:spcPct val="107000"/>
                        </a:lnSpc>
                        <a:spcBef>
                          <a:spcPts val="0"/>
                        </a:spcBef>
                        <a:spcAft>
                          <a:spcPts val="0"/>
                        </a:spcAft>
                      </a:pPr>
                      <a:r>
                        <a:rPr lang="tr-TR" sz="1500">
                          <a:effectLst/>
                          <a:latin typeface="Arial" pitchFamily="34" charset="0"/>
                          <a:cs typeface="Arial" pitchFamily="34" charset="0"/>
                        </a:rPr>
                        <a:t>13</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Үйлчлүүлэгчид өмнө нь цаг өгөх маягаар ажлын байранд ирүүлж байгаа юу</a:t>
                      </a:r>
                      <a:endParaRPr lang="tr-TR" sz="1500"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1057593685"/>
                  </a:ext>
                </a:extLst>
              </a:tr>
              <a:tr h="755049">
                <a:tc>
                  <a:txBody>
                    <a:bodyPr/>
                    <a:lstStyle/>
                    <a:p>
                      <a:pPr marL="0" marR="0">
                        <a:lnSpc>
                          <a:spcPct val="107000"/>
                        </a:lnSpc>
                        <a:spcBef>
                          <a:spcPts val="0"/>
                        </a:spcBef>
                        <a:spcAft>
                          <a:spcPts val="0"/>
                        </a:spcAft>
                      </a:pPr>
                      <a:r>
                        <a:rPr lang="tr-TR" sz="1500">
                          <a:effectLst/>
                          <a:latin typeface="Arial" pitchFamily="34" charset="0"/>
                          <a:cs typeface="Arial" pitchFamily="34" charset="0"/>
                        </a:rPr>
                        <a:t>14</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mn-MN" sz="1500" dirty="0" smtClean="0">
                          <a:effectLst/>
                          <a:latin typeface="Arial" pitchFamily="34" charset="0"/>
                          <a:cs typeface="Arial" pitchFamily="34" charset="0"/>
                        </a:rPr>
                        <a:t>Үйлчлүүлэгчийг </a:t>
                      </a:r>
                      <a:r>
                        <a:rPr lang="mn-MN" sz="1500" dirty="0">
                          <a:effectLst/>
                          <a:latin typeface="Arial" pitchFamily="34" charset="0"/>
                          <a:cs typeface="Arial" pitchFamily="34" charset="0"/>
                        </a:rPr>
                        <a:t>удаан хүлээлгэхгүй байхаар </a:t>
                      </a:r>
                      <a:r>
                        <a:rPr lang="mn-MN" sz="1500" dirty="0" smtClean="0">
                          <a:effectLst/>
                          <a:latin typeface="Arial" pitchFamily="34" charset="0"/>
                          <a:cs typeface="Arial" pitchFamily="34" charset="0"/>
                        </a:rPr>
                        <a:t>зохицуулалт хийж </a:t>
                      </a:r>
                      <a:r>
                        <a:rPr lang="mn-MN" sz="1500" dirty="0">
                          <a:effectLst/>
                          <a:latin typeface="Arial" pitchFamily="34" charset="0"/>
                          <a:cs typeface="Arial" pitchFamily="34" charset="0"/>
                        </a:rPr>
                        <a:t>байгаа </a:t>
                      </a:r>
                      <a:r>
                        <a:rPr lang="mn-MN" sz="1500" dirty="0" smtClean="0">
                          <a:effectLst/>
                          <a:latin typeface="Arial" pitchFamily="34" charset="0"/>
                          <a:cs typeface="Arial" pitchFamily="34" charset="0"/>
                        </a:rPr>
                        <a:t>юу? </a:t>
                      </a:r>
                      <a:r>
                        <a:rPr lang="mn-MN" sz="1500" dirty="0">
                          <a:effectLst/>
                          <a:latin typeface="Arial" pitchFamily="34" charset="0"/>
                          <a:cs typeface="Arial" pitchFamily="34" charset="0"/>
                        </a:rPr>
                        <a:t>Цаг өгөхдөө дараагийн үйлчлүүлэгчийг хүлээлгэхгүй байх тал дээр анхаардаг уу?</a:t>
                      </a:r>
                      <a:endParaRPr lang="tr-TR" sz="1500"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2920291441"/>
                  </a:ext>
                </a:extLst>
              </a:tr>
              <a:tr h="886933">
                <a:tc>
                  <a:txBody>
                    <a:bodyPr/>
                    <a:lstStyle/>
                    <a:p>
                      <a:pPr marL="0" marR="0">
                        <a:lnSpc>
                          <a:spcPct val="107000"/>
                        </a:lnSpc>
                        <a:spcBef>
                          <a:spcPts val="0"/>
                        </a:spcBef>
                        <a:spcAft>
                          <a:spcPts val="0"/>
                        </a:spcAft>
                      </a:pPr>
                      <a:r>
                        <a:rPr lang="tr-TR" sz="1500">
                          <a:effectLst/>
                          <a:latin typeface="Arial" pitchFamily="34" charset="0"/>
                          <a:cs typeface="Arial" pitchFamily="34" charset="0"/>
                        </a:rPr>
                        <a:t>15</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dirty="0" err="1">
                          <a:effectLst/>
                          <a:latin typeface="Arial" pitchFamily="34" charset="0"/>
                          <a:cs typeface="Arial" pitchFamily="34" charset="0"/>
                        </a:rPr>
                        <a:t>Хүн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хоорондын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зайг</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их</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байлгахын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тулд</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ажлын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талбайн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хоорондох</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нэмэлт</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зайг</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их</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болгосон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уу</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Үс</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засах</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суудал</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хооронд</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дор</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хаяж</a:t>
                      </a:r>
                      <a:r>
                        <a:rPr lang="tr-TR" sz="1500" dirty="0">
                          <a:effectLst/>
                          <a:latin typeface="Arial" pitchFamily="34" charset="0"/>
                          <a:cs typeface="Arial" pitchFamily="34" charset="0"/>
                        </a:rPr>
                        <a:t> 1 </a:t>
                      </a:r>
                      <a:r>
                        <a:rPr lang="tr-TR" sz="1500" dirty="0" err="1">
                          <a:effectLst/>
                          <a:latin typeface="Arial" pitchFamily="34" charset="0"/>
                          <a:cs typeface="Arial" pitchFamily="34" charset="0"/>
                        </a:rPr>
                        <a:t>хүний</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суудал</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хоосон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байхаар</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зохицуулалт</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хийгдсэн</a:t>
                      </a:r>
                      <a:r>
                        <a:rPr lang="tr-TR" sz="1500" dirty="0">
                          <a:effectLst/>
                          <a:latin typeface="Arial" pitchFamily="34" charset="0"/>
                          <a:cs typeface="Arial" pitchFamily="34" charset="0"/>
                        </a:rPr>
                        <a:t> </a:t>
                      </a:r>
                      <a:r>
                        <a:rPr lang="tr-TR" sz="1500" dirty="0" err="1">
                          <a:effectLst/>
                          <a:latin typeface="Arial" pitchFamily="34" charset="0"/>
                          <a:cs typeface="Arial" pitchFamily="34" charset="0"/>
                        </a:rPr>
                        <a:t>үү</a:t>
                      </a:r>
                      <a:r>
                        <a:rPr lang="tr-TR" sz="1500" dirty="0">
                          <a:effectLst/>
                          <a:latin typeface="Arial" pitchFamily="34" charset="0"/>
                          <a:cs typeface="Arial" pitchFamily="34" charset="0"/>
                        </a:rPr>
                        <a:t>?</a:t>
                      </a:r>
                      <a:endParaRPr lang="tr-TR" sz="1500"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812669075"/>
                  </a:ext>
                </a:extLst>
              </a:tr>
              <a:tr h="258572">
                <a:tc>
                  <a:txBody>
                    <a:bodyPr/>
                    <a:lstStyle/>
                    <a:p>
                      <a:pPr marL="0" marR="0">
                        <a:lnSpc>
                          <a:spcPct val="107000"/>
                        </a:lnSpc>
                        <a:spcBef>
                          <a:spcPts val="0"/>
                        </a:spcBef>
                        <a:spcAft>
                          <a:spcPts val="0"/>
                        </a:spcAft>
                      </a:pPr>
                      <a:r>
                        <a:rPr lang="tr-TR" sz="1500">
                          <a:effectLst/>
                          <a:latin typeface="Arial" pitchFamily="34" charset="0"/>
                          <a:cs typeface="Arial" pitchFamily="34" charset="0"/>
                        </a:rPr>
                        <a:t>16</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Амралтын өрөөнүүдийг тогтмол цэвэрлэж, агааржуулдаг уу?</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3357339561"/>
                  </a:ext>
                </a:extLst>
              </a:tr>
              <a:tr h="407089">
                <a:tc>
                  <a:txBody>
                    <a:bodyPr/>
                    <a:lstStyle/>
                    <a:p>
                      <a:pPr marL="0" marR="0">
                        <a:lnSpc>
                          <a:spcPct val="107000"/>
                        </a:lnSpc>
                        <a:spcBef>
                          <a:spcPts val="0"/>
                        </a:spcBef>
                        <a:spcAft>
                          <a:spcPts val="0"/>
                        </a:spcAft>
                      </a:pPr>
                      <a:r>
                        <a:rPr lang="tr-TR" sz="1500">
                          <a:effectLst/>
                          <a:latin typeface="Arial" pitchFamily="34" charset="0"/>
                          <a:cs typeface="Arial" pitchFamily="34" charset="0"/>
                        </a:rPr>
                        <a:t>17</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Ажилчдын амралтын цагийг хоорондоо давхцахгүй байхаар зохицуулсан уу</a:t>
                      </a:r>
                      <a:r>
                        <a:rPr lang="tr-TR" sz="1500" dirty="0" smtClean="0">
                          <a:effectLst/>
                          <a:latin typeface="Arial" pitchFamily="34" charset="0"/>
                          <a:cs typeface="Arial" pitchFamily="34" charset="0"/>
                        </a:rPr>
                        <a:t>?</a:t>
                      </a:r>
                      <a:endParaRPr lang="tr-TR" sz="1500" dirty="0">
                        <a:effectLst/>
                        <a:latin typeface="Arial"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3848171630"/>
                  </a:ext>
                </a:extLst>
              </a:tr>
              <a:tr h="251065">
                <a:tc>
                  <a:txBody>
                    <a:bodyPr/>
                    <a:lstStyle/>
                    <a:p>
                      <a:pPr marL="0" marR="0">
                        <a:lnSpc>
                          <a:spcPct val="107000"/>
                        </a:lnSpc>
                        <a:spcBef>
                          <a:spcPts val="0"/>
                        </a:spcBef>
                        <a:spcAft>
                          <a:spcPts val="0"/>
                        </a:spcAft>
                      </a:pPr>
                      <a:r>
                        <a:rPr lang="tr-TR" sz="1500">
                          <a:effectLst/>
                          <a:latin typeface="Arial" pitchFamily="34" charset="0"/>
                          <a:cs typeface="Arial" pitchFamily="34" charset="0"/>
                        </a:rPr>
                        <a:t>18</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Ажлын байрны орчныг тогтмол агааржуулдаг уу?</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3930825760"/>
                  </a:ext>
                </a:extLst>
              </a:tr>
              <a:tr h="438505">
                <a:tc>
                  <a:txBody>
                    <a:bodyPr/>
                    <a:lstStyle/>
                    <a:p>
                      <a:pPr marL="0" marR="0">
                        <a:lnSpc>
                          <a:spcPct val="107000"/>
                        </a:lnSpc>
                        <a:spcBef>
                          <a:spcPts val="0"/>
                        </a:spcBef>
                        <a:spcAft>
                          <a:spcPts val="0"/>
                        </a:spcAft>
                      </a:pPr>
                      <a:r>
                        <a:rPr lang="tr-TR" sz="1500">
                          <a:effectLst/>
                          <a:latin typeface="Arial" pitchFamily="34" charset="0"/>
                          <a:cs typeface="Arial" pitchFamily="34" charset="0"/>
                        </a:rPr>
                        <a:t>19</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Бүх хаалганы </a:t>
                      </a:r>
                      <a:r>
                        <a:rPr lang="tr-TR" sz="1500" dirty="0" smtClean="0">
                          <a:effectLst/>
                          <a:latin typeface="Arial" pitchFamily="34" charset="0"/>
                          <a:cs typeface="Arial" pitchFamily="34" charset="0"/>
                        </a:rPr>
                        <a:t>бариул</a:t>
                      </a:r>
                      <a:r>
                        <a:rPr lang="mn-MN" sz="1500" dirty="0" smtClean="0">
                          <a:effectLst/>
                          <a:latin typeface="Arial" pitchFamily="34" charset="0"/>
                          <a:cs typeface="Arial" pitchFamily="34" charset="0"/>
                        </a:rPr>
                        <a:t> </a:t>
                      </a:r>
                      <a:r>
                        <a:rPr lang="mn-MN" sz="1500" dirty="0">
                          <a:effectLst/>
                          <a:latin typeface="Arial" pitchFamily="34" charset="0"/>
                          <a:cs typeface="Arial" pitchFamily="34" charset="0"/>
                        </a:rPr>
                        <a:t>гэх мэт </a:t>
                      </a:r>
                      <a:r>
                        <a:rPr lang="tr-TR" sz="1500" dirty="0" smtClean="0">
                          <a:effectLst/>
                          <a:latin typeface="Arial" pitchFamily="34" charset="0"/>
                          <a:cs typeface="Arial" pitchFamily="34" charset="0"/>
                        </a:rPr>
                        <a:t>үйлчлүүлэгч, ажилч</a:t>
                      </a:r>
                      <a:r>
                        <a:rPr lang="mn-MN" sz="1500" dirty="0" smtClean="0">
                          <a:effectLst/>
                          <a:latin typeface="Arial" pitchFamily="34" charset="0"/>
                          <a:cs typeface="Arial" pitchFamily="34" charset="0"/>
                        </a:rPr>
                        <a:t>и</a:t>
                      </a:r>
                      <a:r>
                        <a:rPr lang="tr-TR" sz="1500" dirty="0" smtClean="0">
                          <a:effectLst/>
                          <a:latin typeface="Arial" pitchFamily="34" charset="0"/>
                          <a:cs typeface="Arial" pitchFamily="34" charset="0"/>
                        </a:rPr>
                        <a:t>д </a:t>
                      </a:r>
                      <a:r>
                        <a:rPr lang="tr-TR" sz="1500" dirty="0">
                          <a:effectLst/>
                          <a:latin typeface="Arial" pitchFamily="34" charset="0"/>
                          <a:cs typeface="Arial" pitchFamily="34" charset="0"/>
                        </a:rPr>
                        <a:t>байнга хүрдэг гадаргууг тогтмол </a:t>
                      </a:r>
                      <a:r>
                        <a:rPr lang="mn-MN" sz="1500" dirty="0">
                          <a:effectLst/>
                          <a:latin typeface="Arial" pitchFamily="34" charset="0"/>
                          <a:cs typeface="Arial" pitchFamily="34" charset="0"/>
                        </a:rPr>
                        <a:t>ариутгадаг уу</a:t>
                      </a:r>
                      <a:r>
                        <a:rPr lang="tr-TR" sz="1500" dirty="0">
                          <a:effectLst/>
                          <a:latin typeface="Arial" pitchFamily="34" charset="0"/>
                          <a:cs typeface="Arial" pitchFamily="34" charset="0"/>
                        </a:rPr>
                        <a:t>?</a:t>
                      </a:r>
                      <a:endParaRPr lang="tr-TR" sz="1500"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3592552327"/>
                  </a:ext>
                </a:extLst>
              </a:tr>
              <a:tr h="214292">
                <a:tc>
                  <a:txBody>
                    <a:bodyPr/>
                    <a:lstStyle/>
                    <a:p>
                      <a:pPr marL="0" marR="0">
                        <a:lnSpc>
                          <a:spcPct val="107000"/>
                        </a:lnSpc>
                        <a:spcBef>
                          <a:spcPts val="0"/>
                        </a:spcBef>
                        <a:spcAft>
                          <a:spcPts val="0"/>
                        </a:spcAft>
                      </a:pPr>
                      <a:r>
                        <a:rPr lang="tr-TR" sz="1500">
                          <a:effectLst/>
                          <a:latin typeface="Arial" pitchFamily="34" charset="0"/>
                          <a:cs typeface="Arial" pitchFamily="34" charset="0"/>
                        </a:rPr>
                        <a:t>20</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Хүлээлгийн газруудаас сэтгүүл, сонин</a:t>
                      </a:r>
                      <a:r>
                        <a:rPr lang="mn-MN" sz="1500">
                          <a:effectLst/>
                          <a:latin typeface="Arial" pitchFamily="34" charset="0"/>
                          <a:cs typeface="Arial" pitchFamily="34" charset="0"/>
                        </a:rPr>
                        <a:t>г авч хаясан уу</a:t>
                      </a:r>
                      <a:r>
                        <a:rPr lang="tr-TR" sz="1500">
                          <a:effectLst/>
                          <a:latin typeface="Arial" pitchFamily="34" charset="0"/>
                          <a:cs typeface="Arial" pitchFamily="34" charset="0"/>
                        </a:rPr>
                        <a:t>?</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a:effectLst/>
                          <a:latin typeface="Arial" pitchFamily="34" charset="0"/>
                          <a:cs typeface="Arial" pitchFamily="34" charset="0"/>
                        </a:rPr>
                        <a:t> </a:t>
                      </a:r>
                      <a:endParaRPr lang="tr-TR" sz="150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nSpc>
                          <a:spcPct val="107000"/>
                        </a:lnSpc>
                        <a:spcBef>
                          <a:spcPts val="0"/>
                        </a:spcBef>
                        <a:spcAft>
                          <a:spcPts val="0"/>
                        </a:spcAft>
                      </a:pPr>
                      <a:r>
                        <a:rPr lang="tr-TR" sz="1500" dirty="0">
                          <a:effectLst/>
                          <a:latin typeface="Arial" pitchFamily="34" charset="0"/>
                          <a:cs typeface="Arial" pitchFamily="34" charset="0"/>
                        </a:rPr>
                        <a:t> </a:t>
                      </a:r>
                      <a:endParaRPr lang="tr-TR" sz="1500" dirty="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xmlns="" val="2332708079"/>
                  </a:ext>
                </a:extLst>
              </a:tr>
            </a:tbl>
          </a:graphicData>
        </a:graphic>
      </p:graphicFrame>
      <p:sp>
        <p:nvSpPr>
          <p:cNvPr id="4" name="Başlık 3">
            <a:extLst>
              <a:ext uri="{FF2B5EF4-FFF2-40B4-BE49-F238E27FC236}">
                <a16:creationId xmlns:a16="http://schemas.microsoft.com/office/drawing/2014/main" xmlns="" id="{737B1B87-24AF-4843-A725-AC3B6F476ACA}"/>
              </a:ext>
            </a:extLst>
          </p:cNvPr>
          <p:cNvSpPr>
            <a:spLocks noGrp="1"/>
          </p:cNvSpPr>
          <p:nvPr>
            <p:ph type="title"/>
          </p:nvPr>
        </p:nvSpPr>
        <p:spPr/>
        <p:txBody>
          <a:bodyPr/>
          <a:lstStyle/>
          <a:p>
            <a:r>
              <a:rPr lang="mn-MN" dirty="0">
                <a:latin typeface="Arial" pitchFamily="34" charset="0"/>
                <a:cs typeface="Arial" pitchFamily="34" charset="0"/>
              </a:rPr>
              <a:t>ХЯНАЛТЫН ЖАГСААЛТ</a:t>
            </a:r>
            <a:endParaRPr lang="en-US" dirty="0">
              <a:latin typeface="Arial" pitchFamily="34" charset="0"/>
              <a:cs typeface="Arial" pitchFamily="34" charset="0"/>
            </a:endParaRPr>
          </a:p>
        </p:txBody>
      </p:sp>
      <p:pic>
        <p:nvPicPr>
          <p:cNvPr id="6" name="Resim 5">
            <a:extLst>
              <a:ext uri="{FF2B5EF4-FFF2-40B4-BE49-F238E27FC236}">
                <a16:creationId xmlns:a16="http://schemas.microsoft.com/office/drawing/2014/main" xmlns="" id="{9223D3DC-38E3-4AEF-9EA5-DC7B31FB4CDD}"/>
              </a:ext>
            </a:extLst>
          </p:cNvPr>
          <p:cNvPicPr>
            <a:picLocks noChangeAspect="1"/>
          </p:cNvPicPr>
          <p:nvPr/>
        </p:nvPicPr>
        <p:blipFill>
          <a:blip r:embed="rId2"/>
          <a:stretch>
            <a:fillRect/>
          </a:stretch>
        </p:blipFill>
        <p:spPr>
          <a:xfrm>
            <a:off x="7218808" y="1160538"/>
            <a:ext cx="1982135" cy="1273214"/>
          </a:xfrm>
          <a:prstGeom prst="rect">
            <a:avLst/>
          </a:prstGeom>
        </p:spPr>
      </p:pic>
    </p:spTree>
    <p:extLst>
      <p:ext uri="{BB962C8B-B14F-4D97-AF65-F5344CB8AC3E}">
        <p14:creationId xmlns:p14="http://schemas.microsoft.com/office/powerpoint/2010/main" val="4126180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45698628-3BB1-489B-8394-F3B251CB4CBA}"/>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36</a:t>
            </a:fld>
            <a:r>
              <a:rPr lang="tr-TR">
                <a:latin typeface="Arial" pitchFamily="34" charset="0"/>
                <a:cs typeface="Arial" pitchFamily="34" charset="0"/>
              </a:rPr>
              <a:t>/17</a:t>
            </a:r>
            <a:endParaRPr lang="tr-TR"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2364202"/>
              </p:ext>
            </p:extLst>
          </p:nvPr>
        </p:nvGraphicFramePr>
        <p:xfrm>
          <a:off x="115747" y="127324"/>
          <a:ext cx="9028253" cy="6209242"/>
        </p:xfrm>
        <a:graphic>
          <a:graphicData uri="http://schemas.openxmlformats.org/drawingml/2006/table">
            <a:tbl>
              <a:tblPr firstRow="1" firstCol="1" bandRow="1">
                <a:tableStyleId>{5C22544A-7EE6-4342-B048-85BDC9FD1C3A}</a:tableStyleId>
              </a:tblPr>
              <a:tblGrid>
                <a:gridCol w="433186">
                  <a:extLst>
                    <a:ext uri="{9D8B030D-6E8A-4147-A177-3AD203B41FA5}">
                      <a16:colId xmlns:a16="http://schemas.microsoft.com/office/drawing/2014/main" xmlns="" val="3868341872"/>
                    </a:ext>
                  </a:extLst>
                </a:gridCol>
                <a:gridCol w="7935310">
                  <a:extLst>
                    <a:ext uri="{9D8B030D-6E8A-4147-A177-3AD203B41FA5}">
                      <a16:colId xmlns:a16="http://schemas.microsoft.com/office/drawing/2014/main" xmlns="" val="2909115711"/>
                    </a:ext>
                  </a:extLst>
                </a:gridCol>
                <a:gridCol w="335666">
                  <a:extLst>
                    <a:ext uri="{9D8B030D-6E8A-4147-A177-3AD203B41FA5}">
                      <a16:colId xmlns:a16="http://schemas.microsoft.com/office/drawing/2014/main" xmlns="" val="3488917772"/>
                    </a:ext>
                  </a:extLst>
                </a:gridCol>
                <a:gridCol w="324091">
                  <a:extLst>
                    <a:ext uri="{9D8B030D-6E8A-4147-A177-3AD203B41FA5}">
                      <a16:colId xmlns:a16="http://schemas.microsoft.com/office/drawing/2014/main" xmlns="" val="3607898134"/>
                    </a:ext>
                  </a:extLst>
                </a:gridCol>
              </a:tblGrid>
              <a:tr h="459899">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21</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smtClean="0">
                          <a:effectLst/>
                          <a:latin typeface="Arial" pitchFamily="34" charset="0"/>
                          <a:cs typeface="Arial" pitchFamily="34" charset="0"/>
                        </a:rPr>
                        <a:t>Үйлчлүүлэгч</a:t>
                      </a:r>
                      <a:r>
                        <a:rPr lang="mn-MN" sz="1200" dirty="0" smtClean="0">
                          <a:effectLst/>
                          <a:latin typeface="Arial" pitchFamily="34" charset="0"/>
                          <a:cs typeface="Arial" pitchFamily="34" charset="0"/>
                        </a:rPr>
                        <a:t> </a:t>
                      </a:r>
                      <a:r>
                        <a:rPr lang="tr-TR" sz="1200" dirty="0" smtClean="0">
                          <a:effectLst/>
                          <a:latin typeface="Arial" pitchFamily="34" charset="0"/>
                          <a:cs typeface="Arial" pitchFamily="34" charset="0"/>
                        </a:rPr>
                        <a:t>худалдаж </a:t>
                      </a:r>
                      <a:r>
                        <a:rPr lang="tr-TR" sz="1200" dirty="0">
                          <a:effectLst/>
                          <a:latin typeface="Arial" pitchFamily="34" charset="0"/>
                          <a:cs typeface="Arial" pitchFamily="34" charset="0"/>
                        </a:rPr>
                        <a:t>авахаар төлөвлөөгүй бүтээгдэхүүнд </a:t>
                      </a:r>
                      <a:r>
                        <a:rPr lang="mn-MN" sz="1200" dirty="0">
                          <a:effectLst/>
                          <a:latin typeface="Arial" pitchFamily="34" charset="0"/>
                          <a:cs typeface="Arial" pitchFamily="34" charset="0"/>
                        </a:rPr>
                        <a:t>гар хүргүүлэхгүй байх үүднээс</a:t>
                      </a:r>
                      <a:r>
                        <a:rPr lang="tr-TR" sz="1200" dirty="0">
                          <a:effectLst/>
                          <a:latin typeface="Arial" pitchFamily="34" charset="0"/>
                          <a:cs typeface="Arial" pitchFamily="34" charset="0"/>
                        </a:rPr>
                        <a:t> урьдчилан сэргийлэх арга хэмжээ авсан уу?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570252121"/>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22</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Шаардлагатай хамгаалалтын хэрэгсэл, ариутгагч, нэг удаагийн </a:t>
                      </a:r>
                      <a:r>
                        <a:rPr lang="tr-TR" sz="1200" dirty="0" smtClean="0">
                          <a:effectLst/>
                          <a:latin typeface="Arial" pitchFamily="34" charset="0"/>
                          <a:cs typeface="Arial" pitchFamily="34" charset="0"/>
                        </a:rPr>
                        <a:t>халад</a:t>
                      </a:r>
                      <a:r>
                        <a:rPr lang="tr-TR" sz="1200" dirty="0">
                          <a:effectLst/>
                          <a:latin typeface="Arial" pitchFamily="34" charset="0"/>
                          <a:cs typeface="Arial" pitchFamily="34" charset="0"/>
                        </a:rPr>
                        <a:t>, алчуур </a:t>
                      </a:r>
                      <a:r>
                        <a:rPr lang="mn-MN" sz="1200" dirty="0">
                          <a:effectLst/>
                          <a:latin typeface="Arial" pitchFamily="34" charset="0"/>
                          <a:cs typeface="Arial" pitchFamily="34" charset="0"/>
                        </a:rPr>
                        <a:t>хангалттай </a:t>
                      </a:r>
                      <a:r>
                        <a:rPr lang="tr-TR" sz="1200" dirty="0">
                          <a:effectLst/>
                          <a:latin typeface="Arial" pitchFamily="34" charset="0"/>
                          <a:cs typeface="Arial" pitchFamily="34" charset="0"/>
                        </a:rPr>
                        <a:t>байгаа эсэх?</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3576077056"/>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23</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Нэг удаагийн </a:t>
                      </a:r>
                      <a:r>
                        <a:rPr lang="tr-TR" sz="1200" dirty="0" smtClean="0">
                          <a:effectLst/>
                          <a:latin typeface="Arial" pitchFamily="34" charset="0"/>
                          <a:cs typeface="Arial" pitchFamily="34" charset="0"/>
                        </a:rPr>
                        <a:t>халад</a:t>
                      </a:r>
                      <a:r>
                        <a:rPr lang="tr-TR" sz="1200" dirty="0">
                          <a:effectLst/>
                          <a:latin typeface="Arial" pitchFamily="34" charset="0"/>
                          <a:cs typeface="Arial" pitchFamily="34" charset="0"/>
                        </a:rPr>
                        <a:t>, алчуур</a:t>
                      </a:r>
                      <a:r>
                        <a:rPr lang="mn-MN" sz="1200" dirty="0">
                          <a:effectLst/>
                          <a:latin typeface="Arial" pitchFamily="34" charset="0"/>
                          <a:cs typeface="Arial" pitchFamily="34" charset="0"/>
                        </a:rPr>
                        <a:t>ийг </a:t>
                      </a:r>
                      <a:r>
                        <a:rPr lang="tr-TR" sz="1200" dirty="0">
                          <a:effectLst/>
                          <a:latin typeface="Arial" pitchFamily="34" charset="0"/>
                          <a:cs typeface="Arial" pitchFamily="34" charset="0"/>
                        </a:rPr>
                        <a:t>үйлчлүүлэгч бүрийн дараа өөрчилж, цэвэрлэдэг үү?</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180434745"/>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24</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Нэг удаагийн </a:t>
                      </a:r>
                      <a:r>
                        <a:rPr lang="tr-TR" sz="1200" dirty="0" smtClean="0">
                          <a:effectLst/>
                          <a:latin typeface="Arial" pitchFamily="34" charset="0"/>
                          <a:cs typeface="Arial" pitchFamily="34" charset="0"/>
                        </a:rPr>
                        <a:t>материал </a:t>
                      </a:r>
                      <a:r>
                        <a:rPr lang="tr-TR" sz="1200" dirty="0">
                          <a:effectLst/>
                          <a:latin typeface="Arial" pitchFamily="34" charset="0"/>
                          <a:cs typeface="Arial" pitchFamily="34" charset="0"/>
                        </a:rPr>
                        <a:t>ашигласны дараа хогийн саванд тухай бүрт нь хаяж байгаа юу?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282709558"/>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25</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latin typeface="Arial" pitchFamily="34" charset="0"/>
                          <a:cs typeface="Arial" pitchFamily="34" charset="0"/>
                        </a:rPr>
                        <a:t>Үйлчлүүлэгчдийн ашигладаг хайч, сойз </a:t>
                      </a:r>
                      <a:r>
                        <a:rPr lang="mn-MN" sz="1200">
                          <a:effectLst/>
                          <a:latin typeface="Arial" pitchFamily="34" charset="0"/>
                          <a:cs typeface="Arial" pitchFamily="34" charset="0"/>
                        </a:rPr>
                        <a:t>зэргийг </a:t>
                      </a:r>
                      <a:r>
                        <a:rPr lang="tr-TR" sz="1200">
                          <a:effectLst/>
                          <a:latin typeface="Arial" pitchFamily="34" charset="0"/>
                          <a:cs typeface="Arial" pitchFamily="34" charset="0"/>
                        </a:rPr>
                        <a:t>ашиглах бүрийд</a:t>
                      </a:r>
                      <a:r>
                        <a:rPr lang="mn-MN" sz="1200">
                          <a:effectLst/>
                          <a:latin typeface="Arial" pitchFamily="34" charset="0"/>
                          <a:cs typeface="Arial" pitchFamily="34" charset="0"/>
                        </a:rPr>
                        <a:t> нь</a:t>
                      </a:r>
                      <a:r>
                        <a:rPr lang="tr-TR" sz="1200">
                          <a:effectLst/>
                          <a:latin typeface="Arial" pitchFamily="34" charset="0"/>
                          <a:cs typeface="Arial" pitchFamily="34" charset="0"/>
                        </a:rPr>
                        <a:t> цэвэрлэж ариутгадаг уу?</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3648083651"/>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26</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smtClean="0">
                          <a:effectLst/>
                          <a:latin typeface="Arial" pitchFamily="34" charset="0"/>
                          <a:cs typeface="Arial" pitchFamily="34" charset="0"/>
                        </a:rPr>
                        <a:t>Үйлчлүүлэгч </a:t>
                      </a:r>
                      <a:r>
                        <a:rPr lang="tr-TR" sz="1200" dirty="0">
                          <a:effectLst/>
                          <a:latin typeface="Arial" pitchFamily="34" charset="0"/>
                          <a:cs typeface="Arial" pitchFamily="34" charset="0"/>
                        </a:rPr>
                        <a:t>бүрийн дараа ажилтнууд дор хаяж 20 секундын турш савантай усаар гараа угаадаг уу?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289046233"/>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27</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smtClean="0">
                          <a:effectLst/>
                          <a:latin typeface="Arial" pitchFamily="34" charset="0"/>
                          <a:cs typeface="Arial" pitchFamily="34" charset="0"/>
                        </a:rPr>
                        <a:t>Ло</a:t>
                      </a:r>
                      <a:r>
                        <a:rPr lang="mn-MN" sz="1200" dirty="0" smtClean="0">
                          <a:effectLst/>
                          <a:latin typeface="Arial" pitchFamily="34" charset="0"/>
                          <a:cs typeface="Arial" pitchFamily="34" charset="0"/>
                        </a:rPr>
                        <a:t>шио</a:t>
                      </a:r>
                      <a:r>
                        <a:rPr lang="tr-TR" sz="1200" dirty="0" smtClean="0">
                          <a:effectLst/>
                          <a:latin typeface="Arial" pitchFamily="34" charset="0"/>
                          <a:cs typeface="Arial" pitchFamily="34" charset="0"/>
                        </a:rPr>
                        <a:t>н</a:t>
                      </a:r>
                      <a:r>
                        <a:rPr lang="tr-TR" sz="1200" dirty="0">
                          <a:effectLst/>
                          <a:latin typeface="Arial" pitchFamily="34" charset="0"/>
                          <a:cs typeface="Arial" pitchFamily="34" charset="0"/>
                        </a:rPr>
                        <a:t>, тос зэрэг бүх бүтээгдэхүүнийг битүү саванд хадгалдаг уу?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569866520"/>
                  </a:ext>
                </a:extLst>
              </a:tr>
              <a:tr h="459899">
                <a:tc>
                  <a:txBody>
                    <a:bodyPr/>
                    <a:lstStyle/>
                    <a:p>
                      <a:pPr marL="0" marR="0">
                        <a:lnSpc>
                          <a:spcPct val="107000"/>
                        </a:lnSpc>
                        <a:spcBef>
                          <a:spcPts val="0"/>
                        </a:spcBef>
                        <a:spcAft>
                          <a:spcPts val="0"/>
                        </a:spcAft>
                      </a:pPr>
                      <a:r>
                        <a:rPr lang="tr-TR" sz="1200">
                          <a:effectLst/>
                          <a:latin typeface="Arial" pitchFamily="34" charset="0"/>
                          <a:cs typeface="Arial" pitchFamily="34" charset="0"/>
                        </a:rPr>
                        <a:t>28</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err="1">
                          <a:effectLst/>
                          <a:latin typeface="Arial" pitchFamily="34" charset="0"/>
                          <a:cs typeface="Arial" pitchFamily="34" charset="0"/>
                        </a:rPr>
                        <a:t>Утас</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компьютер</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кассын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машин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картын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машин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гэх</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мэт</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төхөөрөмжийг</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хэрэглэсний</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дараа</a:t>
                      </a:r>
                      <a:r>
                        <a:rPr lang="tr-TR" sz="1200" dirty="0">
                          <a:effectLst/>
                          <a:latin typeface="Arial" pitchFamily="34" charset="0"/>
                          <a:cs typeface="Arial" pitchFamily="34" charset="0"/>
                        </a:rPr>
                        <a:t> 70% -</a:t>
                      </a:r>
                      <a:r>
                        <a:rPr lang="tr-TR" sz="1200" dirty="0" err="1">
                          <a:effectLst/>
                          <a:latin typeface="Arial" pitchFamily="34" charset="0"/>
                          <a:cs typeface="Arial" pitchFamily="34" charset="0"/>
                        </a:rPr>
                        <a:t>ийн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спирт</a:t>
                      </a:r>
                      <a:r>
                        <a:rPr lang="mn-MN" sz="1200" dirty="0">
                          <a:effectLst/>
                          <a:latin typeface="Arial" pitchFamily="34" charset="0"/>
                          <a:cs typeface="Arial" pitchFamily="34" charset="0"/>
                        </a:rPr>
                        <a:t>ийн агууламж бүхий бодисоор</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ариутгадаг</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уу</a:t>
                      </a:r>
                      <a:r>
                        <a:rPr lang="tr-TR" sz="1200" dirty="0">
                          <a:effectLst/>
                          <a:latin typeface="Arial" pitchFamily="34" charset="0"/>
                          <a:cs typeface="Arial" pitchFamily="34" charset="0"/>
                        </a:rPr>
                        <a:t>?</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53697431"/>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29</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mn-MN" sz="1200" dirty="0">
                          <a:effectLst/>
                          <a:latin typeface="Arial" pitchFamily="34" charset="0"/>
                          <a:cs typeface="Arial" pitchFamily="34" charset="0"/>
                        </a:rPr>
                        <a:t>Т</a:t>
                      </a:r>
                      <a:r>
                        <a:rPr lang="tr-TR" sz="1200" dirty="0">
                          <a:effectLst/>
                          <a:latin typeface="Arial" pitchFamily="34" charset="0"/>
                          <a:cs typeface="Arial" pitchFamily="34" charset="0"/>
                        </a:rPr>
                        <a:t>өлбөр тооцоог бэлэн мөнгө</a:t>
                      </a:r>
                      <a:r>
                        <a:rPr lang="mn-MN" sz="1200" dirty="0">
                          <a:effectLst/>
                          <a:latin typeface="Arial" pitchFamily="34" charset="0"/>
                          <a:cs typeface="Arial" pitchFamily="34" charset="0"/>
                        </a:rPr>
                        <a:t>өр хийхээс зайлсхийж байгаа юу</a:t>
                      </a:r>
                      <a:r>
                        <a:rPr lang="tr-TR" sz="1200" dirty="0">
                          <a:effectLst/>
                          <a:latin typeface="Arial" pitchFamily="34" charset="0"/>
                          <a:cs typeface="Arial" pitchFamily="34" charset="0"/>
                        </a:rPr>
                        <a:t>?</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1283739129"/>
                  </a:ext>
                </a:extLst>
              </a:tr>
              <a:tr h="306598">
                <a:tc>
                  <a:txBody>
                    <a:bodyPr/>
                    <a:lstStyle/>
                    <a:p>
                      <a:pPr marL="0" marR="0">
                        <a:lnSpc>
                          <a:spcPct val="107000"/>
                        </a:lnSpc>
                        <a:spcBef>
                          <a:spcPts val="0"/>
                        </a:spcBef>
                        <a:spcAft>
                          <a:spcPts val="0"/>
                        </a:spcAft>
                      </a:pPr>
                      <a:r>
                        <a:rPr lang="tr-TR" sz="1200">
                          <a:effectLst/>
                          <a:latin typeface="Arial" pitchFamily="34" charset="0"/>
                          <a:cs typeface="Arial" pitchFamily="34" charset="0"/>
                        </a:rPr>
                        <a:t>30</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latin typeface="Arial" pitchFamily="34" charset="0"/>
                          <a:cs typeface="Arial" pitchFamily="34" charset="0"/>
                        </a:rPr>
                        <a:t>Ажлын байран дахь бүх гадаргуу</a:t>
                      </a:r>
                      <a:r>
                        <a:rPr lang="mn-MN" sz="1200">
                          <a:effectLst/>
                          <a:latin typeface="Arial" pitchFamily="34" charset="0"/>
                          <a:cs typeface="Arial" pitchFamily="34" charset="0"/>
                        </a:rPr>
                        <a:t>,</a:t>
                      </a:r>
                      <a:r>
                        <a:rPr lang="tr-TR" sz="1200">
                          <a:effectLst/>
                          <a:latin typeface="Arial" pitchFamily="34" charset="0"/>
                          <a:cs typeface="Arial" pitchFamily="34" charset="0"/>
                        </a:rPr>
                        <a:t> талбайг өдөр бүр </a:t>
                      </a:r>
                      <a:r>
                        <a:rPr lang="mn-MN" sz="1200">
                          <a:effectLst/>
                          <a:latin typeface="Arial" pitchFamily="34" charset="0"/>
                          <a:cs typeface="Arial" pitchFamily="34" charset="0"/>
                        </a:rPr>
                        <a:t>цэвэрлэдэг </a:t>
                      </a:r>
                      <a:r>
                        <a:rPr lang="tr-TR" sz="1200">
                          <a:effectLst/>
                          <a:latin typeface="Arial" pitchFamily="34" charset="0"/>
                          <a:cs typeface="Arial" pitchFamily="34" charset="0"/>
                        </a:rPr>
                        <a:t>үү?</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1845120864"/>
                  </a:ext>
                </a:extLst>
              </a:tr>
              <a:tr h="306598">
                <a:tc>
                  <a:txBody>
                    <a:bodyPr/>
                    <a:lstStyle/>
                    <a:p>
                      <a:pPr marL="0" marR="0">
                        <a:lnSpc>
                          <a:spcPct val="107000"/>
                        </a:lnSpc>
                        <a:spcBef>
                          <a:spcPts val="0"/>
                        </a:spcBef>
                        <a:spcAft>
                          <a:spcPts val="0"/>
                        </a:spcAft>
                      </a:pPr>
                      <a:r>
                        <a:rPr lang="mn-MN" sz="1200">
                          <a:effectLst/>
                          <a:latin typeface="Arial" pitchFamily="34" charset="0"/>
                          <a:cs typeface="Arial" pitchFamily="34" charset="0"/>
                        </a:rPr>
                        <a:t>31</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Нэг удаагийн маникюр, педикюр</a:t>
                      </a:r>
                      <a:r>
                        <a:rPr lang="mn-MN" sz="1200" dirty="0">
                          <a:effectLst/>
                          <a:latin typeface="Arial" pitchFamily="34" charset="0"/>
                          <a:cs typeface="Arial" pitchFamily="34" charset="0"/>
                        </a:rPr>
                        <a:t>ийн бүтээгдэхүүн</a:t>
                      </a:r>
                      <a:r>
                        <a:rPr lang="tr-TR" sz="1200" dirty="0">
                          <a:effectLst/>
                          <a:latin typeface="Arial" pitchFamily="34" charset="0"/>
                          <a:cs typeface="Arial" pitchFamily="34" charset="0"/>
                        </a:rPr>
                        <a:t>ийг ашигладаг уу?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348769092"/>
                  </a:ext>
                </a:extLst>
              </a:tr>
              <a:tr h="306598">
                <a:tc>
                  <a:txBody>
                    <a:bodyPr/>
                    <a:lstStyle/>
                    <a:p>
                      <a:pPr marL="0" marR="0">
                        <a:lnSpc>
                          <a:spcPct val="107000"/>
                        </a:lnSpc>
                        <a:spcBef>
                          <a:spcPts val="0"/>
                        </a:spcBef>
                        <a:spcAft>
                          <a:spcPts val="0"/>
                        </a:spcAft>
                      </a:pPr>
                      <a:r>
                        <a:rPr lang="mn-MN" sz="1200">
                          <a:effectLst/>
                          <a:latin typeface="Arial" pitchFamily="34" charset="0"/>
                          <a:cs typeface="Arial" pitchFamily="34" charset="0"/>
                        </a:rPr>
                        <a:t>32</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smtClean="0">
                          <a:effectLst/>
                          <a:latin typeface="Arial" pitchFamily="34" charset="0"/>
                          <a:cs typeface="Arial" pitchFamily="34" charset="0"/>
                        </a:rPr>
                        <a:t>Маникюр</a:t>
                      </a:r>
                      <a:r>
                        <a:rPr lang="mn-MN" sz="1200" dirty="0" smtClean="0">
                          <a:effectLst/>
                          <a:latin typeface="Arial" pitchFamily="34" charset="0"/>
                          <a:cs typeface="Arial" pitchFamily="34" charset="0"/>
                        </a:rPr>
                        <a:t>,</a:t>
                      </a:r>
                      <a:r>
                        <a:rPr lang="mn-MN" sz="1200" baseline="0" dirty="0" smtClean="0">
                          <a:effectLst/>
                          <a:latin typeface="Arial" pitchFamily="34" charset="0"/>
                          <a:cs typeface="Arial" pitchFamily="34" charset="0"/>
                        </a:rPr>
                        <a:t> </a:t>
                      </a:r>
                      <a:r>
                        <a:rPr lang="tr-TR" sz="1200" dirty="0" smtClean="0">
                          <a:effectLst/>
                          <a:latin typeface="Arial" pitchFamily="34" charset="0"/>
                          <a:cs typeface="Arial" pitchFamily="34" charset="0"/>
                        </a:rPr>
                        <a:t>педикюр</a:t>
                      </a:r>
                      <a:r>
                        <a:rPr lang="mn-MN" sz="1200" dirty="0" smtClean="0">
                          <a:effectLst/>
                          <a:latin typeface="Arial" pitchFamily="34" charset="0"/>
                          <a:cs typeface="Arial" pitchFamily="34" charset="0"/>
                        </a:rPr>
                        <a:t>ын хэрэгслийг</a:t>
                      </a:r>
                      <a:r>
                        <a:rPr lang="tr-TR" sz="1200" dirty="0" smtClean="0">
                          <a:effectLst/>
                          <a:latin typeface="Arial" pitchFamily="34" charset="0"/>
                          <a:cs typeface="Arial" pitchFamily="34" charset="0"/>
                        </a:rPr>
                        <a:t> </a:t>
                      </a:r>
                      <a:r>
                        <a:rPr lang="tr-TR" sz="1200" dirty="0">
                          <a:effectLst/>
                          <a:latin typeface="Arial" pitchFamily="34" charset="0"/>
                          <a:cs typeface="Arial" pitchFamily="34" charset="0"/>
                        </a:rPr>
                        <a:t>зохих ёсоор ариутгаж байгаа</a:t>
                      </a:r>
                      <a:r>
                        <a:rPr lang="mn-MN" sz="1200" dirty="0">
                          <a:effectLst/>
                          <a:latin typeface="Arial" pitchFamily="34" charset="0"/>
                          <a:cs typeface="Arial" pitchFamily="34" charset="0"/>
                        </a:rPr>
                        <a:t> ю</a:t>
                      </a:r>
                      <a:r>
                        <a:rPr lang="tr-TR" sz="1200" dirty="0">
                          <a:effectLst/>
                          <a:latin typeface="Arial" pitchFamily="34" charset="0"/>
                          <a:cs typeface="Arial" pitchFamily="34" charset="0"/>
                        </a:rPr>
                        <a:t>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620550834"/>
                  </a:ext>
                </a:extLst>
              </a:tr>
              <a:tr h="605654">
                <a:tc>
                  <a:txBody>
                    <a:bodyPr/>
                    <a:lstStyle/>
                    <a:p>
                      <a:pPr marL="0" marR="0">
                        <a:lnSpc>
                          <a:spcPct val="107000"/>
                        </a:lnSpc>
                        <a:spcBef>
                          <a:spcPts val="0"/>
                        </a:spcBef>
                        <a:spcAft>
                          <a:spcPts val="0"/>
                        </a:spcAft>
                      </a:pPr>
                      <a:r>
                        <a:rPr lang="mn-MN" sz="1200">
                          <a:effectLst/>
                          <a:latin typeface="Arial" pitchFamily="34" charset="0"/>
                          <a:cs typeface="Arial" pitchFamily="34" charset="0"/>
                        </a:rPr>
                        <a:t>33</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Хувцасны өрөө, бие засах газар, угаалгын өрөө, угаалтуурт хангалттай хэмжээний хувийн ариун цэврийн материалыг байлгаж, хувийн ариун цэврийн дүрмийг эдгээр газрыг ашиглахаас өмнө болон ашигласны дараа мөрдүүлж, ариутгал халдваргүйжүүлэлт хийгдэж байгаа юу?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4283812091"/>
                  </a:ext>
                </a:extLst>
              </a:tr>
              <a:tr h="372533">
                <a:tc>
                  <a:txBody>
                    <a:bodyPr/>
                    <a:lstStyle/>
                    <a:p>
                      <a:pPr marL="0" marR="0">
                        <a:lnSpc>
                          <a:spcPct val="107000"/>
                        </a:lnSpc>
                        <a:spcBef>
                          <a:spcPts val="0"/>
                        </a:spcBef>
                        <a:spcAft>
                          <a:spcPts val="0"/>
                        </a:spcAft>
                      </a:pPr>
                      <a:r>
                        <a:rPr lang="mn-MN" sz="1200">
                          <a:effectLst/>
                          <a:latin typeface="Arial" pitchFamily="34" charset="0"/>
                          <a:cs typeface="Arial" pitchFamily="34" charset="0"/>
                        </a:rPr>
                        <a:t>34</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Халуурах, ханиалгах, амьсгал давчдах гэх мэт шинж тэмдэг илэрсэн ажилтан эсвэл үйлчлүүлэгчийг ажлын байран дахь эмчид үзүүлж, </a:t>
                      </a:r>
                      <a:r>
                        <a:rPr lang="mn-MN" sz="1200" dirty="0">
                          <a:effectLst/>
                          <a:latin typeface="Arial" pitchFamily="34" charset="0"/>
                          <a:cs typeface="Arial" pitchFamily="34" charset="0"/>
                        </a:rPr>
                        <a:t>маск зүүлгэж бусад </a:t>
                      </a:r>
                      <a:r>
                        <a:rPr lang="tr-TR" sz="1200" dirty="0">
                          <a:effectLst/>
                          <a:latin typeface="Arial" pitchFamily="34" charset="0"/>
                          <a:cs typeface="Arial" pitchFamily="34" charset="0"/>
                        </a:rPr>
                        <a:t>ажилчдаас тусгаарлаж чадаж байгаа юу?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519188787"/>
                  </a:ext>
                </a:extLst>
              </a:tr>
              <a:tr h="459899">
                <a:tc>
                  <a:txBody>
                    <a:bodyPr/>
                    <a:lstStyle/>
                    <a:p>
                      <a:pPr marL="0" marR="0">
                        <a:lnSpc>
                          <a:spcPct val="107000"/>
                        </a:lnSpc>
                        <a:spcBef>
                          <a:spcPts val="0"/>
                        </a:spcBef>
                        <a:spcAft>
                          <a:spcPts val="0"/>
                        </a:spcAft>
                      </a:pPr>
                      <a:r>
                        <a:rPr lang="mn-MN" sz="1200">
                          <a:effectLst/>
                          <a:latin typeface="Arial" pitchFamily="34" charset="0"/>
                          <a:cs typeface="Arial" pitchFamily="34" charset="0"/>
                        </a:rPr>
                        <a:t>35</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mn-MN" sz="1200" dirty="0">
                          <a:effectLst/>
                          <a:latin typeface="Arial" pitchFamily="34" charset="0"/>
                          <a:cs typeface="Arial" pitchFamily="34" charset="0"/>
                        </a:rPr>
                        <a:t>Түргэн тусламж дуудан т</a:t>
                      </a:r>
                      <a:r>
                        <a:rPr lang="tr-TR" sz="1200" dirty="0" err="1">
                          <a:effectLst/>
                          <a:latin typeface="Arial" pitchFamily="34" charset="0"/>
                          <a:cs typeface="Arial" pitchFamily="34" charset="0"/>
                        </a:rPr>
                        <a:t>усгаарлагдсан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ажилтан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эсвэл</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үйлчлүүлэгчийг</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эрүүл</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мэндийн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байгууллагад</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шилжүүлж</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байгаа</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юу</a:t>
                      </a:r>
                      <a:r>
                        <a:rPr lang="tr-TR" sz="1200" dirty="0">
                          <a:effectLst/>
                          <a:latin typeface="Arial" pitchFamily="34" charset="0"/>
                          <a:cs typeface="Arial" pitchFamily="34" charset="0"/>
                        </a:rPr>
                        <a:t>?</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360542316"/>
                  </a:ext>
                </a:extLst>
              </a:tr>
              <a:tr h="306598">
                <a:tc>
                  <a:txBody>
                    <a:bodyPr/>
                    <a:lstStyle/>
                    <a:p>
                      <a:pPr marL="0" marR="0">
                        <a:lnSpc>
                          <a:spcPct val="107000"/>
                        </a:lnSpc>
                        <a:spcBef>
                          <a:spcPts val="0"/>
                        </a:spcBef>
                        <a:spcAft>
                          <a:spcPts val="0"/>
                        </a:spcAft>
                      </a:pPr>
                      <a:r>
                        <a:rPr lang="mn-MN" sz="1200">
                          <a:effectLst/>
                          <a:latin typeface="Arial" pitchFamily="34" charset="0"/>
                          <a:cs typeface="Arial" pitchFamily="34" charset="0"/>
                        </a:rPr>
                        <a:t>36</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a:effectLst/>
                          <a:latin typeface="Arial" pitchFamily="34" charset="0"/>
                          <a:cs typeface="Arial" pitchFamily="34" charset="0"/>
                        </a:rPr>
                        <a:t>Сэжигтэй  хү</a:t>
                      </a:r>
                      <a:r>
                        <a:rPr lang="mn-MN" sz="1200" dirty="0">
                          <a:effectLst/>
                          <a:latin typeface="Arial" pitchFamily="34" charset="0"/>
                          <a:cs typeface="Arial" pitchFamily="34" charset="0"/>
                        </a:rPr>
                        <a:t>ний</a:t>
                      </a:r>
                      <a:r>
                        <a:rPr lang="tr-TR" sz="1200" dirty="0">
                          <a:effectLst/>
                          <a:latin typeface="Arial" pitchFamily="34" charset="0"/>
                          <a:cs typeface="Arial" pitchFamily="34" charset="0"/>
                        </a:rPr>
                        <a:t> байсан газар</a:t>
                      </a:r>
                      <a:r>
                        <a:rPr lang="mn-MN" sz="1200" dirty="0">
                          <a:effectLst/>
                          <a:latin typeface="Arial" pitchFamily="34" charset="0"/>
                          <a:cs typeface="Arial" pitchFamily="34" charset="0"/>
                        </a:rPr>
                        <a:t>, </a:t>
                      </a:r>
                      <a:r>
                        <a:rPr lang="tr-TR" sz="1200" dirty="0">
                          <a:effectLst/>
                          <a:latin typeface="Arial" pitchFamily="34" charset="0"/>
                          <a:cs typeface="Arial" pitchFamily="34" charset="0"/>
                        </a:rPr>
                        <a:t>талбай, ажлын байрыг ариутгадаг уу?</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044171899"/>
                  </a:ext>
                </a:extLst>
              </a:tr>
              <a:tr h="459899">
                <a:tc>
                  <a:txBody>
                    <a:bodyPr/>
                    <a:lstStyle/>
                    <a:p>
                      <a:pPr marL="0" marR="0">
                        <a:lnSpc>
                          <a:spcPct val="107000"/>
                        </a:lnSpc>
                        <a:spcBef>
                          <a:spcPts val="0"/>
                        </a:spcBef>
                        <a:spcAft>
                          <a:spcPts val="0"/>
                        </a:spcAft>
                      </a:pPr>
                      <a:r>
                        <a:rPr lang="mn-MN" sz="1200">
                          <a:effectLst/>
                          <a:latin typeface="Arial" pitchFamily="34" charset="0"/>
                          <a:cs typeface="Arial" pitchFamily="34" charset="0"/>
                        </a:rPr>
                        <a:t>37</a:t>
                      </a:r>
                      <a:endParaRPr lang="tr-TR" sz="120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dirty="0" err="1">
                          <a:effectLst/>
                          <a:latin typeface="Arial" pitchFamily="34" charset="0"/>
                          <a:cs typeface="Arial" pitchFamily="34" charset="0"/>
                        </a:rPr>
                        <a:t>Сэжигтэй</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байж</a:t>
                      </a:r>
                      <a:r>
                        <a:rPr lang="tr-TR" sz="1200" dirty="0">
                          <a:effectLst/>
                          <a:latin typeface="Arial" pitchFamily="34" charset="0"/>
                          <a:cs typeface="Arial" pitchFamily="34" charset="0"/>
                        </a:rPr>
                        <a:t> </a:t>
                      </a:r>
                      <a:r>
                        <a:rPr lang="tr-TR" sz="1200" err="1">
                          <a:effectLst/>
                          <a:latin typeface="Arial" pitchFamily="34" charset="0"/>
                          <a:cs typeface="Arial" pitchFamily="34" charset="0"/>
                        </a:rPr>
                        <a:t>болзошгүй</a:t>
                      </a:r>
                      <a:r>
                        <a:rPr lang="tr-TR" sz="1200">
                          <a:effectLst/>
                          <a:latin typeface="Arial" pitchFamily="34" charset="0"/>
                          <a:cs typeface="Arial" pitchFamily="34" charset="0"/>
                        </a:rPr>
                        <a:t> </a:t>
                      </a:r>
                      <a:r>
                        <a:rPr lang="tr-TR" sz="1200" smtClean="0">
                          <a:effectLst/>
                          <a:latin typeface="Arial" pitchFamily="34" charset="0"/>
                          <a:cs typeface="Arial" pitchFamily="34" charset="0"/>
                        </a:rPr>
                        <a:t>хүн </a:t>
                      </a:r>
                      <a:r>
                        <a:rPr lang="tr-TR" sz="1200" dirty="0" err="1">
                          <a:effectLst/>
                          <a:latin typeface="Arial" pitchFamily="34" charset="0"/>
                          <a:cs typeface="Arial" pitchFamily="34" charset="0"/>
                        </a:rPr>
                        <a:t>өвчтэй</a:t>
                      </a:r>
                      <a:r>
                        <a:rPr lang="mn-MN" sz="1200" dirty="0">
                          <a:effectLst/>
                          <a:latin typeface="Arial" pitchFamily="34" charset="0"/>
                          <a:cs typeface="Arial" pitchFamily="34" charset="0"/>
                        </a:rPr>
                        <a:t> гэдэг</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нь</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тодорхой</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болсны</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дараа</a:t>
                      </a:r>
                      <a:r>
                        <a:rPr lang="tr-TR" sz="1200" dirty="0">
                          <a:effectLst/>
                          <a:latin typeface="Arial" pitchFamily="34" charset="0"/>
                          <a:cs typeface="Arial" pitchFamily="34" charset="0"/>
                        </a:rPr>
                        <a:t> </a:t>
                      </a:r>
                      <a:r>
                        <a:rPr lang="mn-MN" sz="1200" dirty="0">
                          <a:effectLst/>
                          <a:latin typeface="Arial" pitchFamily="34" charset="0"/>
                          <a:cs typeface="Arial" pitchFamily="34" charset="0"/>
                        </a:rPr>
                        <a:t>тухайн хүнтэй ойр байсан </a:t>
                      </a:r>
                      <a:r>
                        <a:rPr lang="tr-TR" sz="1200" dirty="0" err="1">
                          <a:effectLst/>
                          <a:latin typeface="Arial" pitchFamily="34" charset="0"/>
                          <a:cs typeface="Arial" pitchFamily="34" charset="0"/>
                        </a:rPr>
                        <a:t>хүмүүсийн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талаар</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эрүүл</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мэндийн</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байгууллагуудад</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мэдээлэл</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өгдөг</a:t>
                      </a:r>
                      <a:r>
                        <a:rPr lang="tr-TR" sz="1200" dirty="0">
                          <a:effectLst/>
                          <a:latin typeface="Arial" pitchFamily="34" charset="0"/>
                          <a:cs typeface="Arial" pitchFamily="34" charset="0"/>
                        </a:rPr>
                        <a:t> </a:t>
                      </a:r>
                      <a:r>
                        <a:rPr lang="tr-TR" sz="1200" dirty="0" err="1">
                          <a:effectLst/>
                          <a:latin typeface="Arial" pitchFamily="34" charset="0"/>
                          <a:cs typeface="Arial" pitchFamily="34" charset="0"/>
                        </a:rPr>
                        <a:t>үү</a:t>
                      </a:r>
                      <a:r>
                        <a:rPr lang="tr-TR" sz="1200" dirty="0">
                          <a:effectLst/>
                          <a:latin typeface="Arial" pitchFamily="34" charset="0"/>
                          <a:cs typeface="Arial" pitchFamily="34" charset="0"/>
                        </a:rPr>
                        <a:t>?</a:t>
                      </a:r>
                      <a:endParaRPr lang="tr-TR" sz="1200" dirty="0">
                        <a:effectLst/>
                        <a:latin typeface="Arial" pitchFamily="34" charset="0"/>
                        <a:ea typeface="Calibri" panose="020F0502020204030204" pitchFamily="34" charset="0"/>
                        <a:cs typeface="Arial" pitchFamily="34" charset="0"/>
                      </a:endParaRPr>
                    </a:p>
                  </a:txBody>
                  <a:tcPr marL="38686" marR="38686" marT="0" marB="0"/>
                </a:tc>
                <a:tc>
                  <a:txBody>
                    <a:bodyPr/>
                    <a:lstStyle/>
                    <a:p>
                      <a:pPr marL="0" marR="0">
                        <a:lnSpc>
                          <a:spcPct val="107000"/>
                        </a:lnSpc>
                        <a:spcBef>
                          <a:spcPts val="0"/>
                        </a:spcBef>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tc>
                  <a:txBody>
                    <a:bodyPr/>
                    <a:lstStyle/>
                    <a:p>
                      <a:pPr marL="0" marR="0">
                        <a:lnSpc>
                          <a:spcPct val="107000"/>
                        </a:lnSpc>
                        <a:spcBef>
                          <a:spcPts val="0"/>
                        </a:spcBef>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686" marR="38686" marT="0" marB="0"/>
                </a:tc>
                <a:extLst>
                  <a:ext uri="{0D108BD9-81ED-4DB2-BD59-A6C34878D82A}">
                    <a16:rowId xmlns:a16="http://schemas.microsoft.com/office/drawing/2014/main" xmlns="" val="2882502209"/>
                  </a:ext>
                </a:extLst>
              </a:tr>
            </a:tbl>
          </a:graphicData>
        </a:graphic>
      </p:graphicFrame>
      <p:pic>
        <p:nvPicPr>
          <p:cNvPr id="6" name="Resim 5">
            <a:extLst>
              <a:ext uri="{FF2B5EF4-FFF2-40B4-BE49-F238E27FC236}">
                <a16:creationId xmlns:a16="http://schemas.microsoft.com/office/drawing/2014/main" xmlns="" id="{69DB6B36-ECC0-4315-800B-5DD7663BAABB}"/>
              </a:ext>
            </a:extLst>
          </p:cNvPr>
          <p:cNvPicPr>
            <a:picLocks noChangeAspect="1"/>
          </p:cNvPicPr>
          <p:nvPr/>
        </p:nvPicPr>
        <p:blipFill>
          <a:blip r:embed="rId2"/>
          <a:stretch>
            <a:fillRect/>
          </a:stretch>
        </p:blipFill>
        <p:spPr>
          <a:xfrm>
            <a:off x="8368359" y="508427"/>
            <a:ext cx="2032470" cy="2251276"/>
          </a:xfrm>
          <a:prstGeom prst="rect">
            <a:avLst/>
          </a:prstGeom>
        </p:spPr>
      </p:pic>
    </p:spTree>
    <p:extLst>
      <p:ext uri="{BB962C8B-B14F-4D97-AF65-F5344CB8AC3E}">
        <p14:creationId xmlns:p14="http://schemas.microsoft.com/office/powerpoint/2010/main" val="1719119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2B45CACF-741D-437E-A6FB-0C9A24EF9B30}"/>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37</a:t>
            </a:fld>
            <a:r>
              <a:rPr lang="tr-TR">
                <a:latin typeface="Arial" pitchFamily="34" charset="0"/>
                <a:cs typeface="Arial" pitchFamily="34" charset="0"/>
              </a:rPr>
              <a:t>/17</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6C0F9638-B7C4-4E22-B6DE-4550FD055C64}"/>
              </a:ext>
            </a:extLst>
          </p:cNvPr>
          <p:cNvSpPr>
            <a:spLocks noGrp="1"/>
          </p:cNvSpPr>
          <p:nvPr>
            <p:ph idx="1"/>
          </p:nvPr>
        </p:nvSpPr>
        <p:spPr>
          <a:xfrm>
            <a:off x="508705" y="1275532"/>
            <a:ext cx="7886700" cy="3104557"/>
          </a:xfrm>
        </p:spPr>
        <p:txBody>
          <a:bodyPr/>
          <a:lstStyle/>
          <a:p>
            <a:pPr indent="228600" algn="just">
              <a:lnSpc>
                <a:spcPct val="150000"/>
              </a:lnSpc>
              <a:spcAft>
                <a:spcPts val="1000"/>
              </a:spcAft>
            </a:pPr>
            <a:r>
              <a:rPr lang="mn-MN" sz="1800" dirty="0">
                <a:solidFill>
                  <a:srgbClr val="000000"/>
                </a:solidFill>
                <a:latin typeface="Arial" pitchFamily="34" charset="0"/>
                <a:ea typeface="Times New Roman" panose="02020603050405020304" pitchFamily="18" charset="0"/>
                <a:cs typeface="Arial" pitchFamily="34" charset="0"/>
              </a:rPr>
              <a:t>Үсчин, гоо сайхны салонуудад хөдөлмөрийн эрүүл ахуй, аюулгүй байдлын хувьд коронавирусын олон </a:t>
            </a:r>
            <a:r>
              <a:rPr lang="mn-MN" sz="1800" dirty="0" smtClean="0">
                <a:solidFill>
                  <a:srgbClr val="000000"/>
                </a:solidFill>
                <a:latin typeface="Arial" pitchFamily="34" charset="0"/>
                <a:ea typeface="Times New Roman" panose="02020603050405020304" pitchFamily="18" charset="0"/>
                <a:cs typeface="Arial" pitchFamily="34" charset="0"/>
              </a:rPr>
              <a:t>эрсдэл </a:t>
            </a:r>
            <a:r>
              <a:rPr lang="mn-MN" sz="1800" dirty="0">
                <a:solidFill>
                  <a:srgbClr val="000000"/>
                </a:solidFill>
                <a:latin typeface="Arial" pitchFamily="34" charset="0"/>
                <a:ea typeface="Times New Roman" panose="02020603050405020304" pitchFamily="18" charset="0"/>
                <a:cs typeface="Arial" pitchFamily="34" charset="0"/>
              </a:rPr>
              <a:t>байна. Гэсэн хэдий ч эдгээр </a:t>
            </a:r>
            <a:r>
              <a:rPr lang="mn-MN" sz="1800" dirty="0" smtClean="0">
                <a:solidFill>
                  <a:srgbClr val="000000"/>
                </a:solidFill>
                <a:latin typeface="Arial" pitchFamily="34" charset="0"/>
                <a:ea typeface="Times New Roman" panose="02020603050405020304" pitchFamily="18" charset="0"/>
                <a:cs typeface="Arial" pitchFamily="34" charset="0"/>
              </a:rPr>
              <a:t>эрсдэлээс </a:t>
            </a:r>
            <a:r>
              <a:rPr lang="mn-MN" sz="1800" dirty="0">
                <a:solidFill>
                  <a:srgbClr val="000000"/>
                </a:solidFill>
                <a:latin typeface="Arial" pitchFamily="34" charset="0"/>
                <a:ea typeface="Times New Roman" panose="02020603050405020304" pitchFamily="18" charset="0"/>
                <a:cs typeface="Arial" pitchFamily="34" charset="0"/>
              </a:rPr>
              <a:t>урьдчилан сэргийлэх </a:t>
            </a:r>
            <a:r>
              <a:rPr lang="mn-MN" sz="1800" dirty="0" smtClean="0">
                <a:solidFill>
                  <a:srgbClr val="000000"/>
                </a:solidFill>
                <a:latin typeface="Arial" pitchFamily="34" charset="0"/>
                <a:ea typeface="Times New Roman" panose="02020603050405020304" pitchFamily="18" charset="0"/>
                <a:cs typeface="Arial" pitchFamily="34" charset="0"/>
              </a:rPr>
              <a:t>боломжтой. </a:t>
            </a:r>
            <a:r>
              <a:rPr lang="mn-MN" sz="1800" dirty="0">
                <a:solidFill>
                  <a:srgbClr val="000000"/>
                </a:solidFill>
                <a:latin typeface="Arial" pitchFamily="34" charset="0"/>
                <a:ea typeface="Times New Roman" panose="02020603050405020304" pitchFamily="18" charset="0"/>
                <a:cs typeface="Arial" pitchFamily="34" charset="0"/>
              </a:rPr>
              <a:t>Болзошгүй эрсдэл, гэмтэл бэртлээс урьдчилан сэргийлэхийн </a:t>
            </a:r>
            <a:r>
              <a:rPr lang="mn-MN" sz="1800" dirty="0" smtClean="0">
                <a:solidFill>
                  <a:srgbClr val="000000"/>
                </a:solidFill>
                <a:latin typeface="Arial" pitchFamily="34" charset="0"/>
                <a:ea typeface="Times New Roman" panose="02020603050405020304" pitchFamily="18" charset="0"/>
                <a:cs typeface="Arial" pitchFamily="34" charset="0"/>
              </a:rPr>
              <a:t>тулд</a:t>
            </a:r>
            <a:r>
              <a:rPr lang="tr-TR" sz="1800" dirty="0" smtClean="0">
                <a:solidFill>
                  <a:srgbClr val="000000"/>
                </a:solidFill>
                <a:latin typeface="Arial" pitchFamily="34" charset="0"/>
                <a:ea typeface="Times New Roman" panose="02020603050405020304" pitchFamily="18" charset="0"/>
                <a:cs typeface="Arial" pitchFamily="34" charset="0"/>
              </a:rPr>
              <a:t>: </a:t>
            </a:r>
            <a:r>
              <a:rPr lang="mn-MN" sz="1800" dirty="0">
                <a:solidFill>
                  <a:srgbClr val="000000"/>
                </a:solidFill>
                <a:latin typeface="Arial" pitchFamily="34" charset="0"/>
                <a:ea typeface="Times New Roman" panose="02020603050405020304" pitchFamily="18" charset="0"/>
                <a:cs typeface="Arial" pitchFamily="34" charset="0"/>
              </a:rPr>
              <a:t>Ажлын байрыг төлөвлөх, ажлын аюулгүй </a:t>
            </a:r>
            <a:r>
              <a:rPr lang="mn-MN" sz="1800" dirty="0" smtClean="0">
                <a:solidFill>
                  <a:srgbClr val="000000"/>
                </a:solidFill>
                <a:latin typeface="Arial" pitchFamily="34" charset="0"/>
                <a:ea typeface="Times New Roman" panose="02020603050405020304" pitchFamily="18" charset="0"/>
                <a:cs typeface="Arial" pitchFamily="34" charset="0"/>
              </a:rPr>
              <a:t>ажиллагааг </a:t>
            </a:r>
            <a:r>
              <a:rPr lang="mn-MN" sz="1800" dirty="0">
                <a:solidFill>
                  <a:srgbClr val="000000"/>
                </a:solidFill>
                <a:latin typeface="Arial" pitchFamily="34" charset="0"/>
                <a:ea typeface="Times New Roman" panose="02020603050405020304" pitchFamily="18" charset="0"/>
                <a:cs typeface="Arial" pitchFamily="34" charset="0"/>
              </a:rPr>
              <a:t>хангах, аюулгүй байдлыг хангасан тоног төхөөрөмж хэрэглэх, химийн бодис, материалыг зөв ашиглах.</a:t>
            </a:r>
          </a:p>
          <a:p>
            <a:pPr indent="0" algn="just">
              <a:lnSpc>
                <a:spcPct val="150000"/>
              </a:lnSpc>
              <a:spcAft>
                <a:spcPts val="1000"/>
              </a:spcAft>
              <a:buNone/>
            </a:pPr>
            <a:r>
              <a:rPr lang="mn-MN" sz="1800" dirty="0">
                <a:solidFill>
                  <a:srgbClr val="000000"/>
                </a:solidFill>
                <a:latin typeface="Arial" pitchFamily="34" charset="0"/>
                <a:ea typeface="Times New Roman" panose="02020603050405020304" pitchFamily="18" charset="0"/>
                <a:cs typeface="Arial" pitchFamily="34" charset="0"/>
              </a:rPr>
              <a:t>Дээрх ХАБЭА-н арга хэмжээг авч </a:t>
            </a:r>
            <a:r>
              <a:rPr lang="mn-MN" sz="1800" dirty="0" smtClean="0">
                <a:solidFill>
                  <a:srgbClr val="000000"/>
                </a:solidFill>
                <a:latin typeface="Arial" pitchFamily="34" charset="0"/>
                <a:ea typeface="Times New Roman" panose="02020603050405020304" pitchFamily="18" charset="0"/>
                <a:cs typeface="Arial" pitchFamily="34" charset="0"/>
              </a:rPr>
              <a:t>яамны  </a:t>
            </a:r>
            <a:r>
              <a:rPr lang="mn-MN" sz="1800" dirty="0">
                <a:solidFill>
                  <a:srgbClr val="000000"/>
                </a:solidFill>
                <a:latin typeface="Arial" pitchFamily="34" charset="0"/>
                <a:ea typeface="Times New Roman" panose="02020603050405020304" pitchFamily="18" charset="0"/>
                <a:cs typeface="Arial" pitchFamily="34" charset="0"/>
              </a:rPr>
              <a:t>гаргасан цар </a:t>
            </a:r>
            <a:r>
              <a:rPr lang="mn-MN" sz="1800" dirty="0" smtClean="0">
                <a:solidFill>
                  <a:srgbClr val="000000"/>
                </a:solidFill>
                <a:latin typeface="Arial" pitchFamily="34" charset="0"/>
                <a:ea typeface="Times New Roman" panose="02020603050405020304" pitchFamily="18" charset="0"/>
                <a:cs typeface="Arial" pitchFamily="34" charset="0"/>
              </a:rPr>
              <a:t>цахлаас </a:t>
            </a:r>
            <a:r>
              <a:rPr lang="mn-MN" sz="1800" dirty="0">
                <a:solidFill>
                  <a:srgbClr val="000000"/>
                </a:solidFill>
                <a:latin typeface="Arial" pitchFamily="34" charset="0"/>
                <a:ea typeface="Times New Roman" panose="02020603050405020304" pitchFamily="18" charset="0"/>
                <a:cs typeface="Arial" pitchFamily="34" charset="0"/>
              </a:rPr>
              <a:t>урьдчилан сэргийлэх зөвлөмжүүдийг дагаж мөрдвөл ажилтнууд болон үйлчлүүлэгчдийг коронавирусын халдвараас бүрэн хамгаалах боломжтой. </a:t>
            </a:r>
            <a:endParaRPr lang="en-US" sz="18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7C743F25-A7EB-48A9-9B4B-8F6673E3E8B2}"/>
              </a:ext>
            </a:extLst>
          </p:cNvPr>
          <p:cNvSpPr>
            <a:spLocks noGrp="1"/>
          </p:cNvSpPr>
          <p:nvPr>
            <p:ph type="title"/>
          </p:nvPr>
        </p:nvSpPr>
        <p:spPr/>
        <p:txBody>
          <a:bodyPr/>
          <a:lstStyle/>
          <a:p>
            <a:r>
              <a:rPr lang="mn-MN" dirty="0">
                <a:latin typeface="Arial" pitchFamily="34" charset="0"/>
                <a:cs typeface="Arial" pitchFamily="34" charset="0"/>
              </a:rPr>
              <a:t>ДҮГНЭЛТ, ҮНЭЛГЭЭ</a:t>
            </a:r>
            <a:endParaRPr lang="en-US" dirty="0">
              <a:latin typeface="Arial" pitchFamily="34" charset="0"/>
              <a:cs typeface="Arial" pitchFamily="34" charset="0"/>
            </a:endParaRPr>
          </a:p>
        </p:txBody>
      </p:sp>
    </p:spTree>
    <p:extLst>
      <p:ext uri="{BB962C8B-B14F-4D97-AF65-F5344CB8AC3E}">
        <p14:creationId xmlns:p14="http://schemas.microsoft.com/office/powerpoint/2010/main" val="2525793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2738D973-251C-4B66-B627-E94F3981249F}"/>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38</a:t>
            </a:fld>
            <a:r>
              <a:rPr lang="tr-TR">
                <a:latin typeface="Arial" pitchFamily="34" charset="0"/>
                <a:cs typeface="Arial" pitchFamily="34" charset="0"/>
              </a:rPr>
              <a:t>/17</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B34E0F57-0723-484B-9C0E-8B321F35D73B}"/>
              </a:ext>
            </a:extLst>
          </p:cNvPr>
          <p:cNvSpPr>
            <a:spLocks noGrp="1"/>
          </p:cNvSpPr>
          <p:nvPr>
            <p:ph idx="1"/>
          </p:nvPr>
        </p:nvSpPr>
        <p:spPr/>
        <p:txBody>
          <a:bodyPr/>
          <a:lstStyle/>
          <a:p>
            <a:pPr marL="342900" indent="-342900">
              <a:buFont typeface="+mj-lt"/>
              <a:buAutoNum type="arabicPeriod"/>
            </a:pPr>
            <a:r>
              <a:rPr lang="mn-MN" sz="1400" dirty="0">
                <a:latin typeface="Arial" pitchFamily="34" charset="0"/>
                <a:cs typeface="Arial" pitchFamily="34" charset="0"/>
              </a:rPr>
              <a:t>Статистикийн эмхэтгэл</a:t>
            </a:r>
            <a:endParaRPr lang="tr-TR" sz="1400" dirty="0">
              <a:latin typeface="Arial" pitchFamily="34" charset="0"/>
              <a:cs typeface="Arial" pitchFamily="34" charset="0"/>
            </a:endParaRPr>
          </a:p>
          <a:p>
            <a:pPr marL="342900" indent="-342900">
              <a:buFont typeface="+mj-lt"/>
              <a:buAutoNum type="arabicPeriod"/>
            </a:pPr>
            <a:r>
              <a:rPr lang="tr-TR" sz="1400" dirty="0">
                <a:latin typeface="Arial" pitchFamily="34" charset="0"/>
                <a:cs typeface="Arial" pitchFamily="34" charset="0"/>
              </a:rPr>
              <a:t>İBYS - </a:t>
            </a:r>
            <a:r>
              <a:rPr lang="mn-MN" sz="1400" dirty="0">
                <a:latin typeface="Arial" pitchFamily="34" charset="0"/>
                <a:cs typeface="Arial" pitchFamily="34" charset="0"/>
              </a:rPr>
              <a:t>Хөдөлмөрийн эрүүл ахуй, аюулгүй байдлын мэдээллийн менежментийн систем</a:t>
            </a:r>
            <a:endParaRPr lang="tr-TR" sz="1400" dirty="0">
              <a:latin typeface="Arial" pitchFamily="34" charset="0"/>
              <a:cs typeface="Arial" pitchFamily="34" charset="0"/>
            </a:endParaRPr>
          </a:p>
          <a:p>
            <a:pPr marL="342900" indent="-342900">
              <a:buFont typeface="+mj-lt"/>
              <a:buAutoNum type="arabicPeriod"/>
            </a:pPr>
            <a:r>
              <a:rPr lang="en-US" sz="1400" dirty="0">
                <a:latin typeface="Arial" pitchFamily="34" charset="0"/>
                <a:cs typeface="Arial" pitchFamily="34" charset="0"/>
              </a:rPr>
              <a:t>European Agency for Safety and Health at Work</a:t>
            </a:r>
            <a:r>
              <a:rPr lang="tr-TR" sz="1400" dirty="0">
                <a:latin typeface="Arial" pitchFamily="34" charset="0"/>
                <a:cs typeface="Arial" pitchFamily="34" charset="0"/>
              </a:rPr>
              <a:t> - </a:t>
            </a:r>
            <a:r>
              <a:rPr lang="en-US" sz="1400" dirty="0">
                <a:latin typeface="Arial" pitchFamily="34" charset="0"/>
                <a:cs typeface="Arial" pitchFamily="34" charset="0"/>
              </a:rPr>
              <a:t>Occupational health</a:t>
            </a:r>
            <a:r>
              <a:rPr lang="tr-TR" sz="1400" dirty="0">
                <a:latin typeface="Arial" pitchFamily="34" charset="0"/>
                <a:cs typeface="Arial" pitchFamily="34" charset="0"/>
              </a:rPr>
              <a:t> </a:t>
            </a:r>
            <a:r>
              <a:rPr lang="en-US" sz="1400" dirty="0">
                <a:latin typeface="Arial" pitchFamily="34" charset="0"/>
                <a:cs typeface="Arial" pitchFamily="34" charset="0"/>
              </a:rPr>
              <a:t>and safety in the</a:t>
            </a:r>
            <a:r>
              <a:rPr lang="tr-TR" sz="1400" dirty="0">
                <a:latin typeface="Arial" pitchFamily="34" charset="0"/>
                <a:cs typeface="Arial" pitchFamily="34" charset="0"/>
              </a:rPr>
              <a:t> </a:t>
            </a:r>
            <a:r>
              <a:rPr lang="en-US" sz="1400" dirty="0">
                <a:latin typeface="Arial" pitchFamily="34" charset="0"/>
                <a:cs typeface="Arial" pitchFamily="34" charset="0"/>
              </a:rPr>
              <a:t>hairdressing sector</a:t>
            </a:r>
            <a:endParaRPr lang="tr-TR" sz="1400" dirty="0">
              <a:latin typeface="Arial" pitchFamily="34" charset="0"/>
              <a:cs typeface="Arial" pitchFamily="34" charset="0"/>
            </a:endParaRPr>
          </a:p>
          <a:p>
            <a:pPr marL="342900" indent="-342900">
              <a:buFont typeface="+mj-lt"/>
              <a:buAutoNum type="arabicPeriod"/>
            </a:pPr>
            <a:r>
              <a:rPr lang="en-US" sz="1400" dirty="0">
                <a:latin typeface="Arial" pitchFamily="34" charset="0"/>
                <a:cs typeface="Arial" pitchFamily="34" charset="0"/>
                <a:hlinkClick r:id="rId2"/>
              </a:rPr>
              <a:t>https://oshmatters.wordpress.com/tag/safety-in-hair-salon</a:t>
            </a:r>
            <a:endParaRPr lang="tr-TR" sz="1400" dirty="0">
              <a:latin typeface="Arial" pitchFamily="34" charset="0"/>
              <a:cs typeface="Arial" pitchFamily="34" charset="0"/>
            </a:endParaRPr>
          </a:p>
          <a:p>
            <a:pPr marL="342900" indent="-342900">
              <a:buFont typeface="+mj-lt"/>
              <a:buAutoNum type="arabicPeriod"/>
            </a:pPr>
            <a:r>
              <a:rPr lang="en-US" sz="1400" b="0" i="0" dirty="0" err="1">
                <a:solidFill>
                  <a:srgbClr val="363636"/>
                </a:solidFill>
                <a:effectLst/>
                <a:latin typeface="Arial" pitchFamily="34" charset="0"/>
                <a:cs typeface="Arial" pitchFamily="34" charset="0"/>
              </a:rPr>
              <a:t>Türkiye</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Berberler</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Kuaförler</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ve</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Güzellik</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Salonu</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İşletmecileri</a:t>
            </a:r>
            <a:r>
              <a:rPr lang="en-US" sz="1400" b="0" i="0" dirty="0">
                <a:solidFill>
                  <a:srgbClr val="363636"/>
                </a:solidFill>
                <a:effectLst/>
                <a:latin typeface="Arial" pitchFamily="34" charset="0"/>
                <a:cs typeface="Arial" pitchFamily="34" charset="0"/>
              </a:rPr>
              <a:t> </a:t>
            </a:r>
            <a:r>
              <a:rPr lang="en-US" sz="1400" b="0" i="0" dirty="0" err="1">
                <a:solidFill>
                  <a:srgbClr val="363636"/>
                </a:solidFill>
                <a:effectLst/>
                <a:latin typeface="Arial" pitchFamily="34" charset="0"/>
                <a:cs typeface="Arial" pitchFamily="34" charset="0"/>
              </a:rPr>
              <a:t>Federasyonu</a:t>
            </a:r>
            <a:r>
              <a:rPr lang="tr-TR" sz="1400" dirty="0">
                <a:solidFill>
                  <a:srgbClr val="363636"/>
                </a:solidFill>
                <a:latin typeface="Arial" pitchFamily="34" charset="0"/>
                <a:cs typeface="Arial" pitchFamily="34" charset="0"/>
              </a:rPr>
              <a:t>, </a:t>
            </a:r>
            <a:r>
              <a:rPr lang="en-US" sz="1400" dirty="0">
                <a:latin typeface="Arial" pitchFamily="34" charset="0"/>
                <a:cs typeface="Arial" pitchFamily="34" charset="0"/>
                <a:hlinkClick r:id="rId3"/>
              </a:rPr>
              <a:t>https://www.tbkgf.org/</a:t>
            </a:r>
            <a:endParaRPr lang="tr-TR" sz="1400" dirty="0">
              <a:latin typeface="Arial" pitchFamily="34" charset="0"/>
              <a:cs typeface="Arial" pitchFamily="34" charset="0"/>
            </a:endParaRPr>
          </a:p>
          <a:p>
            <a:pPr marL="342900" indent="-342900">
              <a:buFont typeface="+mj-lt"/>
              <a:buAutoNum type="arabicPeriod"/>
            </a:pPr>
            <a:r>
              <a:rPr lang="tr-TR" sz="1400" dirty="0" err="1">
                <a:solidFill>
                  <a:srgbClr val="000000"/>
                </a:solidFill>
                <a:effectLst/>
                <a:latin typeface="Arial" pitchFamily="34" charset="0"/>
                <a:ea typeface="Times New Roman" panose="02020603050405020304" pitchFamily="18" charset="0"/>
                <a:cs typeface="Arial" pitchFamily="34" charset="0"/>
              </a:rPr>
              <a:t>Health</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Hazards</a:t>
            </a:r>
            <a:r>
              <a:rPr lang="tr-TR" sz="1400" dirty="0">
                <a:solidFill>
                  <a:srgbClr val="000000"/>
                </a:solidFill>
                <a:effectLst/>
                <a:latin typeface="Arial" pitchFamily="34" charset="0"/>
                <a:ea typeface="Times New Roman" panose="02020603050405020304" pitchFamily="18" charset="0"/>
                <a:cs typeface="Arial" pitchFamily="34" charset="0"/>
              </a:rPr>
              <a:t> in Nail </a:t>
            </a:r>
            <a:r>
              <a:rPr lang="tr-TR" sz="1400" dirty="0" err="1">
                <a:solidFill>
                  <a:srgbClr val="000000"/>
                </a:solidFill>
                <a:effectLst/>
                <a:latin typeface="Arial" pitchFamily="34" charset="0"/>
                <a:ea typeface="Times New Roman" panose="02020603050405020304" pitchFamily="18" charset="0"/>
                <a:cs typeface="Arial" pitchFamily="34" charset="0"/>
              </a:rPr>
              <a:t>Salons</a:t>
            </a:r>
            <a:r>
              <a:rPr lang="tr-TR" sz="1400" dirty="0">
                <a:solidFill>
                  <a:srgbClr val="000000"/>
                </a:solidFill>
                <a:effectLst/>
                <a:latin typeface="Arial" pitchFamily="34" charset="0"/>
                <a:ea typeface="Times New Roman" panose="02020603050405020304" pitchFamily="18" charset="0"/>
                <a:cs typeface="Arial" pitchFamily="34" charset="0"/>
              </a:rPr>
              <a:t> - </a:t>
            </a:r>
            <a:r>
              <a:rPr lang="tr-TR" sz="1400" dirty="0" err="1">
                <a:solidFill>
                  <a:srgbClr val="000000"/>
                </a:solidFill>
                <a:effectLst/>
                <a:latin typeface="Arial" pitchFamily="34" charset="0"/>
                <a:ea typeface="Times New Roman" panose="02020603050405020304" pitchFamily="18" charset="0"/>
                <a:cs typeface="Arial" pitchFamily="34" charset="0"/>
              </a:rPr>
              <a:t>Muscle</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and</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Joint</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Problems</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from</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Awkward</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Postures</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and</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Repetitive</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Motions</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Occupational</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Safety</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And</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Health</a:t>
            </a:r>
            <a:r>
              <a:rPr lang="tr-TR" sz="1400" i="1" dirty="0">
                <a:solidFill>
                  <a:srgbClr val="000000"/>
                </a:solidFill>
                <a:effectLst/>
                <a:latin typeface="Arial" pitchFamily="34" charset="0"/>
                <a:ea typeface="Times New Roman" panose="02020603050405020304" pitchFamily="18" charset="0"/>
                <a:cs typeface="Arial" pitchFamily="34" charset="0"/>
              </a:rPr>
              <a:t> Administration, </a:t>
            </a:r>
            <a:r>
              <a:rPr lang="tr-TR" sz="1400" dirty="0">
                <a:solidFill>
                  <a:srgbClr val="000000"/>
                </a:solidFill>
                <a:effectLst/>
                <a:latin typeface="Arial" pitchFamily="34" charset="0"/>
                <a:ea typeface="Times New Roman" panose="02020603050405020304" pitchFamily="18" charset="0"/>
                <a:cs typeface="Arial" pitchFamily="34" charset="0"/>
                <a:hlinkClick r:id="rId4"/>
              </a:rPr>
              <a:t>http://www.osha.gov/SLTC/</a:t>
            </a:r>
            <a:r>
              <a:rPr lang="tr-TR" sz="1400" dirty="0" err="1">
                <a:solidFill>
                  <a:srgbClr val="000000"/>
                </a:solidFill>
                <a:effectLst/>
                <a:latin typeface="Arial" pitchFamily="34" charset="0"/>
                <a:ea typeface="Times New Roman" panose="02020603050405020304" pitchFamily="18" charset="0"/>
                <a:cs typeface="Arial" pitchFamily="34" charset="0"/>
                <a:hlinkClick r:id="rId4"/>
              </a:rPr>
              <a:t>nailsalons</a:t>
            </a:r>
            <a:r>
              <a:rPr lang="tr-TR" sz="1400" dirty="0">
                <a:solidFill>
                  <a:srgbClr val="000000"/>
                </a:solidFill>
                <a:effectLst/>
                <a:latin typeface="Arial" pitchFamily="34" charset="0"/>
                <a:ea typeface="Times New Roman" panose="02020603050405020304" pitchFamily="18" charset="0"/>
                <a:cs typeface="Arial" pitchFamily="34" charset="0"/>
                <a:hlinkClick r:id="rId4"/>
              </a:rPr>
              <a:t>/musclestrains.html</a:t>
            </a:r>
            <a:r>
              <a:rPr lang="tr-TR" sz="1400" dirty="0">
                <a:solidFill>
                  <a:srgbClr val="000000"/>
                </a:solidFill>
                <a:effectLst/>
                <a:latin typeface="Arial" pitchFamily="34" charset="0"/>
                <a:ea typeface="Times New Roman" panose="02020603050405020304" pitchFamily="18" charset="0"/>
                <a:cs typeface="Arial" pitchFamily="34" charset="0"/>
              </a:rPr>
              <a:t>.</a:t>
            </a:r>
          </a:p>
          <a:p>
            <a:pPr marL="342900" indent="-342900">
              <a:buFont typeface="+mj-lt"/>
              <a:buAutoNum type="arabicPeriod"/>
            </a:pPr>
            <a:r>
              <a:rPr lang="tr-TR" sz="1400" dirty="0" err="1">
                <a:solidFill>
                  <a:srgbClr val="000000"/>
                </a:solidFill>
                <a:effectLst/>
                <a:latin typeface="Arial" pitchFamily="34" charset="0"/>
                <a:ea typeface="Times New Roman" panose="02020603050405020304" pitchFamily="18" charset="0"/>
                <a:cs typeface="Arial" pitchFamily="34" charset="0"/>
              </a:rPr>
              <a:t>Occupational</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Safety</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and</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Health</a:t>
            </a:r>
            <a:r>
              <a:rPr lang="tr-TR" sz="1400" dirty="0">
                <a:solidFill>
                  <a:srgbClr val="000000"/>
                </a:solidFill>
                <a:effectLst/>
                <a:latin typeface="Arial" pitchFamily="34" charset="0"/>
                <a:ea typeface="Times New Roman" panose="02020603050405020304" pitchFamily="18" charset="0"/>
                <a:cs typeface="Arial" pitchFamily="34" charset="0"/>
              </a:rPr>
              <a:t> Administration. </a:t>
            </a:r>
            <a:r>
              <a:rPr lang="tr-TR" sz="1400" i="1" dirty="0" err="1">
                <a:solidFill>
                  <a:srgbClr val="000000"/>
                </a:solidFill>
                <a:effectLst/>
                <a:latin typeface="Arial" pitchFamily="34" charset="0"/>
                <a:ea typeface="Times New Roman" panose="02020603050405020304" pitchFamily="18" charset="0"/>
                <a:cs typeface="Arial" pitchFamily="34" charset="0"/>
              </a:rPr>
              <a:t>Health</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Hazards</a:t>
            </a:r>
            <a:r>
              <a:rPr lang="tr-TR" sz="1400" i="1" dirty="0">
                <a:solidFill>
                  <a:srgbClr val="000000"/>
                </a:solidFill>
                <a:effectLst/>
                <a:latin typeface="Arial" pitchFamily="34" charset="0"/>
                <a:ea typeface="Times New Roman" panose="02020603050405020304" pitchFamily="18" charset="0"/>
                <a:cs typeface="Arial" pitchFamily="34" charset="0"/>
              </a:rPr>
              <a:t> in Nail </a:t>
            </a:r>
            <a:r>
              <a:rPr lang="tr-TR" sz="1400" i="1" dirty="0" err="1">
                <a:solidFill>
                  <a:srgbClr val="000000"/>
                </a:solidFill>
                <a:effectLst/>
                <a:latin typeface="Arial" pitchFamily="34" charset="0"/>
                <a:ea typeface="Times New Roman" panose="02020603050405020304" pitchFamily="18" charset="0"/>
                <a:cs typeface="Arial" pitchFamily="34" charset="0"/>
              </a:rPr>
              <a:t>Salons</a:t>
            </a:r>
            <a:r>
              <a:rPr lang="tr-TR" sz="1400" i="1" dirty="0">
                <a:solidFill>
                  <a:srgbClr val="000000"/>
                </a:solidFill>
                <a:effectLst/>
                <a:latin typeface="Arial" pitchFamily="34" charset="0"/>
                <a:ea typeface="Times New Roman" panose="02020603050405020304" pitchFamily="18" charset="0"/>
                <a:cs typeface="Arial" pitchFamily="34" charset="0"/>
              </a:rPr>
              <a:t> - </a:t>
            </a:r>
            <a:r>
              <a:rPr lang="tr-TR" sz="1400" i="1" dirty="0" err="1">
                <a:solidFill>
                  <a:srgbClr val="000000"/>
                </a:solidFill>
                <a:effectLst/>
                <a:latin typeface="Arial" pitchFamily="34" charset="0"/>
                <a:ea typeface="Times New Roman" panose="02020603050405020304" pitchFamily="18" charset="0"/>
                <a:cs typeface="Arial" pitchFamily="34" charset="0"/>
              </a:rPr>
              <a:t>Chemical</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Hazards</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dirty="0">
                <a:solidFill>
                  <a:srgbClr val="000000"/>
                </a:solidFill>
                <a:effectLst/>
                <a:latin typeface="Arial" pitchFamily="34" charset="0"/>
                <a:ea typeface="Times New Roman" panose="02020603050405020304" pitchFamily="18" charset="0"/>
                <a:cs typeface="Arial" pitchFamily="34" charset="0"/>
                <a:hlinkClick r:id="rId5"/>
              </a:rPr>
              <a:t>http://www.osha.gov/SLTC/</a:t>
            </a:r>
            <a:r>
              <a:rPr lang="tr-TR" sz="1400" dirty="0" err="1">
                <a:solidFill>
                  <a:srgbClr val="000000"/>
                </a:solidFill>
                <a:effectLst/>
                <a:latin typeface="Arial" pitchFamily="34" charset="0"/>
                <a:ea typeface="Times New Roman" panose="02020603050405020304" pitchFamily="18" charset="0"/>
                <a:cs typeface="Arial" pitchFamily="34" charset="0"/>
                <a:hlinkClick r:id="rId5"/>
              </a:rPr>
              <a:t>nailsalons</a:t>
            </a:r>
            <a:r>
              <a:rPr lang="tr-TR" sz="1400" dirty="0">
                <a:solidFill>
                  <a:srgbClr val="000000"/>
                </a:solidFill>
                <a:effectLst/>
                <a:latin typeface="Arial" pitchFamily="34" charset="0"/>
                <a:ea typeface="Times New Roman" panose="02020603050405020304" pitchFamily="18" charset="0"/>
                <a:cs typeface="Arial" pitchFamily="34" charset="0"/>
                <a:hlinkClick r:id="rId5"/>
              </a:rPr>
              <a:t>/chemicalhazards.html</a:t>
            </a:r>
            <a:r>
              <a:rPr lang="tr-TR" sz="1400" dirty="0">
                <a:solidFill>
                  <a:srgbClr val="000000"/>
                </a:solidFill>
                <a:effectLst/>
                <a:latin typeface="Arial" pitchFamily="34" charset="0"/>
                <a:ea typeface="Times New Roman" panose="02020603050405020304" pitchFamily="18" charset="0"/>
                <a:cs typeface="Arial" pitchFamily="34" charset="0"/>
              </a:rPr>
              <a:t>.</a:t>
            </a:r>
          </a:p>
          <a:p>
            <a:pPr marL="342900" indent="-342900">
              <a:buFont typeface="+mj-lt"/>
              <a:buAutoNum type="arabicPeriod"/>
            </a:pPr>
            <a:r>
              <a:rPr lang="tr-TR" sz="1400" b="1" dirty="0" err="1">
                <a:solidFill>
                  <a:srgbClr val="000000"/>
                </a:solidFill>
                <a:effectLst/>
                <a:latin typeface="Arial" pitchFamily="34" charset="0"/>
                <a:ea typeface="Times New Roman" panose="02020603050405020304" pitchFamily="18" charset="0"/>
                <a:cs typeface="Arial" pitchFamily="34" charset="0"/>
              </a:rPr>
              <a:t>WorkCover</a:t>
            </a:r>
            <a:r>
              <a:rPr lang="tr-TR" sz="1400" b="1" dirty="0">
                <a:solidFill>
                  <a:srgbClr val="000000"/>
                </a:solidFill>
                <a:effectLst/>
                <a:latin typeface="Arial" pitchFamily="34" charset="0"/>
                <a:ea typeface="Times New Roman" panose="02020603050405020304" pitchFamily="18" charset="0"/>
                <a:cs typeface="Arial" pitchFamily="34" charset="0"/>
              </a:rPr>
              <a:t> New South </a:t>
            </a:r>
            <a:r>
              <a:rPr lang="tr-TR" sz="1400" b="1" dirty="0" err="1">
                <a:solidFill>
                  <a:srgbClr val="000000"/>
                </a:solidFill>
                <a:effectLst/>
                <a:latin typeface="Arial" pitchFamily="34" charset="0"/>
                <a:ea typeface="Times New Roman" panose="02020603050405020304" pitchFamily="18" charset="0"/>
                <a:cs typeface="Arial" pitchFamily="34" charset="0"/>
              </a:rPr>
              <a:t>Wales</a:t>
            </a:r>
            <a:r>
              <a:rPr lang="tr-TR" sz="1400" b="1" dirty="0">
                <a:solidFill>
                  <a:srgbClr val="000000"/>
                </a:solidFill>
                <a:effectLst/>
                <a:latin typeface="Arial" pitchFamily="34" charset="0"/>
                <a:ea typeface="Times New Roman" panose="02020603050405020304" pitchFamily="18" charset="0"/>
                <a:cs typeface="Arial" pitchFamily="34" charset="0"/>
              </a:rPr>
              <a:t>.</a:t>
            </a:r>
            <a:r>
              <a:rPr lang="tr-TR" sz="1400"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Health</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And</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Safety</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Guidelines</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For</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i="1" dirty="0" err="1">
                <a:solidFill>
                  <a:srgbClr val="000000"/>
                </a:solidFill>
                <a:effectLst/>
                <a:latin typeface="Arial" pitchFamily="34" charset="0"/>
                <a:ea typeface="Times New Roman" panose="02020603050405020304" pitchFamily="18" charset="0"/>
                <a:cs typeface="Arial" pitchFamily="34" charset="0"/>
              </a:rPr>
              <a:t>Hairdressers</a:t>
            </a:r>
            <a:r>
              <a:rPr lang="tr-TR" sz="1400" i="1" dirty="0">
                <a:solidFill>
                  <a:srgbClr val="000000"/>
                </a:solidFill>
                <a:effectLst/>
                <a:latin typeface="Arial" pitchFamily="34" charset="0"/>
                <a:ea typeface="Times New Roman" panose="02020603050405020304" pitchFamily="18" charset="0"/>
                <a:cs typeface="Arial" pitchFamily="34" charset="0"/>
              </a:rPr>
              <a:t>. </a:t>
            </a:r>
            <a:r>
              <a:rPr lang="tr-TR" sz="1400" dirty="0" err="1">
                <a:solidFill>
                  <a:srgbClr val="000000"/>
                </a:solidFill>
                <a:effectLst/>
                <a:latin typeface="Arial" pitchFamily="34" charset="0"/>
                <a:ea typeface="Times New Roman" panose="02020603050405020304" pitchFamily="18" charset="0"/>
                <a:cs typeface="Arial" pitchFamily="34" charset="0"/>
              </a:rPr>
              <a:t>s.l</a:t>
            </a:r>
            <a:r>
              <a:rPr lang="tr-TR" sz="1400" dirty="0">
                <a:solidFill>
                  <a:srgbClr val="000000"/>
                </a:solidFill>
                <a:effectLst/>
                <a:latin typeface="Arial" pitchFamily="34" charset="0"/>
                <a:ea typeface="Times New Roman" panose="02020603050405020304" pitchFamily="18" charset="0"/>
                <a:cs typeface="Arial" pitchFamily="34" charset="0"/>
              </a:rPr>
              <a:t>. : </a:t>
            </a:r>
            <a:r>
              <a:rPr lang="tr-TR" sz="1400" dirty="0" err="1">
                <a:solidFill>
                  <a:srgbClr val="000000"/>
                </a:solidFill>
                <a:effectLst/>
                <a:latin typeface="Arial" pitchFamily="34" charset="0"/>
                <a:ea typeface="Times New Roman" panose="02020603050405020304" pitchFamily="18" charset="0"/>
                <a:cs typeface="Arial" pitchFamily="34" charset="0"/>
              </a:rPr>
              <a:t>Industry</a:t>
            </a:r>
            <a:r>
              <a:rPr lang="tr-TR" sz="1400" dirty="0">
                <a:solidFill>
                  <a:srgbClr val="000000"/>
                </a:solidFill>
                <a:effectLst/>
                <a:latin typeface="Arial" pitchFamily="34" charset="0"/>
                <a:ea typeface="Times New Roman" panose="02020603050405020304" pitchFamily="18" charset="0"/>
                <a:cs typeface="Arial" pitchFamily="34" charset="0"/>
              </a:rPr>
              <a:t> Reference </a:t>
            </a:r>
            <a:r>
              <a:rPr lang="tr-TR" sz="1400" dirty="0" err="1">
                <a:solidFill>
                  <a:srgbClr val="000000"/>
                </a:solidFill>
                <a:effectLst/>
                <a:latin typeface="Arial" pitchFamily="34" charset="0"/>
                <a:ea typeface="Times New Roman" panose="02020603050405020304" pitchFamily="18" charset="0"/>
                <a:cs typeface="Arial" pitchFamily="34" charset="0"/>
              </a:rPr>
              <a:t>Group</a:t>
            </a:r>
            <a:r>
              <a:rPr lang="tr-TR" sz="1400" dirty="0">
                <a:solidFill>
                  <a:srgbClr val="000000"/>
                </a:solidFill>
                <a:effectLst/>
                <a:latin typeface="Arial" pitchFamily="34" charset="0"/>
                <a:ea typeface="Times New Roman" panose="02020603050405020304" pitchFamily="18" charset="0"/>
                <a:cs typeface="Arial" pitchFamily="34" charset="0"/>
              </a:rPr>
              <a:t> Consumer Services.</a:t>
            </a:r>
          </a:p>
          <a:p>
            <a:pPr marL="342900" indent="-342900">
              <a:buFont typeface="+mj-lt"/>
              <a:buAutoNum type="arabicPeriod"/>
            </a:pPr>
            <a:r>
              <a:rPr lang="tr-TR" sz="1400" dirty="0">
                <a:latin typeface="Arial" pitchFamily="34" charset="0"/>
                <a:cs typeface="Arial" pitchFamily="34" charset="0"/>
                <a:hlinkClick r:id="rId6"/>
              </a:rPr>
              <a:t>*</a:t>
            </a:r>
            <a:r>
              <a:rPr lang="en-US" sz="1400" dirty="0">
                <a:latin typeface="Arial" pitchFamily="34" charset="0"/>
                <a:cs typeface="Arial" pitchFamily="34" charset="0"/>
                <a:hlinkClick r:id="rId6"/>
              </a:rPr>
              <a:t>https://www.icisleri.gov.tr/berberguzellik-salonukuaforlerin-acilmasi-genelgesi</a:t>
            </a:r>
            <a:endParaRPr lang="tr-TR" sz="1400" dirty="0">
              <a:latin typeface="Arial" pitchFamily="34" charset="0"/>
              <a:cs typeface="Arial" pitchFamily="34" charset="0"/>
            </a:endParaRPr>
          </a:p>
          <a:p>
            <a:pPr marL="342900" indent="-342900">
              <a:buFont typeface="+mj-lt"/>
              <a:buAutoNum type="arabicPeriod"/>
            </a:pPr>
            <a:r>
              <a:rPr lang="en-US" sz="1400" dirty="0">
                <a:latin typeface="Arial" pitchFamily="34" charset="0"/>
                <a:cs typeface="Arial" pitchFamily="34" charset="0"/>
                <a:hlinkClick r:id="rId7"/>
              </a:rPr>
              <a:t>https://ailevecalisma.gov.tr/covid19/haberler/kuafor-berber-ve-guzellik-salonlarinda-yeni-tip-koronavirus-ile-etkin-mucadele-kapsaminda-dikkat-edilecek-hususlarin-yer-aldigi-dokuman-ve-kontrol-listesi-yayimlandi/</a:t>
            </a:r>
            <a:endParaRPr lang="en-US" sz="1400" dirty="0">
              <a:latin typeface="Arial" pitchFamily="34" charset="0"/>
              <a:cs typeface="Arial" pitchFamily="34" charset="0"/>
            </a:endParaRPr>
          </a:p>
          <a:p>
            <a:pPr marL="342900" indent="-342900">
              <a:buFont typeface="+mj-lt"/>
              <a:buAutoNum type="arabicPeriod"/>
            </a:pPr>
            <a:endParaRPr lang="en-US" sz="1400" dirty="0">
              <a:latin typeface="Arial" pitchFamily="34" charset="0"/>
              <a:cs typeface="Arial" pitchFamily="34" charset="0"/>
            </a:endParaRPr>
          </a:p>
          <a:p>
            <a:pPr marL="342900" indent="-342900">
              <a:buFont typeface="+mj-lt"/>
              <a:buAutoNum type="arabicPeriod"/>
            </a:pPr>
            <a:endParaRPr lang="en-US" sz="1400" dirty="0">
              <a:effectLst/>
              <a:latin typeface="Arial" pitchFamily="34" charset="0"/>
              <a:ea typeface="Times New Roman" panose="02020603050405020304" pitchFamily="18" charset="0"/>
              <a:cs typeface="Arial" pitchFamily="34" charset="0"/>
            </a:endParaRPr>
          </a:p>
          <a:p>
            <a:pPr marL="342900" indent="-342900">
              <a:buFont typeface="+mj-lt"/>
              <a:buAutoNum type="arabicPeriod"/>
            </a:pPr>
            <a:endParaRPr lang="en-US" sz="1400" dirty="0">
              <a:effectLst/>
              <a:latin typeface="Arial" pitchFamily="34" charset="0"/>
              <a:ea typeface="Times New Roman" panose="02020603050405020304" pitchFamily="18" charset="0"/>
              <a:cs typeface="Arial" pitchFamily="34" charset="0"/>
            </a:endParaRPr>
          </a:p>
          <a:p>
            <a:pPr marL="342900" indent="-342900">
              <a:buFont typeface="+mj-lt"/>
              <a:buAutoNum type="arabicPeriod"/>
            </a:pPr>
            <a:endParaRPr lang="tr-TR" sz="1400" dirty="0">
              <a:latin typeface="Arial" pitchFamily="34" charset="0"/>
              <a:cs typeface="Arial" pitchFamily="34" charset="0"/>
            </a:endParaRPr>
          </a:p>
          <a:p>
            <a:pPr marL="342900" indent="-342900">
              <a:buFont typeface="+mj-lt"/>
              <a:buAutoNum type="arabicPeriod"/>
            </a:pPr>
            <a:endParaRPr lang="en-US" sz="1400" dirty="0">
              <a:latin typeface="Arial" pitchFamily="34" charset="0"/>
              <a:cs typeface="Arial" pitchFamily="34" charset="0"/>
            </a:endParaRPr>
          </a:p>
          <a:p>
            <a:pPr marL="342900" indent="-342900">
              <a:buFont typeface="+mj-lt"/>
              <a:buAutoNum type="arabicPeriod"/>
            </a:pPr>
            <a:endParaRPr lang="en-US" sz="1400" dirty="0">
              <a:latin typeface="Arial" pitchFamily="34" charset="0"/>
              <a:cs typeface="Arial" pitchFamily="34" charset="0"/>
            </a:endParaRPr>
          </a:p>
          <a:p>
            <a:pPr marL="342900" indent="-342900">
              <a:buFont typeface="+mj-lt"/>
              <a:buAutoNum type="arabicPeriod"/>
            </a:pPr>
            <a:endParaRPr lang="en-US" sz="1400"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D25AF3ED-C620-4C73-A856-59B08C4A94BE}"/>
              </a:ext>
            </a:extLst>
          </p:cNvPr>
          <p:cNvSpPr>
            <a:spLocks noGrp="1"/>
          </p:cNvSpPr>
          <p:nvPr>
            <p:ph type="title"/>
          </p:nvPr>
        </p:nvSpPr>
        <p:spPr>
          <a:xfrm>
            <a:off x="322333" y="228815"/>
            <a:ext cx="6896475" cy="1238302"/>
          </a:xfrm>
        </p:spPr>
        <p:txBody>
          <a:bodyPr>
            <a:normAutofit/>
          </a:bodyPr>
          <a:lstStyle/>
          <a:p>
            <a:r>
              <a:rPr lang="mn-MN" dirty="0">
                <a:latin typeface="Arial" pitchFamily="34" charset="0"/>
                <a:cs typeface="Arial" pitchFamily="34" charset="0"/>
              </a:rPr>
              <a:t>Ашигласан материал</a:t>
            </a:r>
            <a:endParaRPr lang="en-US" dirty="0">
              <a:latin typeface="Arial" pitchFamily="34" charset="0"/>
              <a:cs typeface="Arial" pitchFamily="34" charset="0"/>
            </a:endParaRPr>
          </a:p>
        </p:txBody>
      </p:sp>
    </p:spTree>
    <p:extLst>
      <p:ext uri="{BB962C8B-B14F-4D97-AF65-F5344CB8AC3E}">
        <p14:creationId xmlns:p14="http://schemas.microsoft.com/office/powerpoint/2010/main" val="193990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885776FF-AC16-4B72-9C8A-C6C7B834E379}" type="slidenum">
              <a:rPr lang="tr-TR" smtClean="0"/>
              <a:t>39</a:t>
            </a:fld>
            <a:endParaRPr lang="tr-TR"/>
          </a:p>
        </p:txBody>
      </p:sp>
      <p:sp>
        <p:nvSpPr>
          <p:cNvPr id="2" name="TextBox 1"/>
          <p:cNvSpPr txBox="1"/>
          <p:nvPr/>
        </p:nvSpPr>
        <p:spPr>
          <a:xfrm>
            <a:off x="2122312" y="3375378"/>
            <a:ext cx="4820356" cy="861774"/>
          </a:xfrm>
          <a:prstGeom prst="rect">
            <a:avLst/>
          </a:prstGeom>
          <a:noFill/>
        </p:spPr>
        <p:txBody>
          <a:bodyPr wrap="square" rtlCol="0">
            <a:spAutoFit/>
          </a:bodyPr>
          <a:lstStyle/>
          <a:p>
            <a:pPr algn="ctr"/>
            <a:r>
              <a:rPr lang="mn-MN" sz="5000" dirty="0"/>
              <a:t>БАЯРЛАЛАА</a:t>
            </a:r>
            <a:endParaRPr lang="tr-TR" sz="5000" dirty="0"/>
          </a:p>
        </p:txBody>
      </p:sp>
    </p:spTree>
    <p:extLst>
      <p:ext uri="{BB962C8B-B14F-4D97-AF65-F5344CB8AC3E}">
        <p14:creationId xmlns:p14="http://schemas.microsoft.com/office/powerpoint/2010/main" val="9223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57153A5F-640C-42E6-878B-218AFF2F8DC6}"/>
              </a:ext>
            </a:extLst>
          </p:cNvPr>
          <p:cNvSpPr>
            <a:spLocks noGrp="1"/>
          </p:cNvSpPr>
          <p:nvPr>
            <p:ph type="title"/>
          </p:nvPr>
        </p:nvSpPr>
        <p:spPr/>
        <p:txBody>
          <a:bodyPr>
            <a:normAutofit/>
          </a:bodyPr>
          <a:lstStyle/>
          <a:p>
            <a:r>
              <a:rPr lang="mn-MN" dirty="0">
                <a:latin typeface="Arial" pitchFamily="34" charset="0"/>
                <a:cs typeface="Arial" pitchFamily="34" charset="0"/>
              </a:rPr>
              <a:t>Үсчин, гоо </a:t>
            </a:r>
            <a:r>
              <a:rPr lang="mn-MN" dirty="0" smtClean="0">
                <a:latin typeface="Arial" pitchFamily="34" charset="0"/>
                <a:cs typeface="Arial" pitchFamily="34" charset="0"/>
              </a:rPr>
              <a:t>сайхны </a:t>
            </a:r>
            <a:r>
              <a:rPr lang="mn-MN" dirty="0">
                <a:latin typeface="Arial" pitchFamily="34" charset="0"/>
                <a:cs typeface="Arial" pitchFamily="34" charset="0"/>
              </a:rPr>
              <a:t>салонууд</a:t>
            </a:r>
            <a:endParaRPr lang="en-US" dirty="0">
              <a:latin typeface="Arial" pitchFamily="34" charset="0"/>
              <a:cs typeface="Arial" pitchFamily="34" charset="0"/>
            </a:endParaRPr>
          </a:p>
        </p:txBody>
      </p:sp>
      <p:graphicFrame>
        <p:nvGraphicFramePr>
          <p:cNvPr id="6" name="İçerik Yer Tutucusu 4">
            <a:extLst>
              <a:ext uri="{FF2B5EF4-FFF2-40B4-BE49-F238E27FC236}">
                <a16:creationId xmlns:a16="http://schemas.microsoft.com/office/drawing/2014/main" xmlns="" id="{16212765-19E1-45F3-8868-EB68409DB81D}"/>
              </a:ext>
            </a:extLst>
          </p:cNvPr>
          <p:cNvGraphicFramePr>
            <a:graphicFrameLocks/>
          </p:cNvGraphicFramePr>
          <p:nvPr>
            <p:extLst>
              <p:ext uri="{D42A27DB-BD31-4B8C-83A1-F6EECF244321}">
                <p14:modId xmlns:p14="http://schemas.microsoft.com/office/powerpoint/2010/main" val="3456734846"/>
              </p:ext>
            </p:extLst>
          </p:nvPr>
        </p:nvGraphicFramePr>
        <p:xfrm>
          <a:off x="628650" y="1609080"/>
          <a:ext cx="8164368" cy="4294200"/>
        </p:xfrm>
        <a:graphic>
          <a:graphicData uri="http://schemas.openxmlformats.org/drawingml/2006/table">
            <a:tbl>
              <a:tblPr>
                <a:tableStyleId>{10A1B5D5-9B99-4C35-A422-299274C87663}</a:tableStyleId>
              </a:tblPr>
              <a:tblGrid>
                <a:gridCol w="1061667">
                  <a:extLst>
                    <a:ext uri="{9D8B030D-6E8A-4147-A177-3AD203B41FA5}">
                      <a16:colId xmlns:a16="http://schemas.microsoft.com/office/drawing/2014/main" xmlns="" val="1317928233"/>
                    </a:ext>
                  </a:extLst>
                </a:gridCol>
                <a:gridCol w="5981222">
                  <a:extLst>
                    <a:ext uri="{9D8B030D-6E8A-4147-A177-3AD203B41FA5}">
                      <a16:colId xmlns:a16="http://schemas.microsoft.com/office/drawing/2014/main" xmlns="" val="3086434871"/>
                    </a:ext>
                  </a:extLst>
                </a:gridCol>
                <a:gridCol w="1121479">
                  <a:extLst>
                    <a:ext uri="{9D8B030D-6E8A-4147-A177-3AD203B41FA5}">
                      <a16:colId xmlns:a16="http://schemas.microsoft.com/office/drawing/2014/main" xmlns="" val="2016764774"/>
                    </a:ext>
                  </a:extLst>
                </a:gridCol>
              </a:tblGrid>
              <a:tr h="736514">
                <a:tc>
                  <a:txBody>
                    <a:bodyPr/>
                    <a:lstStyle/>
                    <a:p>
                      <a:pPr algn="l" fontAlgn="ctr"/>
                      <a:r>
                        <a:rPr lang="da-DK" sz="2000" b="1" u="none" strike="noStrike" dirty="0">
                          <a:effectLst/>
                        </a:rPr>
                        <a:t>NACE</a:t>
                      </a:r>
                      <a:endParaRPr lang="da-DK" sz="2000" b="1" i="0" u="none" strike="noStrike" dirty="0">
                        <a:effectLst/>
                        <a:latin typeface="Garamond" panose="02020404030301010803" pitchFamily="18" charset="0"/>
                      </a:endParaRPr>
                    </a:p>
                  </a:txBody>
                  <a:tcPr marL="6350" marR="6350" marT="6350" marB="0" anchor="ctr">
                    <a:noFill/>
                  </a:tcPr>
                </a:tc>
                <a:tc>
                  <a:txBody>
                    <a:bodyPr/>
                    <a:lstStyle/>
                    <a:p>
                      <a:pPr algn="l" fontAlgn="ctr"/>
                      <a:r>
                        <a:rPr lang="mn-MN" sz="2000" b="1" u="none" strike="noStrike" dirty="0">
                          <a:effectLst/>
                        </a:rPr>
                        <a:t>Туркийн</a:t>
                      </a:r>
                      <a:r>
                        <a:rPr lang="mn-MN" sz="2000" b="1" u="none" strike="noStrike" baseline="0" dirty="0">
                          <a:effectLst/>
                        </a:rPr>
                        <a:t> </a:t>
                      </a:r>
                      <a:r>
                        <a:rPr lang="en-US" sz="2000" b="1" u="none" strike="noStrike" dirty="0">
                          <a:effectLst/>
                        </a:rPr>
                        <a:t>NACE</a:t>
                      </a:r>
                      <a:r>
                        <a:rPr lang="mn-MN" sz="2000" b="1" u="none" strike="noStrike" dirty="0">
                          <a:effectLst/>
                        </a:rPr>
                        <a:t> ангиллын </a:t>
                      </a:r>
                      <a:r>
                        <a:rPr lang="mn-MN" sz="2000" b="1" u="none" strike="noStrike" baseline="0" dirty="0">
                          <a:effectLst/>
                        </a:rPr>
                        <a:t>6 тодорхойлолт</a:t>
                      </a:r>
                      <a:endParaRPr lang="en-US" sz="2000" b="1" i="0" u="none" strike="noStrike" dirty="0">
                        <a:effectLst/>
                        <a:latin typeface="Garamond" panose="02020404030301010803" pitchFamily="18" charset="0"/>
                      </a:endParaRPr>
                    </a:p>
                  </a:txBody>
                  <a:tcPr marL="6350" marR="6350" marT="6350" marB="0" anchor="ctr">
                    <a:noFill/>
                  </a:tcPr>
                </a:tc>
                <a:tc>
                  <a:txBody>
                    <a:bodyPr/>
                    <a:lstStyle/>
                    <a:p>
                      <a:pPr algn="ctr" fontAlgn="ctr"/>
                      <a:r>
                        <a:rPr lang="mn-MN" sz="2000" b="1" i="0" u="none" strike="noStrike" dirty="0">
                          <a:effectLst/>
                          <a:latin typeface="+mn-lt"/>
                        </a:rPr>
                        <a:t>Аюулын</a:t>
                      </a:r>
                      <a:r>
                        <a:rPr lang="mn-MN" sz="2000" b="1" i="0" u="none" strike="noStrike" baseline="0" dirty="0">
                          <a:effectLst/>
                          <a:latin typeface="+mn-lt"/>
                        </a:rPr>
                        <a:t> зэрэг</a:t>
                      </a:r>
                      <a:endParaRPr lang="en-US" sz="2000" b="1" i="0" u="none" strike="noStrike" dirty="0">
                        <a:effectLst/>
                        <a:latin typeface="Garamond" panose="02020404030301010803" pitchFamily="18" charset="0"/>
                      </a:endParaRPr>
                    </a:p>
                  </a:txBody>
                  <a:tcPr marL="6350" marR="6350" marT="6350" marB="0" anchor="ctr">
                    <a:noFill/>
                  </a:tcPr>
                </a:tc>
                <a:extLst>
                  <a:ext uri="{0D108BD9-81ED-4DB2-BD59-A6C34878D82A}">
                    <a16:rowId xmlns:a16="http://schemas.microsoft.com/office/drawing/2014/main" xmlns="" val="2303766938"/>
                  </a:ext>
                </a:extLst>
              </a:tr>
              <a:tr h="364537">
                <a:tc>
                  <a:txBody>
                    <a:bodyPr/>
                    <a:lstStyle/>
                    <a:p>
                      <a:pPr algn="l" fontAlgn="b"/>
                      <a:r>
                        <a:rPr lang="en-US" sz="2000" u="none" strike="noStrike" dirty="0">
                          <a:effectLst/>
                        </a:rPr>
                        <a:t>96.02</a:t>
                      </a:r>
                      <a:endParaRPr lang="en-US" sz="2000" b="1" i="0" u="none" strike="noStrike" dirty="0">
                        <a:effectLst/>
                        <a:latin typeface="Garamond" panose="02020404030301010803" pitchFamily="18" charset="0"/>
                      </a:endParaRPr>
                    </a:p>
                  </a:txBody>
                  <a:tcPr marL="6350" marR="6350" marT="6350" marB="0" anchor="ctr">
                    <a:noFill/>
                  </a:tcPr>
                </a:tc>
                <a:tc>
                  <a:txBody>
                    <a:bodyPr/>
                    <a:lstStyle/>
                    <a:p>
                      <a:pPr fontAlgn="t"/>
                      <a:r>
                        <a:rPr lang="mn-MN" sz="1350" b="0" i="0" kern="1200" dirty="0">
                          <a:solidFill>
                            <a:schemeClr val="dk1"/>
                          </a:solidFill>
                          <a:effectLst/>
                          <a:latin typeface="+mn-lt"/>
                          <a:ea typeface="+mn-ea"/>
                          <a:cs typeface="+mn-cs"/>
                        </a:rPr>
                        <a:t/>
                      </a:r>
                      <a:br>
                        <a:rPr lang="mn-MN" sz="1350" b="0" i="0" kern="1200" dirty="0">
                          <a:solidFill>
                            <a:schemeClr val="dk1"/>
                          </a:solidFill>
                          <a:effectLst/>
                          <a:latin typeface="+mn-lt"/>
                          <a:ea typeface="+mn-ea"/>
                          <a:cs typeface="+mn-cs"/>
                        </a:rPr>
                      </a:br>
                      <a:r>
                        <a:rPr lang="mn-MN" sz="2000" u="none" strike="noStrike" kern="1200" dirty="0">
                          <a:solidFill>
                            <a:schemeClr val="dk1"/>
                          </a:solidFill>
                          <a:effectLst/>
                          <a:latin typeface="+mn-lt"/>
                          <a:ea typeface="+mn-ea"/>
                          <a:cs typeface="+mn-cs"/>
                        </a:rPr>
                        <a:t>Үсчин болон бусад гоо сайхны салоны үйл ажиллагаа</a:t>
                      </a:r>
                    </a:p>
                  </a:txBody>
                  <a:tcPr marL="6350" marR="6350" marT="6350" marB="0" anchor="b">
                    <a:noFill/>
                  </a:tcPr>
                </a:tc>
                <a:tc>
                  <a:txBody>
                    <a:bodyPr/>
                    <a:lstStyle/>
                    <a:p>
                      <a:pPr algn="l" fontAlgn="b"/>
                      <a:r>
                        <a:rPr lang="en-US" sz="2000" u="none" strike="noStrike" dirty="0">
                          <a:effectLst/>
                        </a:rPr>
                        <a:t> </a:t>
                      </a:r>
                      <a:endParaRPr lang="en-US" sz="2000" b="1" i="0" u="none" strike="noStrike" dirty="0">
                        <a:effectLst/>
                        <a:latin typeface="Garamond" panose="02020404030301010803" pitchFamily="18" charset="0"/>
                      </a:endParaRPr>
                    </a:p>
                  </a:txBody>
                  <a:tcPr marL="6350" marR="6350" marT="6350" marB="0" anchor="b">
                    <a:noFill/>
                  </a:tcPr>
                </a:tc>
                <a:extLst>
                  <a:ext uri="{0D108BD9-81ED-4DB2-BD59-A6C34878D82A}">
                    <a16:rowId xmlns:a16="http://schemas.microsoft.com/office/drawing/2014/main" xmlns="" val="859096601"/>
                  </a:ext>
                </a:extLst>
              </a:tr>
              <a:tr h="1078731">
                <a:tc>
                  <a:txBody>
                    <a:bodyPr/>
                    <a:lstStyle/>
                    <a:p>
                      <a:pPr algn="l" fontAlgn="b"/>
                      <a:r>
                        <a:rPr lang="en-US" sz="2000" u="none" strike="noStrike" dirty="0">
                          <a:effectLst/>
                        </a:rPr>
                        <a:t>96.02.01</a:t>
                      </a:r>
                      <a:endParaRPr lang="en-US" sz="2000" b="0" i="0" u="none" strike="noStrike" dirty="0">
                        <a:effectLst/>
                        <a:latin typeface="Garamond" panose="02020404030301010803" pitchFamily="18" charset="0"/>
                      </a:endParaRPr>
                    </a:p>
                  </a:txBody>
                  <a:tcPr marL="6350" marR="6350" marT="6350" marB="0" anchor="ctr">
                    <a:noFill/>
                  </a:tcPr>
                </a:tc>
                <a:tc>
                  <a:txBody>
                    <a:bodyPr/>
                    <a:lstStyle/>
                    <a:p>
                      <a:pPr algn="l" fontAlgn="b"/>
                      <a:r>
                        <a:rPr lang="mn-MN" sz="2000" u="none" strike="noStrike" dirty="0">
                          <a:effectLst/>
                        </a:rPr>
                        <a:t>Гоо сайхны салонуудын үйл ажиллагаа (арьс арчилгаа, хөмсөг арилгах, вакс, маникюр, педикюр, нүүр будалт</a:t>
                      </a:r>
                      <a:r>
                        <a:rPr lang="mn-MN" sz="2000" u="none" strike="noStrike" baseline="0" dirty="0">
                          <a:effectLst/>
                        </a:rPr>
                        <a:t>ын үйлчилгээ үзүүлдэг </a:t>
                      </a:r>
                      <a:r>
                        <a:rPr lang="mn-MN" sz="2000" u="none" strike="noStrike" dirty="0">
                          <a:effectLst/>
                        </a:rPr>
                        <a:t>салонууд) (эрүүл мэндийн үйлчилгээнээс бусад)</a:t>
                      </a:r>
                      <a:endParaRPr lang="en-US" sz="2000" b="0" i="0" u="none" strike="noStrike" dirty="0">
                        <a:effectLst/>
                        <a:latin typeface="Garamond" panose="02020404030301010803" pitchFamily="18" charset="0"/>
                      </a:endParaRPr>
                    </a:p>
                  </a:txBody>
                  <a:tcPr marL="6350" marR="6350" marT="6350" marB="0" anchor="b">
                    <a:noFill/>
                  </a:tcPr>
                </a:tc>
                <a:tc>
                  <a:txBody>
                    <a:bodyPr/>
                    <a:lstStyle/>
                    <a:p>
                      <a:pPr algn="l" fontAlgn="b"/>
                      <a:r>
                        <a:rPr lang="mn-MN" sz="2000" u="none" strike="noStrike" dirty="0">
                          <a:effectLst/>
                        </a:rPr>
                        <a:t>Аюултай</a:t>
                      </a:r>
                      <a:endParaRPr lang="en-US" sz="2000" b="0" i="0" u="none" strike="noStrike" dirty="0">
                        <a:effectLst/>
                        <a:latin typeface="Garamond" panose="02020404030301010803" pitchFamily="18" charset="0"/>
                      </a:endParaRPr>
                    </a:p>
                  </a:txBody>
                  <a:tcPr marL="6350" marR="6350" marT="6350" marB="0" anchor="b">
                    <a:noFill/>
                  </a:tcPr>
                </a:tc>
                <a:extLst>
                  <a:ext uri="{0D108BD9-81ED-4DB2-BD59-A6C34878D82A}">
                    <a16:rowId xmlns:a16="http://schemas.microsoft.com/office/drawing/2014/main" xmlns="" val="3473805870"/>
                  </a:ext>
                </a:extLst>
              </a:tr>
              <a:tr h="364537">
                <a:tc>
                  <a:txBody>
                    <a:bodyPr/>
                    <a:lstStyle/>
                    <a:p>
                      <a:pPr algn="l" fontAlgn="b"/>
                      <a:r>
                        <a:rPr lang="en-US" sz="2000" u="none" strike="noStrike" dirty="0">
                          <a:effectLst/>
                        </a:rPr>
                        <a:t>96.02.02</a:t>
                      </a:r>
                      <a:endParaRPr lang="en-US" sz="2000" b="0" i="0" u="none" strike="noStrike" dirty="0">
                        <a:effectLst/>
                        <a:latin typeface="Garamond" panose="02020404030301010803" pitchFamily="18" charset="0"/>
                      </a:endParaRPr>
                    </a:p>
                  </a:txBody>
                  <a:tcPr marL="6350" marR="6350" marT="6350" marB="0" anchor="ctr">
                    <a:noFill/>
                  </a:tcPr>
                </a:tc>
                <a:tc>
                  <a:txBody>
                    <a:bodyPr/>
                    <a:lstStyle/>
                    <a:p>
                      <a:pPr algn="l" fontAlgn="b"/>
                      <a:r>
                        <a:rPr lang="mn-MN" sz="2000" u="none" strike="noStrike" dirty="0">
                          <a:effectLst/>
                        </a:rPr>
                        <a:t>Эрэгтэй үсчин</a:t>
                      </a:r>
                      <a:endParaRPr lang="en-US" sz="2000" b="0" i="0" u="none" strike="noStrike" dirty="0">
                        <a:effectLst/>
                        <a:latin typeface="Garamond" panose="02020404030301010803" pitchFamily="18" charset="0"/>
                      </a:endParaRPr>
                    </a:p>
                  </a:txBody>
                  <a:tcPr marL="6350" marR="6350" marT="6350" marB="0" anchor="b">
                    <a:noFill/>
                  </a:tcPr>
                </a:tc>
                <a:tc>
                  <a:txBody>
                    <a:bodyPr/>
                    <a:lstStyle/>
                    <a:p>
                      <a:pPr algn="l" fontAlgn="b"/>
                      <a:r>
                        <a:rPr lang="mn-MN" sz="2000" u="none" strike="noStrike" dirty="0">
                          <a:effectLst/>
                        </a:rPr>
                        <a:t>Аюултай</a:t>
                      </a:r>
                      <a:endParaRPr lang="en-US" sz="2000" b="0" i="0" u="none" strike="noStrike" dirty="0">
                        <a:effectLst/>
                        <a:latin typeface="Garamond" panose="02020404030301010803" pitchFamily="18" charset="0"/>
                      </a:endParaRPr>
                    </a:p>
                  </a:txBody>
                  <a:tcPr marL="6350" marR="6350" marT="6350" marB="0" anchor="b">
                    <a:noFill/>
                  </a:tcPr>
                </a:tc>
                <a:extLst>
                  <a:ext uri="{0D108BD9-81ED-4DB2-BD59-A6C34878D82A}">
                    <a16:rowId xmlns:a16="http://schemas.microsoft.com/office/drawing/2014/main" xmlns="" val="2089886293"/>
                  </a:ext>
                </a:extLst>
              </a:tr>
              <a:tr h="364537">
                <a:tc>
                  <a:txBody>
                    <a:bodyPr/>
                    <a:lstStyle/>
                    <a:p>
                      <a:pPr algn="l" fontAlgn="b"/>
                      <a:r>
                        <a:rPr lang="en-US" sz="2000" u="none" strike="noStrike" dirty="0">
                          <a:effectLst/>
                        </a:rPr>
                        <a:t>96.02.03</a:t>
                      </a:r>
                      <a:endParaRPr lang="en-US" sz="2000" b="0" i="0" u="none" strike="noStrike" dirty="0">
                        <a:effectLst/>
                        <a:latin typeface="Garamond" panose="02020404030301010803" pitchFamily="18" charset="0"/>
                      </a:endParaRPr>
                    </a:p>
                  </a:txBody>
                  <a:tcPr marL="6350" marR="6350" marT="6350" marB="0" anchor="ctr">
                    <a:noFill/>
                  </a:tcPr>
                </a:tc>
                <a:tc>
                  <a:txBody>
                    <a:bodyPr/>
                    <a:lstStyle/>
                    <a:p>
                      <a:pPr algn="l" fontAlgn="b"/>
                      <a:r>
                        <a:rPr lang="mn-MN" sz="2000" u="none" strike="noStrike" dirty="0">
                          <a:effectLst/>
                        </a:rPr>
                        <a:t>Эмэгтэй үсчин</a:t>
                      </a:r>
                      <a:endParaRPr lang="en-US" sz="2000" b="0" i="0" u="none" strike="noStrike" dirty="0">
                        <a:effectLst/>
                        <a:latin typeface="Garamond" panose="02020404030301010803" pitchFamily="18" charset="0"/>
                      </a:endParaRPr>
                    </a:p>
                  </a:txBody>
                  <a:tcPr marL="6350" marR="6350" marT="6350" marB="0" anchor="b">
                    <a:noFill/>
                  </a:tcPr>
                </a:tc>
                <a:tc>
                  <a:txBody>
                    <a:bodyPr/>
                    <a:lstStyle/>
                    <a:p>
                      <a:pPr algn="l" fontAlgn="b"/>
                      <a:r>
                        <a:rPr lang="mn-MN" sz="2000" u="none" strike="noStrike" dirty="0">
                          <a:effectLst/>
                        </a:rPr>
                        <a:t>Аюултай</a:t>
                      </a:r>
                      <a:endParaRPr lang="en-US" sz="2000" b="0" i="0" u="none" strike="noStrike" dirty="0">
                        <a:effectLst/>
                        <a:latin typeface="Garamond" panose="02020404030301010803" pitchFamily="18" charset="0"/>
                      </a:endParaRPr>
                    </a:p>
                  </a:txBody>
                  <a:tcPr marL="6350" marR="6350" marT="6350" marB="0" anchor="b">
                    <a:noFill/>
                  </a:tcPr>
                </a:tc>
                <a:extLst>
                  <a:ext uri="{0D108BD9-81ED-4DB2-BD59-A6C34878D82A}">
                    <a16:rowId xmlns:a16="http://schemas.microsoft.com/office/drawing/2014/main" xmlns="" val="3621047242"/>
                  </a:ext>
                </a:extLst>
              </a:tr>
              <a:tr h="721635">
                <a:tc>
                  <a:txBody>
                    <a:bodyPr/>
                    <a:lstStyle/>
                    <a:p>
                      <a:pPr algn="l" fontAlgn="b"/>
                      <a:r>
                        <a:rPr lang="en-US" sz="2000" u="none" strike="noStrike" dirty="0">
                          <a:effectLst/>
                        </a:rPr>
                        <a:t>96.02.04</a:t>
                      </a:r>
                      <a:endParaRPr lang="en-US" sz="2000" b="0" i="0" u="none" strike="noStrike" dirty="0">
                        <a:effectLst/>
                        <a:latin typeface="Garamond" panose="02020404030301010803" pitchFamily="18" charset="0"/>
                      </a:endParaRPr>
                    </a:p>
                  </a:txBody>
                  <a:tcPr marL="6350" marR="6350" marT="6350" marB="0" anchor="ctr">
                    <a:noFill/>
                  </a:tcPr>
                </a:tc>
                <a:tc>
                  <a:txBody>
                    <a:bodyPr/>
                    <a:lstStyle/>
                    <a:p>
                      <a:pPr algn="l" fontAlgn="b"/>
                      <a:r>
                        <a:rPr lang="mn-MN" sz="2000" u="none" strike="noStrike" dirty="0">
                          <a:effectLst/>
                        </a:rPr>
                        <a:t>Зөвхөн маникюр, педикюр үйлчилгээ үзүүлдэг салон</a:t>
                      </a:r>
                      <a:r>
                        <a:rPr lang="mn-MN" sz="2000" u="none" strike="noStrike" baseline="0" dirty="0">
                          <a:effectLst/>
                        </a:rPr>
                        <a:t> </a:t>
                      </a:r>
                      <a:endParaRPr lang="en-US" sz="2000" b="0" i="0" u="none" strike="noStrike" dirty="0">
                        <a:effectLst/>
                        <a:latin typeface="Garamond" panose="02020404030301010803" pitchFamily="18" charset="0"/>
                      </a:endParaRPr>
                    </a:p>
                  </a:txBody>
                  <a:tcPr marL="6350" marR="6350" marT="6350" marB="0" anchor="b">
                    <a:noFill/>
                  </a:tcPr>
                </a:tc>
                <a:tc>
                  <a:txBody>
                    <a:bodyPr/>
                    <a:lstStyle/>
                    <a:p>
                      <a:pPr algn="l" fontAlgn="b"/>
                      <a:r>
                        <a:rPr lang="mn-MN" sz="2000" u="none" strike="noStrike" dirty="0">
                          <a:effectLst/>
                        </a:rPr>
                        <a:t>Аюултай</a:t>
                      </a:r>
                      <a:endParaRPr lang="en-US" sz="2000" b="0" i="0" u="none" strike="noStrike" dirty="0">
                        <a:effectLst/>
                        <a:latin typeface="Garamond" panose="02020404030301010803" pitchFamily="18" charset="0"/>
                      </a:endParaRPr>
                    </a:p>
                  </a:txBody>
                  <a:tcPr marL="6350" marR="6350" marT="6350" marB="0" anchor="b">
                    <a:noFill/>
                  </a:tcPr>
                </a:tc>
                <a:extLst>
                  <a:ext uri="{0D108BD9-81ED-4DB2-BD59-A6C34878D82A}">
                    <a16:rowId xmlns:a16="http://schemas.microsoft.com/office/drawing/2014/main" xmlns="" val="2773525470"/>
                  </a:ext>
                </a:extLst>
              </a:tr>
              <a:tr h="364537">
                <a:tc>
                  <a:txBody>
                    <a:bodyPr/>
                    <a:lstStyle/>
                    <a:p>
                      <a:pPr algn="l" fontAlgn="b"/>
                      <a:r>
                        <a:rPr lang="en-US" sz="2000" u="none" strike="noStrike" dirty="0">
                          <a:effectLst/>
                        </a:rPr>
                        <a:t>96.02.05</a:t>
                      </a:r>
                      <a:endParaRPr lang="en-US" sz="2000" b="0" i="0" u="none" strike="noStrike" dirty="0">
                        <a:effectLst/>
                        <a:latin typeface="Garamond" panose="02020404030301010803" pitchFamily="18" charset="0"/>
                      </a:endParaRPr>
                    </a:p>
                  </a:txBody>
                  <a:tcPr marL="6350" marR="6350" marT="6350" marB="0" anchor="ctr">
                    <a:noFill/>
                  </a:tcPr>
                </a:tc>
                <a:tc>
                  <a:txBody>
                    <a:bodyPr/>
                    <a:lstStyle/>
                    <a:p>
                      <a:pPr algn="l" fontAlgn="b"/>
                      <a:r>
                        <a:rPr lang="mn-MN" sz="2000" u="none" strike="noStrike" dirty="0">
                          <a:effectLst/>
                        </a:rPr>
                        <a:t>Зөвхөн вакс үйлчилгээ үзүүлдэг салон</a:t>
                      </a:r>
                      <a:endParaRPr lang="en-US" sz="2000" b="0" i="0" u="none" strike="noStrike" dirty="0">
                        <a:effectLst/>
                        <a:latin typeface="Garamond" panose="02020404030301010803" pitchFamily="18" charset="0"/>
                      </a:endParaRPr>
                    </a:p>
                  </a:txBody>
                  <a:tcPr marL="6350" marR="6350" marT="6350" marB="0" anchor="b">
                    <a:noFill/>
                  </a:tcPr>
                </a:tc>
                <a:tc>
                  <a:txBody>
                    <a:bodyPr/>
                    <a:lstStyle/>
                    <a:p>
                      <a:pPr algn="l" fontAlgn="b"/>
                      <a:r>
                        <a:rPr lang="mn-MN" sz="2000" u="none" strike="noStrike" dirty="0">
                          <a:effectLst/>
                        </a:rPr>
                        <a:t>Аюултай</a:t>
                      </a:r>
                      <a:endParaRPr lang="en-US" sz="2000" b="0" i="0" u="none" strike="noStrike" dirty="0">
                        <a:effectLst/>
                        <a:latin typeface="Garamond" panose="02020404030301010803" pitchFamily="18" charset="0"/>
                      </a:endParaRPr>
                    </a:p>
                  </a:txBody>
                  <a:tcPr marL="6350" marR="6350" marT="6350" marB="0" anchor="b">
                    <a:noFill/>
                  </a:tcPr>
                </a:tc>
                <a:extLst>
                  <a:ext uri="{0D108BD9-81ED-4DB2-BD59-A6C34878D82A}">
                    <a16:rowId xmlns:a16="http://schemas.microsoft.com/office/drawing/2014/main" xmlns="" val="2204924557"/>
                  </a:ext>
                </a:extLst>
              </a:tr>
            </a:tbl>
          </a:graphicData>
        </a:graphic>
      </p:graphicFrame>
      <p:sp>
        <p:nvSpPr>
          <p:cNvPr id="7" name="Oval 6">
            <a:extLst>
              <a:ext uri="{FF2B5EF4-FFF2-40B4-BE49-F238E27FC236}">
                <a16:creationId xmlns:a16="http://schemas.microsoft.com/office/drawing/2014/main" xmlns="" id="{F0C5AB96-16D8-430A-A22A-26640DD0F912}"/>
              </a:ext>
            </a:extLst>
          </p:cNvPr>
          <p:cNvSpPr/>
          <p:nvPr/>
        </p:nvSpPr>
        <p:spPr>
          <a:xfrm>
            <a:off x="7407564" y="3407662"/>
            <a:ext cx="1385454" cy="294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37674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07BA6943-CE14-405F-BB83-EF5BAAD241FB}"/>
              </a:ext>
            </a:extLst>
          </p:cNvPr>
          <p:cNvSpPr>
            <a:spLocks noGrp="1"/>
          </p:cNvSpPr>
          <p:nvPr>
            <p:ph type="sldNum" sz="quarter" idx="12"/>
          </p:nvPr>
        </p:nvSpPr>
        <p:spPr/>
        <p:txBody>
          <a:bodyPr/>
          <a:lstStyle/>
          <a:p>
            <a:fld id="{885776FF-AC16-4B72-9C8A-C6C7B834E379}" type="slidenum">
              <a:rPr lang="tr-TR" smtClean="0"/>
              <a:pPr/>
              <a:t>5</a:t>
            </a:fld>
            <a:r>
              <a:rPr lang="tr-TR"/>
              <a:t>/17</a:t>
            </a:r>
            <a:endParaRPr lang="tr-TR" dirty="0"/>
          </a:p>
        </p:txBody>
      </p:sp>
      <p:graphicFrame>
        <p:nvGraphicFramePr>
          <p:cNvPr id="5" name="İçerik Yer Tutucusu 4">
            <a:extLst>
              <a:ext uri="{FF2B5EF4-FFF2-40B4-BE49-F238E27FC236}">
                <a16:creationId xmlns:a16="http://schemas.microsoft.com/office/drawing/2014/main" xmlns="" id="{40F6355B-FA2A-4A0B-84AD-3F299C70EC3E}"/>
              </a:ext>
            </a:extLst>
          </p:cNvPr>
          <p:cNvGraphicFramePr>
            <a:graphicFrameLocks noGrp="1"/>
          </p:cNvGraphicFramePr>
          <p:nvPr>
            <p:ph idx="1"/>
            <p:extLst>
              <p:ext uri="{D42A27DB-BD31-4B8C-83A1-F6EECF244321}">
                <p14:modId xmlns:p14="http://schemas.microsoft.com/office/powerpoint/2010/main" val="112409149"/>
              </p:ext>
            </p:extLst>
          </p:nvPr>
        </p:nvGraphicFramePr>
        <p:xfrm>
          <a:off x="0" y="1302328"/>
          <a:ext cx="9079345" cy="557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aşlık 3">
            <a:extLst>
              <a:ext uri="{FF2B5EF4-FFF2-40B4-BE49-F238E27FC236}">
                <a16:creationId xmlns:a16="http://schemas.microsoft.com/office/drawing/2014/main" xmlns="" id="{C02C09CA-CF72-4DDB-9FBA-F5F568D349D4}"/>
              </a:ext>
            </a:extLst>
          </p:cNvPr>
          <p:cNvSpPr>
            <a:spLocks noGrp="1"/>
          </p:cNvSpPr>
          <p:nvPr>
            <p:ph type="title"/>
          </p:nvPr>
        </p:nvSpPr>
        <p:spPr/>
        <p:txBody>
          <a:bodyPr/>
          <a:lstStyle/>
          <a:p>
            <a:r>
              <a:rPr lang="mn-MN" dirty="0" smtClean="0"/>
              <a:t>ЭРСДЭЛИЙН </a:t>
            </a:r>
            <a:r>
              <a:rPr lang="mn-MN" dirty="0"/>
              <a:t>ХҮЧИН ЗҮЙЛС</a:t>
            </a:r>
            <a:endParaRPr lang="en-US" dirty="0"/>
          </a:p>
        </p:txBody>
      </p:sp>
    </p:spTree>
    <p:extLst>
      <p:ext uri="{BB962C8B-B14F-4D97-AF65-F5344CB8AC3E}">
        <p14:creationId xmlns:p14="http://schemas.microsoft.com/office/powerpoint/2010/main" val="283316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F9FE194-A3FB-4714-856F-7A1EE84DADF0}"/>
              </a:ext>
            </a:extLst>
          </p:cNvPr>
          <p:cNvSpPr>
            <a:spLocks noGrp="1"/>
          </p:cNvSpPr>
          <p:nvPr>
            <p:ph idx="1"/>
          </p:nvPr>
        </p:nvSpPr>
        <p:spPr>
          <a:xfrm>
            <a:off x="271192" y="1894369"/>
            <a:ext cx="4996873" cy="4351338"/>
          </a:xfrm>
        </p:spPr>
        <p:txBody>
          <a:bodyPr/>
          <a:lstStyle/>
          <a:p>
            <a:pPr>
              <a:buClr>
                <a:srgbClr val="9D1D1D"/>
              </a:buClr>
              <a:buFont typeface="Wingdings" panose="05000000000000000000" pitchFamily="2" charset="2"/>
              <a:buChar char="v"/>
            </a:pPr>
            <a:r>
              <a:rPr lang="mn-MN" sz="2400" dirty="0">
                <a:latin typeface="Arial" pitchFamily="34" charset="0"/>
                <a:cs typeface="Arial" pitchFamily="34" charset="0"/>
              </a:rPr>
              <a:t>Ажилтанд ажиллах орчин тохирохгүй байх </a:t>
            </a:r>
          </a:p>
          <a:p>
            <a:pPr>
              <a:buClr>
                <a:srgbClr val="9D1D1D"/>
              </a:buClr>
              <a:buFont typeface="Wingdings" panose="05000000000000000000" pitchFamily="2" charset="2"/>
              <a:buChar char="v"/>
            </a:pPr>
            <a:r>
              <a:rPr lang="mn-MN" sz="2400" dirty="0" smtClean="0">
                <a:latin typeface="Arial" pitchFamily="34" charset="0"/>
                <a:cs typeface="Arial" pitchFamily="34" charset="0"/>
              </a:rPr>
              <a:t>Бие </a:t>
            </a:r>
            <a:r>
              <a:rPr lang="mn-MN" sz="2400" dirty="0">
                <a:latin typeface="Arial" pitchFamily="34" charset="0"/>
                <a:cs typeface="Arial" pitchFamily="34" charset="0"/>
              </a:rPr>
              <a:t>махбодийн таагүй </a:t>
            </a:r>
            <a:r>
              <a:rPr lang="mn-MN" sz="2400" dirty="0" smtClean="0">
                <a:latin typeface="Arial" pitchFamily="34" charset="0"/>
                <a:cs typeface="Arial" pitchFamily="34" charset="0"/>
              </a:rPr>
              <a:t>байдал нь биеийн </a:t>
            </a:r>
            <a:r>
              <a:rPr lang="mn-MN" sz="2400" dirty="0">
                <a:latin typeface="Arial" pitchFamily="34" charset="0"/>
                <a:cs typeface="Arial" pitchFamily="34" charset="0"/>
              </a:rPr>
              <a:t>зарим хэсэгт байнгын өвдөлт өгөх, биеийн болон оюун санааны ядаргаа </a:t>
            </a:r>
            <a:r>
              <a:rPr lang="mn-MN" sz="2400" dirty="0" smtClean="0">
                <a:latin typeface="Arial" pitchFamily="34" charset="0"/>
                <a:cs typeface="Arial" pitchFamily="34" charset="0"/>
              </a:rPr>
              <a:t>үүсгэдэг</a:t>
            </a:r>
            <a:r>
              <a:rPr lang="mn-MN" sz="2400" dirty="0">
                <a:latin typeface="Arial" pitchFamily="34" charset="0"/>
                <a:cs typeface="Arial" pitchFamily="34" charset="0"/>
              </a:rPr>
              <a:t>.</a:t>
            </a:r>
          </a:p>
          <a:p>
            <a:pPr>
              <a:buClr>
                <a:srgbClr val="9D1D1D"/>
              </a:buClr>
              <a:buFont typeface="Wingdings" panose="05000000000000000000" pitchFamily="2" charset="2"/>
              <a:buChar char="v"/>
            </a:pPr>
            <a:r>
              <a:rPr lang="mn-MN" sz="2400" dirty="0">
                <a:latin typeface="Arial" pitchFamily="34" charset="0"/>
                <a:cs typeface="Arial" pitchFamily="34" charset="0"/>
              </a:rPr>
              <a:t>Биеийн аль нэг хэсэг хэвийн бус, тав тухгүй байдалд байх нь булчин, үе мөчний үйл ажиллагаанд дарамт үүсгэдэг.</a:t>
            </a:r>
            <a:endParaRPr lang="tr-TR" sz="2400" dirty="0">
              <a:latin typeface="Arial" pitchFamily="34" charset="0"/>
              <a:cs typeface="Arial" pitchFamily="34" charset="0"/>
            </a:endParaRPr>
          </a:p>
          <a:p>
            <a:pPr>
              <a:buClr>
                <a:srgbClr val="9D1D1D"/>
              </a:buClr>
              <a:buFont typeface="Wingdings" panose="05000000000000000000" pitchFamily="2" charset="2"/>
              <a:buChar char="v"/>
            </a:pPr>
            <a:endParaRPr lang="tr-TR" sz="2400" dirty="0">
              <a:latin typeface="Arial" pitchFamily="34" charset="0"/>
              <a:cs typeface="Arial" pitchFamily="34" charset="0"/>
            </a:endParaRPr>
          </a:p>
        </p:txBody>
      </p:sp>
      <p:sp>
        <p:nvSpPr>
          <p:cNvPr id="2" name="Slayt Numarası Yer Tutucusu 1">
            <a:extLst>
              <a:ext uri="{FF2B5EF4-FFF2-40B4-BE49-F238E27FC236}">
                <a16:creationId xmlns:a16="http://schemas.microsoft.com/office/drawing/2014/main" xmlns="" id="{78C04120-7FE2-4BB3-A5B9-C11EC65FB52D}"/>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6</a:t>
            </a:fld>
            <a:endParaRPr lang="tr-TR" dirty="0">
              <a:latin typeface="Arial" pitchFamily="34" charset="0"/>
              <a:cs typeface="Arial" pitchFamily="34" charset="0"/>
            </a:endParaRPr>
          </a:p>
        </p:txBody>
      </p:sp>
      <p:sp>
        <p:nvSpPr>
          <p:cNvPr id="4" name="Başlık 3">
            <a:extLst>
              <a:ext uri="{FF2B5EF4-FFF2-40B4-BE49-F238E27FC236}">
                <a16:creationId xmlns:a16="http://schemas.microsoft.com/office/drawing/2014/main" xmlns="" id="{60ACBF71-7980-425F-A20B-A2D6CD4FDB13}"/>
              </a:ext>
            </a:extLst>
          </p:cNvPr>
          <p:cNvSpPr>
            <a:spLocks noGrp="1"/>
          </p:cNvSpPr>
          <p:nvPr>
            <p:ph type="title"/>
          </p:nvPr>
        </p:nvSpPr>
        <p:spPr/>
        <p:txBody>
          <a:bodyPr/>
          <a:lstStyle/>
          <a:p>
            <a:pPr lvl="0"/>
            <a:r>
              <a:rPr lang="mn-MN" dirty="0">
                <a:effectLst>
                  <a:outerShdw blurRad="38100" dist="38100" dir="2700000" algn="tl">
                    <a:srgbClr val="000000">
                      <a:alpha val="43137"/>
                    </a:srgbClr>
                  </a:outerShdw>
                </a:effectLst>
                <a:latin typeface="Arial" pitchFamily="34" charset="0"/>
                <a:cs typeface="Arial" pitchFamily="34" charset="0"/>
              </a:rPr>
              <a:t>Хөдөлмөрийн </a:t>
            </a:r>
            <a:r>
              <a:rPr lang="mn-MN" dirty="0" smtClean="0">
                <a:effectLst>
                  <a:outerShdw blurRad="38100" dist="38100" dir="2700000" algn="tl">
                    <a:srgbClr val="000000">
                      <a:alpha val="43137"/>
                    </a:srgbClr>
                  </a:outerShdw>
                </a:effectLst>
                <a:latin typeface="Arial" pitchFamily="34" charset="0"/>
                <a:cs typeface="Arial" pitchFamily="34" charset="0"/>
              </a:rPr>
              <a:t>нөхцөлөөс </a:t>
            </a:r>
            <a:r>
              <a:rPr lang="mn-MN" dirty="0">
                <a:effectLst>
                  <a:outerShdw blurRad="38100" dist="38100" dir="2700000" algn="tl">
                    <a:srgbClr val="000000">
                      <a:alpha val="43137"/>
                    </a:srgbClr>
                  </a:outerShdw>
                </a:effectLst>
                <a:latin typeface="Arial" pitchFamily="34" charset="0"/>
                <a:cs typeface="Arial" pitchFamily="34" charset="0"/>
              </a:rPr>
              <a:t>шалтгаалах хүчин зүйлс</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Resim 5">
            <a:extLst>
              <a:ext uri="{FF2B5EF4-FFF2-40B4-BE49-F238E27FC236}">
                <a16:creationId xmlns:a16="http://schemas.microsoft.com/office/drawing/2014/main" xmlns="" id="{D301FA8E-8B42-4CD6-A100-0C23D0297D0C}"/>
              </a:ext>
            </a:extLst>
          </p:cNvPr>
          <p:cNvPicPr>
            <a:picLocks noChangeAspect="1"/>
          </p:cNvPicPr>
          <p:nvPr/>
        </p:nvPicPr>
        <p:blipFill>
          <a:blip r:embed="rId3"/>
          <a:stretch>
            <a:fillRect/>
          </a:stretch>
        </p:blipFill>
        <p:spPr>
          <a:xfrm>
            <a:off x="5090437" y="3972695"/>
            <a:ext cx="3960000" cy="1365322"/>
          </a:xfrm>
          <a:prstGeom prst="rect">
            <a:avLst/>
          </a:prstGeom>
        </p:spPr>
      </p:pic>
      <p:pic>
        <p:nvPicPr>
          <p:cNvPr id="8" name="Resim 7">
            <a:extLst>
              <a:ext uri="{FF2B5EF4-FFF2-40B4-BE49-F238E27FC236}">
                <a16:creationId xmlns:a16="http://schemas.microsoft.com/office/drawing/2014/main" xmlns="" id="{34B89152-3AED-4BA1-BCBE-FAA765B0852F}"/>
              </a:ext>
            </a:extLst>
          </p:cNvPr>
          <p:cNvPicPr>
            <a:picLocks noChangeAspect="1"/>
          </p:cNvPicPr>
          <p:nvPr/>
        </p:nvPicPr>
        <p:blipFill>
          <a:blip r:embed="rId4"/>
          <a:stretch>
            <a:fillRect/>
          </a:stretch>
        </p:blipFill>
        <p:spPr>
          <a:xfrm>
            <a:off x="5090437" y="2060974"/>
            <a:ext cx="3960000" cy="1327100"/>
          </a:xfrm>
          <a:prstGeom prst="rect">
            <a:avLst/>
          </a:prstGeom>
        </p:spPr>
      </p:pic>
    </p:spTree>
    <p:extLst>
      <p:ext uri="{BB962C8B-B14F-4D97-AF65-F5344CB8AC3E}">
        <p14:creationId xmlns:p14="http://schemas.microsoft.com/office/powerpoint/2010/main" val="279357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60ACBF71-7980-425F-A20B-A2D6CD4FDB13}"/>
              </a:ext>
            </a:extLst>
          </p:cNvPr>
          <p:cNvSpPr>
            <a:spLocks noGrp="1"/>
          </p:cNvSpPr>
          <p:nvPr>
            <p:ph type="title"/>
          </p:nvPr>
        </p:nvSpPr>
        <p:spPr>
          <a:xfrm>
            <a:off x="3476693" y="57524"/>
            <a:ext cx="4772572" cy="1201005"/>
          </a:xfrm>
        </p:spPr>
        <p:txBody>
          <a:bodyPr vert="horz" lIns="91440" tIns="45720" rIns="91440" bIns="45720" rtlCol="0" anchor="b">
            <a:normAutofit/>
          </a:bodyPr>
          <a:lstStyle/>
          <a:p>
            <a:pPr defTabSz="914400"/>
            <a:r>
              <a:rPr lang="mn-MN" sz="2800" dirty="0">
                <a:effectLst>
                  <a:outerShdw blurRad="38100" dist="38100" dir="2700000" algn="tl">
                    <a:srgbClr val="000000">
                      <a:alpha val="43137"/>
                    </a:srgbClr>
                  </a:outerShdw>
                </a:effectLst>
                <a:latin typeface="Arial" pitchFamily="34" charset="0"/>
                <a:cs typeface="Arial" pitchFamily="34" charset="0"/>
              </a:rPr>
              <a:t>Хөдөлмөрийн </a:t>
            </a:r>
            <a:r>
              <a:rPr lang="mn-MN" sz="2800" dirty="0" smtClean="0">
                <a:effectLst>
                  <a:outerShdw blurRad="38100" dist="38100" dir="2700000" algn="tl">
                    <a:srgbClr val="000000">
                      <a:alpha val="43137"/>
                    </a:srgbClr>
                  </a:outerShdw>
                </a:effectLst>
                <a:latin typeface="Arial" pitchFamily="34" charset="0"/>
                <a:cs typeface="Arial" pitchFamily="34" charset="0"/>
              </a:rPr>
              <a:t>нөхцөлөөс </a:t>
            </a:r>
            <a:r>
              <a:rPr lang="mn-MN" sz="2800" dirty="0">
                <a:effectLst>
                  <a:outerShdw blurRad="38100" dist="38100" dir="2700000" algn="tl">
                    <a:srgbClr val="000000">
                      <a:alpha val="43137"/>
                    </a:srgbClr>
                  </a:outerShdw>
                </a:effectLst>
                <a:latin typeface="Arial" pitchFamily="34" charset="0"/>
                <a:cs typeface="Arial" pitchFamily="34" charset="0"/>
              </a:rPr>
              <a:t>шалтгаалах хүчин зүйлс</a:t>
            </a:r>
            <a:endParaRPr lang="en-US" sz="2800"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xmlns="" id="{1F9FE194-A3FB-4714-856F-7A1EE84DADF0}"/>
              </a:ext>
            </a:extLst>
          </p:cNvPr>
          <p:cNvSpPr>
            <a:spLocks noGrp="1"/>
          </p:cNvSpPr>
          <p:nvPr>
            <p:ph idx="1"/>
          </p:nvPr>
        </p:nvSpPr>
        <p:spPr>
          <a:xfrm>
            <a:off x="3706776" y="1533095"/>
            <a:ext cx="4939867" cy="4813888"/>
          </a:xfrm>
        </p:spPr>
        <p:txBody>
          <a:bodyPr vert="horz" lIns="91440" tIns="45720" rIns="91440" bIns="45720" rtlCol="0">
            <a:normAutofit fontScale="92500" lnSpcReduction="10000"/>
          </a:bodyPr>
          <a:lstStyle/>
          <a:p>
            <a:pPr marL="0" indent="0" defTabSz="914400">
              <a:buClr>
                <a:srgbClr val="9D1D1D"/>
              </a:buClr>
              <a:buNone/>
            </a:pPr>
            <a:r>
              <a:rPr lang="mn-MN" sz="2000" dirty="0">
                <a:effectLst>
                  <a:outerShdw blurRad="38100" dist="38100" dir="2700000" algn="tl">
                    <a:srgbClr val="000000">
                      <a:alpha val="43137"/>
                    </a:srgbClr>
                  </a:outerShdw>
                </a:effectLst>
                <a:latin typeface="Arial" pitchFamily="34" charset="0"/>
                <a:cs typeface="Arial" pitchFamily="34" charset="0"/>
              </a:rPr>
              <a:t>Хөдөлмөрийн </a:t>
            </a:r>
            <a:r>
              <a:rPr lang="mn-MN" sz="2000" dirty="0" smtClean="0">
                <a:effectLst>
                  <a:outerShdw blurRad="38100" dist="38100" dir="2700000" algn="tl">
                    <a:srgbClr val="000000">
                      <a:alpha val="43137"/>
                    </a:srgbClr>
                  </a:outerShdw>
                </a:effectLst>
                <a:latin typeface="Arial" pitchFamily="34" charset="0"/>
                <a:cs typeface="Arial" pitchFamily="34" charset="0"/>
              </a:rPr>
              <a:t>нөхцөлөөс </a:t>
            </a:r>
            <a:r>
              <a:rPr lang="mn-MN" sz="2000" dirty="0">
                <a:effectLst>
                  <a:outerShdw blurRad="38100" dist="38100" dir="2700000" algn="tl">
                    <a:srgbClr val="000000">
                      <a:alpha val="43137"/>
                    </a:srgbClr>
                  </a:outerShdw>
                </a:effectLst>
                <a:latin typeface="Arial" pitchFamily="34" charset="0"/>
                <a:cs typeface="Arial" pitchFamily="34" charset="0"/>
              </a:rPr>
              <a:t>шалтгаалах хүчин зүйлсээс үүсдэг хүндрэлүүд</a:t>
            </a:r>
            <a:r>
              <a:rPr lang="tr-TR" sz="2800" dirty="0">
                <a:latin typeface="Arial" pitchFamily="34" charset="0"/>
                <a:cs typeface="Arial" pitchFamily="34" charset="0"/>
              </a:rPr>
              <a:t>:</a:t>
            </a:r>
          </a:p>
          <a:p>
            <a:pPr lvl="1" indent="-228600" defTabSz="914400">
              <a:buClr>
                <a:srgbClr val="9D1D1D"/>
              </a:buClr>
            </a:pPr>
            <a:r>
              <a:rPr lang="mn-MN" sz="2400" b="1" u="sng" dirty="0">
                <a:latin typeface="Arial" pitchFamily="34" charset="0"/>
                <a:cs typeface="Arial" pitchFamily="34" charset="0"/>
              </a:rPr>
              <a:t>Нурууны эмгэг: </a:t>
            </a:r>
            <a:r>
              <a:rPr lang="mn-MN" sz="2400" dirty="0">
                <a:latin typeface="Arial" pitchFamily="34" charset="0"/>
                <a:cs typeface="Arial" pitchFamily="34" charset="0"/>
              </a:rPr>
              <a:t>Удаан зогсох, тасралтгүй бөхийх, хөл, нурууны тулгуургүй сандал дээр удаан суух, хүнд юм </a:t>
            </a:r>
            <a:r>
              <a:rPr lang="mn-MN" sz="2400" dirty="0" smtClean="0">
                <a:latin typeface="Arial" pitchFamily="34" charset="0"/>
                <a:cs typeface="Arial" pitchFamily="34" charset="0"/>
              </a:rPr>
              <a:t>өргөх.</a:t>
            </a:r>
            <a:endParaRPr lang="mn-MN" sz="2400" dirty="0">
              <a:latin typeface="Arial" pitchFamily="34" charset="0"/>
              <a:cs typeface="Arial" pitchFamily="34" charset="0"/>
            </a:endParaRPr>
          </a:p>
          <a:p>
            <a:pPr lvl="1" indent="-228600" defTabSz="914400">
              <a:buClr>
                <a:srgbClr val="9D1D1D"/>
              </a:buClr>
            </a:pPr>
            <a:r>
              <a:rPr lang="mn-MN" sz="2400" b="1" u="sng" dirty="0">
                <a:latin typeface="Arial" pitchFamily="34" charset="0"/>
                <a:cs typeface="Arial" pitchFamily="34" charset="0"/>
              </a:rPr>
              <a:t>Мөрний эмгэг : </a:t>
            </a:r>
            <a:r>
              <a:rPr lang="mn-MN" sz="2400" dirty="0">
                <a:latin typeface="Arial" pitchFamily="34" charset="0"/>
                <a:cs typeface="Arial" pitchFamily="34" charset="0"/>
              </a:rPr>
              <a:t>Гарыг мөрний түвшингээс дээш байлгах, гараа хажуу тийш удаан хугацаанд байрлуулах.</a:t>
            </a:r>
          </a:p>
          <a:p>
            <a:pPr lvl="1" indent="-228600" defTabSz="914400">
              <a:buClr>
                <a:srgbClr val="9D1D1D"/>
              </a:buClr>
            </a:pPr>
            <a:r>
              <a:rPr lang="mn-MN" sz="2400" b="1" u="sng" dirty="0">
                <a:latin typeface="Arial" pitchFamily="34" charset="0"/>
                <a:cs typeface="Arial" pitchFamily="34" charset="0"/>
              </a:rPr>
              <a:t>Тохой, бугуй, гарын шууны эмгэг :</a:t>
            </a:r>
            <a:r>
              <a:rPr lang="mn-MN" sz="2400" b="1" dirty="0">
                <a:latin typeface="Arial" pitchFamily="34" charset="0"/>
                <a:cs typeface="Arial" pitchFamily="34" charset="0"/>
              </a:rPr>
              <a:t> </a:t>
            </a:r>
            <a:r>
              <a:rPr lang="mn-MN" sz="2400" dirty="0">
                <a:latin typeface="Arial" pitchFamily="34" charset="0"/>
                <a:cs typeface="Arial" pitchFamily="34" charset="0"/>
              </a:rPr>
              <a:t>Ажлын  багажийг буруу барих.</a:t>
            </a:r>
          </a:p>
          <a:p>
            <a:pPr lvl="1" indent="-228600" defTabSz="914400">
              <a:buClr>
                <a:srgbClr val="9D1D1D"/>
              </a:buClr>
            </a:pPr>
            <a:r>
              <a:rPr lang="mn-MN" sz="2400" b="1" u="sng" dirty="0">
                <a:latin typeface="Arial" pitchFamily="34" charset="0"/>
                <a:cs typeface="Arial" pitchFamily="34" charset="0"/>
              </a:rPr>
              <a:t>Судас хагарах, цусны эргэлт муудах, хөл хавагнах эмгэг : </a:t>
            </a:r>
            <a:r>
              <a:rPr lang="mn-MN" sz="2400" dirty="0">
                <a:latin typeface="Arial" pitchFamily="34" charset="0"/>
                <a:cs typeface="Arial" pitchFamily="34" charset="0"/>
              </a:rPr>
              <a:t>удаан хугацаагаар </a:t>
            </a:r>
            <a:r>
              <a:rPr lang="mn-MN" sz="2400" dirty="0" smtClean="0">
                <a:latin typeface="Arial" pitchFamily="34" charset="0"/>
                <a:cs typeface="Arial" pitchFamily="34" charset="0"/>
              </a:rPr>
              <a:t>зогсох.</a:t>
            </a:r>
            <a:endParaRPr lang="tr-TR" sz="2400" dirty="0">
              <a:latin typeface="Arial" pitchFamily="34" charset="0"/>
              <a:cs typeface="Arial" pitchFamily="34" charset="0"/>
            </a:endParaRPr>
          </a:p>
        </p:txBody>
      </p:sp>
      <p:pic>
        <p:nvPicPr>
          <p:cNvPr id="6" name="Resim 5">
            <a:extLst>
              <a:ext uri="{FF2B5EF4-FFF2-40B4-BE49-F238E27FC236}">
                <a16:creationId xmlns:a16="http://schemas.microsoft.com/office/drawing/2014/main" xmlns="" id="{7A60C5FB-C223-4C61-90D6-DEEC2309955A}"/>
              </a:ext>
            </a:extLst>
          </p:cNvPr>
          <p:cNvPicPr>
            <a:picLocks noChangeAspect="1"/>
          </p:cNvPicPr>
          <p:nvPr/>
        </p:nvPicPr>
        <p:blipFill rotWithShape="1">
          <a:blip r:embed="rId3"/>
          <a:srcRect l="20892" r="23245"/>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xmlns=""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10700" y="2115117"/>
            <a:ext cx="4732020" cy="0"/>
          </a:xfrm>
          <a:prstGeom prst="line">
            <a:avLst/>
          </a:prstGeom>
          <a:ln w="19050">
            <a:solidFill>
              <a:srgbClr val="C27A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8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F93C0A93-E811-4C57-BB1C-18829C1A6DC6}"/>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dirty="0">
                <a:latin typeface="Arial" pitchFamily="34" charset="0"/>
                <a:cs typeface="Arial" pitchFamily="34" charset="0"/>
              </a:rPr>
              <a:t>Э</a:t>
            </a:r>
            <a:r>
              <a:rPr lang="mn-MN" dirty="0" smtClean="0">
                <a:latin typeface="Arial" pitchFamily="34" charset="0"/>
                <a:cs typeface="Arial" pitchFamily="34" charset="0"/>
              </a:rPr>
              <a:t>рсдэлийг </a:t>
            </a:r>
            <a:r>
              <a:rPr lang="mn-MN" dirty="0">
                <a:latin typeface="Arial" pitchFamily="34" charset="0"/>
                <a:cs typeface="Arial" pitchFamily="34" charset="0"/>
              </a:rPr>
              <a:t>бууруулахын тулд</a:t>
            </a:r>
            <a:endParaRPr lang="en-US" dirty="0">
              <a:latin typeface="Arial" pitchFamily="34" charset="0"/>
              <a:cs typeface="Arial" pitchFamily="34" charset="0"/>
            </a:endParaRPr>
          </a:p>
        </p:txBody>
      </p:sp>
      <p:pic>
        <p:nvPicPr>
          <p:cNvPr id="6" name="Resim 5">
            <a:extLst>
              <a:ext uri="{FF2B5EF4-FFF2-40B4-BE49-F238E27FC236}">
                <a16:creationId xmlns:a16="http://schemas.microsoft.com/office/drawing/2014/main" xmlns="" id="{BF992D88-3E74-450B-ABA7-9F4A0D0C2B29}"/>
              </a:ext>
            </a:extLst>
          </p:cNvPr>
          <p:cNvPicPr>
            <a:picLocks noChangeAspect="1"/>
          </p:cNvPicPr>
          <p:nvPr/>
        </p:nvPicPr>
        <p:blipFill rotWithShape="1">
          <a:blip r:embed="rId2"/>
          <a:srcRect l="15177" r="27512" b="4"/>
          <a:stretch/>
        </p:blipFill>
        <p:spPr>
          <a:xfrm>
            <a:off x="599391" y="1904281"/>
            <a:ext cx="2531107" cy="4272681"/>
          </a:xfrm>
          <a:prstGeom prst="rect">
            <a:avLst/>
          </a:prstGeom>
        </p:spPr>
      </p:pic>
      <p:sp>
        <p:nvSpPr>
          <p:cNvPr id="3" name="İçerik Yer Tutucusu 2">
            <a:extLst>
              <a:ext uri="{FF2B5EF4-FFF2-40B4-BE49-F238E27FC236}">
                <a16:creationId xmlns:a16="http://schemas.microsoft.com/office/drawing/2014/main" xmlns="" id="{8C18000F-D511-41CB-B161-FDB999C7E5A4}"/>
              </a:ext>
            </a:extLst>
          </p:cNvPr>
          <p:cNvSpPr>
            <a:spLocks noGrp="1"/>
          </p:cNvSpPr>
          <p:nvPr>
            <p:ph idx="1"/>
          </p:nvPr>
        </p:nvSpPr>
        <p:spPr>
          <a:xfrm>
            <a:off x="3130498" y="1309636"/>
            <a:ext cx="5966691" cy="2580121"/>
          </a:xfrm>
        </p:spPr>
        <p:txBody>
          <a:bodyPr vert="horz" lIns="91440" tIns="45720" rIns="91440" bIns="45720" rtlCol="0">
            <a:noAutofit/>
          </a:bodyPr>
          <a:lstStyle/>
          <a:p>
            <a:pPr marL="685800" indent="-342900" defTabSz="914400">
              <a:spcBef>
                <a:spcPts val="0"/>
              </a:spcBef>
              <a:buFont typeface="Wingdings" panose="05000000000000000000" pitchFamily="2" charset="2"/>
              <a:buChar char="ü"/>
              <a:tabLst>
                <a:tab pos="457200" algn="l"/>
              </a:tabLst>
            </a:pPr>
            <a:r>
              <a:rPr lang="mn-MN" sz="2200" dirty="0">
                <a:latin typeface="Arial" pitchFamily="34" charset="0"/>
                <a:cs typeface="Arial" pitchFamily="34" charset="0"/>
              </a:rPr>
              <a:t>Ажлын байран дахь бүх сандал, ширээ тавцан зохих өндөртэй байх ёстой. Үсчний сандал заавал өндөр тохируулагчтай байх ёстой.</a:t>
            </a:r>
          </a:p>
          <a:p>
            <a:pPr marL="685800" indent="-342900" defTabSz="914400">
              <a:spcBef>
                <a:spcPts val="0"/>
              </a:spcBef>
              <a:buFont typeface="Wingdings" panose="05000000000000000000" pitchFamily="2" charset="2"/>
              <a:buChar char="ü"/>
              <a:tabLst>
                <a:tab pos="457200" algn="l"/>
              </a:tabLst>
            </a:pPr>
            <a:r>
              <a:rPr lang="mn-MN" sz="2200" dirty="0">
                <a:latin typeface="Arial" pitchFamily="34" charset="0"/>
                <a:cs typeface="Arial" pitchFamily="34" charset="0"/>
              </a:rPr>
              <a:t>Зориулалтын тохируулгатай ажлын багаж хэрэгсэл бугуйг шулуун байлгадаг.</a:t>
            </a:r>
          </a:p>
          <a:p>
            <a:pPr marL="685800" indent="-342900" defTabSz="914400">
              <a:spcBef>
                <a:spcPts val="0"/>
              </a:spcBef>
              <a:buFont typeface="Wingdings" panose="05000000000000000000" pitchFamily="2" charset="2"/>
              <a:buChar char="ü"/>
              <a:tabLst>
                <a:tab pos="457200" algn="l"/>
              </a:tabLst>
            </a:pPr>
            <a:r>
              <a:rPr lang="mn-MN" sz="2200" dirty="0" smtClean="0">
                <a:latin typeface="Arial" pitchFamily="34" charset="0"/>
                <a:cs typeface="Arial" pitchFamily="34" charset="0"/>
              </a:rPr>
              <a:t>Түшлэгтэй дээшилж </a:t>
            </a:r>
            <a:r>
              <a:rPr lang="mn-MN" sz="2200" dirty="0">
                <a:latin typeface="Arial" pitchFamily="34" charset="0"/>
                <a:cs typeface="Arial" pitchFamily="34" charset="0"/>
              </a:rPr>
              <a:t>доошилдог сандлыг ашиглах хэрэгтэй. Хөл нь газарт хүрдэг байх ёстой.</a:t>
            </a:r>
          </a:p>
          <a:p>
            <a:pPr marL="685800" indent="-342900" defTabSz="914400">
              <a:spcBef>
                <a:spcPts val="0"/>
              </a:spcBef>
              <a:buFont typeface="Wingdings" panose="05000000000000000000" pitchFamily="2" charset="2"/>
              <a:buChar char="ü"/>
              <a:tabLst>
                <a:tab pos="457200" algn="l"/>
              </a:tabLst>
            </a:pPr>
            <a:r>
              <a:rPr lang="mn-MN" sz="2200" dirty="0">
                <a:latin typeface="Arial" pitchFamily="34" charset="0"/>
                <a:cs typeface="Arial" pitchFamily="34" charset="0"/>
              </a:rPr>
              <a:t>Өвдөгний ар тал болон сандлын урд талын хоорондох зайг зохих хэмжээнд байлгах шаардлагатай. Ингэснээр хөлөнд очих цусны урсгалыг тогтмол байлгадаг.</a:t>
            </a:r>
          </a:p>
          <a:p>
            <a:pPr marL="685800" indent="-342900" defTabSz="914400">
              <a:spcBef>
                <a:spcPts val="0"/>
              </a:spcBef>
              <a:buFont typeface="Wingdings" panose="05000000000000000000" pitchFamily="2" charset="2"/>
              <a:buChar char="ü"/>
              <a:tabLst>
                <a:tab pos="457200" algn="l"/>
              </a:tabLst>
            </a:pPr>
            <a:r>
              <a:rPr lang="mn-MN" sz="2200" dirty="0">
                <a:latin typeface="Arial" pitchFamily="34" charset="0"/>
                <a:cs typeface="Arial" pitchFamily="34" charset="0"/>
              </a:rPr>
              <a:t>Гэрлийг ажлын ширээрүү заавал ойртуулахгүй байхаар тохируулах хэрэгтэй.</a:t>
            </a:r>
          </a:p>
        </p:txBody>
      </p:sp>
      <p:sp>
        <p:nvSpPr>
          <p:cNvPr id="2" name="Slayt Numarası Yer Tutucusu 1">
            <a:extLst>
              <a:ext uri="{FF2B5EF4-FFF2-40B4-BE49-F238E27FC236}">
                <a16:creationId xmlns:a16="http://schemas.microsoft.com/office/drawing/2014/main" xmlns="" id="{DDF9E511-492F-4B45-B7CC-5A144180A88F}"/>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8</a:t>
            </a:fld>
            <a:endParaRPr lang="tr-TR" dirty="0">
              <a:latin typeface="Arial" pitchFamily="34" charset="0"/>
              <a:cs typeface="Arial" pitchFamily="34" charset="0"/>
            </a:endParaRPr>
          </a:p>
        </p:txBody>
      </p:sp>
    </p:spTree>
    <p:extLst>
      <p:ext uri="{BB962C8B-B14F-4D97-AF65-F5344CB8AC3E}">
        <p14:creationId xmlns:p14="http://schemas.microsoft.com/office/powerpoint/2010/main" val="35661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F93C0A93-E811-4C57-BB1C-18829C1A6DC6}"/>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dirty="0">
                <a:latin typeface="Arial" pitchFamily="34" charset="0"/>
                <a:cs typeface="Arial" pitchFamily="34" charset="0"/>
              </a:rPr>
              <a:t>Э</a:t>
            </a:r>
            <a:r>
              <a:rPr lang="mn-MN" dirty="0" smtClean="0">
                <a:latin typeface="Arial" pitchFamily="34" charset="0"/>
                <a:cs typeface="Arial" pitchFamily="34" charset="0"/>
              </a:rPr>
              <a:t>рсдэлийг </a:t>
            </a:r>
            <a:r>
              <a:rPr lang="mn-MN" dirty="0">
                <a:latin typeface="Arial" pitchFamily="34" charset="0"/>
                <a:cs typeface="Arial" pitchFamily="34" charset="0"/>
              </a:rPr>
              <a:t>бууруулахын тулд</a:t>
            </a:r>
            <a:endParaRPr lang="en-US" dirty="0">
              <a:latin typeface="Arial" pitchFamily="34" charset="0"/>
              <a:cs typeface="Arial" pitchFamily="34" charset="0"/>
            </a:endParaRPr>
          </a:p>
        </p:txBody>
      </p:sp>
      <p:sp>
        <p:nvSpPr>
          <p:cNvPr id="40" name="Rectangle 39">
            <a:extLst>
              <a:ext uri="{FF2B5EF4-FFF2-40B4-BE49-F238E27FC236}">
                <a16:creationId xmlns:a16="http://schemas.microsoft.com/office/drawing/2014/main" xmlns="" id="{C7B97305-E151-42DC-94BA-BF01D95D34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508938" y="-4508938"/>
            <a:ext cx="126124" cy="9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6" name="Resim 5">
            <a:extLst>
              <a:ext uri="{FF2B5EF4-FFF2-40B4-BE49-F238E27FC236}">
                <a16:creationId xmlns:a16="http://schemas.microsoft.com/office/drawing/2014/main" xmlns="" id="{BF992D88-3E74-450B-ABA7-9F4A0D0C2B29}"/>
              </a:ext>
            </a:extLst>
          </p:cNvPr>
          <p:cNvPicPr>
            <a:picLocks noChangeAspect="1"/>
          </p:cNvPicPr>
          <p:nvPr/>
        </p:nvPicPr>
        <p:blipFill rotWithShape="1">
          <a:blip r:embed="rId2"/>
          <a:srcRect l="15177" r="27512" b="4"/>
          <a:stretch/>
        </p:blipFill>
        <p:spPr>
          <a:xfrm>
            <a:off x="599391" y="1904281"/>
            <a:ext cx="2531107" cy="4272681"/>
          </a:xfrm>
          <a:prstGeom prst="rect">
            <a:avLst/>
          </a:prstGeom>
        </p:spPr>
      </p:pic>
      <p:sp>
        <p:nvSpPr>
          <p:cNvPr id="3" name="İçerik Yer Tutucusu 2">
            <a:extLst>
              <a:ext uri="{FF2B5EF4-FFF2-40B4-BE49-F238E27FC236}">
                <a16:creationId xmlns:a16="http://schemas.microsoft.com/office/drawing/2014/main" xmlns="" id="{8C18000F-D511-41CB-B161-FDB999C7E5A4}"/>
              </a:ext>
            </a:extLst>
          </p:cNvPr>
          <p:cNvSpPr>
            <a:spLocks noGrp="1"/>
          </p:cNvSpPr>
          <p:nvPr>
            <p:ph idx="1"/>
          </p:nvPr>
        </p:nvSpPr>
        <p:spPr>
          <a:xfrm>
            <a:off x="3177309" y="1336097"/>
            <a:ext cx="5966691" cy="4351338"/>
          </a:xfrm>
        </p:spPr>
        <p:txBody>
          <a:bodyPr vert="horz" lIns="91440" tIns="45720" rIns="91440" bIns="45720" rtlCol="0">
            <a:noAutofit/>
          </a:bodyPr>
          <a:lstStyle/>
          <a:p>
            <a:pPr marL="685800" indent="-342900" defTabSz="914400">
              <a:spcBef>
                <a:spcPts val="0"/>
              </a:spcBef>
              <a:buFont typeface="Wingdings" panose="05000000000000000000" pitchFamily="2" charset="2"/>
              <a:buChar char="ü"/>
              <a:tabLst>
                <a:tab pos="457200" algn="l"/>
              </a:tabLst>
            </a:pPr>
            <a:r>
              <a:rPr lang="mn-MN" sz="1800" dirty="0">
                <a:latin typeface="Arial" pitchFamily="34" charset="0"/>
                <a:cs typeface="Arial" pitchFamily="34" charset="0"/>
              </a:rPr>
              <a:t>Үйлчлүүлэгчийн гар эсвэл хөлийг </a:t>
            </a:r>
            <a:r>
              <a:rPr lang="mn-MN" sz="1800" dirty="0" smtClean="0">
                <a:latin typeface="Arial" pitchFamily="34" charset="0"/>
                <a:cs typeface="Arial" pitchFamily="34" charset="0"/>
              </a:rPr>
              <a:t>унжихааргүй </a:t>
            </a:r>
            <a:r>
              <a:rPr lang="mn-MN" sz="1800" dirty="0">
                <a:latin typeface="Arial" pitchFamily="34" charset="0"/>
                <a:cs typeface="Arial" pitchFamily="34" charset="0"/>
              </a:rPr>
              <a:t>байрлалд байлгах хэрэгтэй.</a:t>
            </a:r>
          </a:p>
          <a:p>
            <a:pPr marL="685800" indent="-342900" defTabSz="914400">
              <a:spcBef>
                <a:spcPts val="0"/>
              </a:spcBef>
              <a:buFont typeface="Wingdings" panose="05000000000000000000" pitchFamily="2" charset="2"/>
              <a:buChar char="ü"/>
              <a:tabLst>
                <a:tab pos="457200" algn="l"/>
              </a:tabLst>
            </a:pPr>
            <a:r>
              <a:rPr lang="mn-MN" sz="1800" dirty="0">
                <a:latin typeface="Arial" pitchFamily="34" charset="0"/>
                <a:cs typeface="Arial" pitchFamily="34" charset="0"/>
              </a:rPr>
              <a:t>Гар, бугуй, тохойг ажлын ширээний хатуу эсвэл хурц өнцөгт хэсэгт хүрэхгүй байхаар тохируулах хэрэгтэй.</a:t>
            </a:r>
          </a:p>
          <a:p>
            <a:pPr marL="685800" indent="-342900" defTabSz="914400">
              <a:spcBef>
                <a:spcPts val="0"/>
              </a:spcBef>
              <a:buFont typeface="Wingdings" panose="05000000000000000000" pitchFamily="2" charset="2"/>
              <a:buChar char="ü"/>
              <a:tabLst>
                <a:tab pos="457200" algn="l"/>
              </a:tabLst>
            </a:pPr>
            <a:r>
              <a:rPr lang="mn-MN" sz="1800" dirty="0">
                <a:latin typeface="Arial" pitchFamily="34" charset="0"/>
                <a:cs typeface="Arial" pitchFamily="34" charset="0"/>
              </a:rPr>
              <a:t>Ажлын байранд ойр ойрхон засварлага авах хэрэгтэй. Хийж байгаа ажлаа сольж байх хэрэгтэй.</a:t>
            </a:r>
          </a:p>
          <a:p>
            <a:pPr marL="685800" indent="-342900" defTabSz="914400">
              <a:spcBef>
                <a:spcPts val="0"/>
              </a:spcBef>
              <a:buFont typeface="Wingdings" panose="05000000000000000000" pitchFamily="2" charset="2"/>
              <a:buChar char="ü"/>
              <a:tabLst>
                <a:tab pos="457200" algn="l"/>
              </a:tabLst>
            </a:pPr>
            <a:r>
              <a:rPr lang="mn-MN" sz="1800" dirty="0">
                <a:latin typeface="Arial" pitchFamily="34" charset="0"/>
                <a:cs typeface="Arial" pitchFamily="34" charset="0"/>
              </a:rPr>
              <a:t>Ажлын хурдыг тохируулах хэрэгтэй. Маш хурдан ажиллах үед хүний биеийн булчин чангарч өвдөлт үүсдэг.</a:t>
            </a:r>
          </a:p>
          <a:p>
            <a:pPr marL="685800" indent="-342900" defTabSz="914400">
              <a:spcBef>
                <a:spcPts val="0"/>
              </a:spcBef>
              <a:buFont typeface="Wingdings" panose="05000000000000000000" pitchFamily="2" charset="2"/>
              <a:buChar char="ü"/>
              <a:tabLst>
                <a:tab pos="457200" algn="l"/>
              </a:tabLst>
            </a:pPr>
            <a:r>
              <a:rPr lang="mn-MN" sz="1800" dirty="0">
                <a:latin typeface="Arial" pitchFamily="34" charset="0"/>
                <a:cs typeface="Arial" pitchFamily="34" charset="0"/>
              </a:rPr>
              <a:t>Ажлын байран дээр сунгалтын </a:t>
            </a:r>
            <a:r>
              <a:rPr lang="mn-MN" sz="1800" dirty="0" smtClean="0">
                <a:latin typeface="Arial" pitchFamily="34" charset="0"/>
                <a:cs typeface="Arial" pitchFamily="34" charset="0"/>
              </a:rPr>
              <a:t>дасгал </a:t>
            </a:r>
            <a:r>
              <a:rPr lang="mn-MN" sz="1800" dirty="0">
                <a:latin typeface="Arial" pitchFamily="34" charset="0"/>
                <a:cs typeface="Arial" pitchFamily="34" charset="0"/>
              </a:rPr>
              <a:t>хийж байх хэрэгтэй. Энэ нь ажилчдыг тайвшруулж булчин, үе мөчийг амраадаг. Ингэснээр илүү бүтээмжтэй ажиллах боломжийг олгодог.</a:t>
            </a:r>
          </a:p>
          <a:p>
            <a:pPr marL="685800" indent="-342900" defTabSz="914400">
              <a:spcBef>
                <a:spcPts val="0"/>
              </a:spcBef>
              <a:buFont typeface="Wingdings" panose="05000000000000000000" pitchFamily="2" charset="2"/>
              <a:buChar char="ü"/>
              <a:tabLst>
                <a:tab pos="457200" algn="l"/>
              </a:tabLst>
            </a:pPr>
            <a:r>
              <a:rPr lang="mn-MN" sz="1800" dirty="0">
                <a:latin typeface="Arial" pitchFamily="34" charset="0"/>
                <a:cs typeface="Arial" pitchFamily="34" charset="0"/>
              </a:rPr>
              <a:t>Хийж буй ажлаа зөв хувиарлах, ажлын явцад амарч завсарлага авч байх нь мэргэжлээс шалтгаалсан өвчин үүсэхээс сэргийлдэг</a:t>
            </a:r>
            <a:r>
              <a:rPr lang="mn-MN" sz="2000" dirty="0">
                <a:latin typeface="Arial" pitchFamily="34" charset="0"/>
                <a:cs typeface="Arial" pitchFamily="34" charset="0"/>
              </a:rPr>
              <a:t>.</a:t>
            </a:r>
            <a:endParaRPr lang="tr-TR" sz="2000" dirty="0">
              <a:latin typeface="Arial" pitchFamily="34" charset="0"/>
              <a:cs typeface="Arial" pitchFamily="34" charset="0"/>
            </a:endParaRPr>
          </a:p>
        </p:txBody>
      </p:sp>
      <p:sp>
        <p:nvSpPr>
          <p:cNvPr id="2" name="Slayt Numarası Yer Tutucusu 1">
            <a:extLst>
              <a:ext uri="{FF2B5EF4-FFF2-40B4-BE49-F238E27FC236}">
                <a16:creationId xmlns:a16="http://schemas.microsoft.com/office/drawing/2014/main" xmlns="" id="{70998109-1D90-422F-864A-C456F28B88EE}"/>
              </a:ext>
            </a:extLst>
          </p:cNvPr>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9</a:t>
            </a:fld>
            <a:endParaRPr lang="tr-TR" dirty="0">
              <a:latin typeface="Arial" pitchFamily="34" charset="0"/>
              <a:cs typeface="Arial" pitchFamily="34" charset="0"/>
            </a:endParaRPr>
          </a:p>
        </p:txBody>
      </p:sp>
    </p:spTree>
    <p:extLst>
      <p:ext uri="{BB962C8B-B14F-4D97-AF65-F5344CB8AC3E}">
        <p14:creationId xmlns:p14="http://schemas.microsoft.com/office/powerpoint/2010/main" val="2755513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3770</Words>
  <Application>Microsoft Office PowerPoint</Application>
  <PresentationFormat>On-screen Show (4:3)</PresentationFormat>
  <Paragraphs>497</Paragraphs>
  <Slides>39</Slides>
  <Notes>16</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Teması</vt:lpstr>
      <vt:lpstr>Özel Tasarım</vt:lpstr>
      <vt:lpstr>1_Özel Tasarım</vt:lpstr>
      <vt:lpstr>2_Özel Tasarım</vt:lpstr>
      <vt:lpstr>3_Özel Tasarım</vt:lpstr>
      <vt:lpstr>Үсчин,  гоо сайхны салонуудад коронавирусээс урьдчилан сэргийлэх</vt:lpstr>
      <vt:lpstr>Илтгэлийн бүтэц</vt:lpstr>
      <vt:lpstr>Үсчин, гоо сайхны салонууд</vt:lpstr>
      <vt:lpstr>Үсчин, гоо сайхны салонууд</vt:lpstr>
      <vt:lpstr>ЭРСДЭЛИЙН ХҮЧИН ЗҮЙЛС</vt:lpstr>
      <vt:lpstr>Хөдөлмөрийн нөхцөлөөс шалтгаалах хүчин зүйлс</vt:lpstr>
      <vt:lpstr>Хөдөлмөрийн нөхцөлөөс шалтгаалах хүчин зүйлс</vt:lpstr>
      <vt:lpstr>Эрсдэлийг бууруулахын тулд</vt:lpstr>
      <vt:lpstr>Эрсдэлийг бууруулахын тулд</vt:lpstr>
      <vt:lpstr>Химийн бодисууд</vt:lpstr>
      <vt:lpstr>PowerPoint Presentation</vt:lpstr>
      <vt:lpstr>Химийн бодисууд</vt:lpstr>
      <vt:lpstr>Арьсны өвчин</vt:lpstr>
      <vt:lpstr>Арьсны үрэвсэл</vt:lpstr>
      <vt:lpstr>Арьсны үрэвслээс урьдчилан сэргийлэхийн тулд:</vt:lpstr>
      <vt:lpstr>Биологийн хүчин зүйлс</vt:lpstr>
      <vt:lpstr>Биологийн хүчин зүйлс</vt:lpstr>
      <vt:lpstr>Биологийн хүчин зүйлс</vt:lpstr>
      <vt:lpstr>Эрүүл ахуй</vt:lpstr>
      <vt:lpstr>Физик хүчин зүйлс</vt:lpstr>
      <vt:lpstr>Цахилгаан</vt:lpstr>
      <vt:lpstr>Унах, бүдрэх, хальтрах</vt:lpstr>
      <vt:lpstr>Унах, бүдрэх, хальтрах</vt:lpstr>
      <vt:lpstr>Зүсэх, түлэгдэх</vt:lpstr>
      <vt:lpstr>Түймэр</vt:lpstr>
      <vt:lpstr>COVİD-19–ын үйл явц</vt:lpstr>
      <vt:lpstr>Коронавирусээс урьдчилан сэргийлэхэд анхаарах зүйлс</vt:lpstr>
      <vt:lpstr>Коронавирусээс урьдчилан сэргийлэх</vt:lpstr>
      <vt:lpstr>Коронавирусээс урьдчилан сэргийлэх</vt:lpstr>
      <vt:lpstr>Коронавирусээс урьдчилан сэргийлэх</vt:lpstr>
      <vt:lpstr>Коронавирусээс урьдчилан сэргийлэх</vt:lpstr>
      <vt:lpstr>Коронавирусээс урьдчилан сэргийлэх</vt:lpstr>
      <vt:lpstr>Коронавирусээс урьдчилан сэргийлэх</vt:lpstr>
      <vt:lpstr>ХЯНАЛТЫН ЖАГСААЛТ</vt:lpstr>
      <vt:lpstr>ХЯНАЛТЫН ЖАГСААЛТ</vt:lpstr>
      <vt:lpstr>PowerPoint Presentation</vt:lpstr>
      <vt:lpstr>ДҮГНЭЛТ, ҮНЭЛГЭЭ</vt:lpstr>
      <vt:lpstr>Ашигласан материал</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Cansu Direk</dc:creator>
  <cp:lastModifiedBy>USER</cp:lastModifiedBy>
  <cp:revision>126</cp:revision>
  <dcterms:created xsi:type="dcterms:W3CDTF">2020-08-26T18:29:38Z</dcterms:created>
  <dcterms:modified xsi:type="dcterms:W3CDTF">2020-09-09T02:35:51Z</dcterms:modified>
</cp:coreProperties>
</file>