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3" r:id="rId3"/>
    <p:sldMasterId id="2147483745" r:id="rId4"/>
    <p:sldMasterId id="2147483757" r:id="rId5"/>
  </p:sldMasterIdLst>
  <p:notesMasterIdLst>
    <p:notesMasterId r:id="rId31"/>
  </p:notesMasterIdLst>
  <p:sldIdLst>
    <p:sldId id="352" r:id="rId6"/>
    <p:sldId id="304" r:id="rId7"/>
    <p:sldId id="302" r:id="rId8"/>
    <p:sldId id="374" r:id="rId9"/>
    <p:sldId id="375" r:id="rId10"/>
    <p:sldId id="376" r:id="rId11"/>
    <p:sldId id="305" r:id="rId12"/>
    <p:sldId id="359" r:id="rId13"/>
    <p:sldId id="360" r:id="rId14"/>
    <p:sldId id="361" r:id="rId15"/>
    <p:sldId id="363" r:id="rId16"/>
    <p:sldId id="365" r:id="rId17"/>
    <p:sldId id="366" r:id="rId18"/>
    <p:sldId id="367" r:id="rId19"/>
    <p:sldId id="368" r:id="rId20"/>
    <p:sldId id="369" r:id="rId21"/>
    <p:sldId id="370" r:id="rId22"/>
    <p:sldId id="358" r:id="rId23"/>
    <p:sldId id="371" r:id="rId24"/>
    <p:sldId id="372" r:id="rId25"/>
    <p:sldId id="373" r:id="rId26"/>
    <p:sldId id="377" r:id="rId27"/>
    <p:sldId id="379" r:id="rId28"/>
    <p:sldId id="378" r:id="rId29"/>
    <p:sldId id="353" r:id="rId3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0BF3FC23-F1AD-4121-9DD2-DCDBB7D829D0}">
          <p14:sldIdLst>
            <p14:sldId id="352"/>
          </p14:sldIdLst>
        </p14:section>
        <p14:section name="Başlıksız Bölüm" id="{89985544-BC55-4476-8A9D-38AAD342E118}">
          <p14:sldIdLst>
            <p14:sldId id="304"/>
            <p14:sldId id="302"/>
            <p14:sldId id="374"/>
            <p14:sldId id="375"/>
            <p14:sldId id="376"/>
            <p14:sldId id="305"/>
            <p14:sldId id="359"/>
            <p14:sldId id="360"/>
            <p14:sldId id="361"/>
            <p14:sldId id="363"/>
            <p14:sldId id="365"/>
            <p14:sldId id="366"/>
            <p14:sldId id="367"/>
            <p14:sldId id="368"/>
            <p14:sldId id="369"/>
            <p14:sldId id="370"/>
            <p14:sldId id="358"/>
            <p14:sldId id="371"/>
            <p14:sldId id="372"/>
            <p14:sldId id="373"/>
            <p14:sldId id="377"/>
            <p14:sldId id="379"/>
            <p14:sldId id="378"/>
            <p14:sldId id="35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0A14"/>
    <a:srgbClr val="DC0B15"/>
    <a:srgbClr val="D8111B"/>
    <a:srgbClr val="9D1D1D"/>
    <a:srgbClr val="E0AF56"/>
    <a:srgbClr val="DFB058"/>
    <a:srgbClr val="0A4356"/>
    <a:srgbClr val="FBDD9D"/>
    <a:srgbClr val="42BBCF"/>
    <a:srgbClr val="76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0" autoAdjust="0"/>
    <p:restoredTop sz="93979" autoAdjust="0"/>
  </p:normalViewPr>
  <p:slideViewPr>
    <p:cSldViewPr snapToGrid="0">
      <p:cViewPr>
        <p:scale>
          <a:sx n="100" d="100"/>
          <a:sy n="100" d="100"/>
        </p:scale>
        <p:origin x="-642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834AF-457A-482D-A859-38A56BD02D4C}" type="datetimeFigureOut">
              <a:rPr lang="tr-TR" smtClean="0"/>
              <a:t>08.09.2020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3C15C-C27C-4FF5-B429-995D138FC1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4645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14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  <a:endParaRPr lang="tr-TR" sz="1200" b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tr-TR" sz="1200" b="1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sz="1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Sunum Başlığı:</a:t>
            </a:r>
            <a:r>
              <a:rPr lang="tr-TR" sz="1200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54 </a:t>
            </a:r>
            <a:r>
              <a:rPr lang="tr-TR" sz="120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(BÜYÜK HARF)</a:t>
            </a:r>
          </a:p>
          <a:p>
            <a:r>
              <a:rPr lang="tr-TR" sz="1200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Birimin Adı:</a:t>
            </a:r>
            <a:r>
              <a:rPr lang="tr-TR" sz="12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24 </a:t>
            </a:r>
            <a:r>
              <a:rPr lang="tr-TR" sz="120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(İlk Harfler Büyük)</a:t>
            </a:r>
          </a:p>
          <a:p>
            <a:r>
              <a:rPr lang="tr-TR" sz="1200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Tarih: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minimum 24 </a:t>
            </a:r>
            <a:r>
              <a:rPr lang="tr-TR" sz="120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(GG/AA/YYYY)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6853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12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  <a:endParaRPr lang="tr-TR" sz="1200" b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tr-TR" b="1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Yansı Başlığı: 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36 font (BÜYÜK HARF)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3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Sunum Maddesi: 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3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28 </a:t>
            </a:r>
            <a:r>
              <a:rPr lang="tr-TR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32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Alt Madde: 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8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,</a:t>
            </a:r>
            <a:r>
              <a:rPr lang="tr-TR" sz="28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asgari 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24 </a:t>
            </a:r>
            <a:r>
              <a:rPr lang="tr-TR" sz="28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Madde Açıklaması: 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4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4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</a:t>
            </a:r>
            <a:r>
              <a:rPr lang="tr-T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20 </a:t>
            </a:r>
            <a:r>
              <a:rPr lang="tr-TR" sz="2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4596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12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  <a:endParaRPr lang="tr-TR" sz="1200" b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tr-TR" b="1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Yansı Başlığı: 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36 font (BÜYÜK HARF)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3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Sunum Maddesi: 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3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28 </a:t>
            </a:r>
            <a:r>
              <a:rPr lang="tr-TR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32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Alt Madde: 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8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,</a:t>
            </a:r>
            <a:r>
              <a:rPr lang="tr-TR" sz="28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asgari 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24 </a:t>
            </a:r>
            <a:r>
              <a:rPr lang="tr-TR" sz="28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Madde Açıklaması: 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4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4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</a:t>
            </a:r>
            <a:r>
              <a:rPr lang="tr-T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20 </a:t>
            </a:r>
            <a:r>
              <a:rPr lang="tr-TR" sz="2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4751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12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  <a:endParaRPr lang="tr-TR" sz="1200" b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tr-TR" b="1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Yansı Başlığı: 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36 font (BÜYÜK HARF)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3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Sunum Maddesi: 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3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28 </a:t>
            </a:r>
            <a:r>
              <a:rPr lang="tr-TR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32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Alt Madde: 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8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,</a:t>
            </a:r>
            <a:r>
              <a:rPr lang="tr-TR" sz="28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asgari 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24 </a:t>
            </a:r>
            <a:r>
              <a:rPr lang="tr-TR" sz="28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Madde Açıklaması: 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4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4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</a:t>
            </a:r>
            <a:r>
              <a:rPr lang="tr-T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20 </a:t>
            </a:r>
            <a:r>
              <a:rPr lang="tr-TR" sz="2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6187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12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  <a:endParaRPr lang="tr-TR" sz="1200" b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tr-TR" b="1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Yansı Başlığı: 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36 font (BÜYÜK HARF)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3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Sunum Maddesi: 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3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28 </a:t>
            </a:r>
            <a:r>
              <a:rPr lang="tr-TR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32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Alt Madde: 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8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,</a:t>
            </a:r>
            <a:r>
              <a:rPr lang="tr-TR" sz="28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asgari 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24 </a:t>
            </a:r>
            <a:r>
              <a:rPr lang="tr-TR" sz="28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Madde Açıklaması: 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4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4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</a:t>
            </a:r>
            <a:r>
              <a:rPr lang="tr-T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20 </a:t>
            </a:r>
            <a:r>
              <a:rPr lang="tr-TR" sz="2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51136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12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  <a:endParaRPr lang="tr-TR" sz="1200" b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tr-TR" b="1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Yansı Başlığı: 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36 font (BÜYÜK HARF)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3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Sunum Maddesi: 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3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28 </a:t>
            </a:r>
            <a:r>
              <a:rPr lang="tr-TR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32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Alt Madde: 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8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,</a:t>
            </a:r>
            <a:r>
              <a:rPr lang="tr-TR" sz="28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asgari 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24 </a:t>
            </a:r>
            <a:r>
              <a:rPr lang="tr-TR" sz="28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Madde Açıklaması: 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4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4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</a:t>
            </a:r>
            <a:r>
              <a:rPr lang="tr-T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20 </a:t>
            </a:r>
            <a:r>
              <a:rPr lang="tr-TR" sz="2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51758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12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  <a:endParaRPr lang="tr-TR" sz="1200" b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tr-TR" b="1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Yansı Başlığı: 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36 font (BÜYÜK HARF)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3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Sunum Maddesi: 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3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28 </a:t>
            </a:r>
            <a:r>
              <a:rPr lang="tr-TR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32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Alt Madde: 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8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,</a:t>
            </a:r>
            <a:r>
              <a:rPr lang="tr-TR" sz="28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asgari 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24 </a:t>
            </a:r>
            <a:r>
              <a:rPr lang="tr-TR" sz="28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Madde Açıklaması: 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4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4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</a:t>
            </a:r>
            <a:r>
              <a:rPr lang="tr-T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20 </a:t>
            </a:r>
            <a:r>
              <a:rPr lang="tr-TR" sz="2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98761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12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  <a:endParaRPr lang="tr-TR" sz="1200" b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tr-TR" b="1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Yansı Başlığı: 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36 font (BÜYÜK HARF)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3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Sunum Maddesi: 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3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28 </a:t>
            </a:r>
            <a:r>
              <a:rPr lang="tr-TR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32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Alt Madde: 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8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,</a:t>
            </a:r>
            <a:r>
              <a:rPr lang="tr-TR" sz="28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asgari 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24 </a:t>
            </a:r>
            <a:r>
              <a:rPr lang="tr-TR" sz="28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Madde Açıklaması: 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4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4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</a:t>
            </a:r>
            <a:r>
              <a:rPr lang="tr-T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20 </a:t>
            </a:r>
            <a:r>
              <a:rPr lang="tr-TR" sz="2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93552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12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  <a:endParaRPr lang="tr-TR" sz="1200" b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tr-TR" b="1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Yansı Başlığı: 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36 font (BÜYÜK HARF)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3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Sunum Maddesi: 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3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28 </a:t>
            </a:r>
            <a:r>
              <a:rPr lang="tr-TR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32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Alt Madde: 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8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,</a:t>
            </a:r>
            <a:r>
              <a:rPr lang="tr-TR" sz="28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asgari 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24 </a:t>
            </a:r>
            <a:r>
              <a:rPr lang="tr-TR" sz="28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Madde Açıklaması: 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4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4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</a:t>
            </a:r>
            <a:r>
              <a:rPr lang="tr-T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20 </a:t>
            </a:r>
            <a:r>
              <a:rPr lang="tr-TR" sz="2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74856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14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0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>
                <a:latin typeface="Garamond" panose="02020404030301010803" pitchFamily="18" charset="0"/>
              </a:rPr>
              <a:t>**Sunumun sonunda, sunumda bahsedilen temel hususlar ve değerlendirmeler özetlenmeli, talimata arz edilecek hususlar belirtilmelidir.</a:t>
            </a:r>
            <a:r>
              <a:rPr lang="tr-TR" baseline="0" dirty="0">
                <a:latin typeface="Garamond" panose="02020404030301010803" pitchFamily="18" charset="0"/>
              </a:rPr>
              <a:t> </a:t>
            </a:r>
            <a:r>
              <a:rPr lang="tr-TR" b="1" dirty="0">
                <a:latin typeface="Garamond" panose="02020404030301010803" pitchFamily="18" charset="0"/>
              </a:rPr>
              <a:t>(</a:t>
            </a:r>
            <a:r>
              <a:rPr lang="tr-TR" sz="1200" b="1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1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="1" dirty="0">
                <a:latin typeface="Garamond" panose="02020404030301010803" pitchFamily="18" charset="0"/>
              </a:rPr>
              <a:t> 28 </a:t>
            </a:r>
            <a:r>
              <a:rPr lang="tr-TR" b="1" dirty="0" err="1">
                <a:latin typeface="Garamond" panose="02020404030301010803" pitchFamily="18" charset="0"/>
              </a:rPr>
              <a:t>pt</a:t>
            </a:r>
            <a:r>
              <a:rPr lang="tr-TR" b="1" dirty="0">
                <a:latin typeface="Garamond" panose="02020404030301010803" pitchFamily="18" charset="0"/>
              </a:rPr>
              <a:t>)</a:t>
            </a:r>
          </a:p>
          <a:p>
            <a:endParaRPr lang="tr-TR" b="1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Sonuç ve Değerlendirme: 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36 font (BÜYÜK HARF)</a:t>
            </a: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İçerik Maddeleri: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28 font (İlk Harfler Büyük)</a:t>
            </a: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Yansı Numaraları: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14 font (Mevcut Yansı No / Toplam Yansı No)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38634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14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0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>
                <a:latin typeface="Garamond" panose="02020404030301010803" pitchFamily="18" charset="0"/>
              </a:rPr>
              <a:t>**Sunumun sonunda, sunumda bahsedilen temel hususlar ve değerlendirmeler özetlenmeli, talimata arz edilecek hususlar belirtilmelidir.</a:t>
            </a:r>
            <a:r>
              <a:rPr lang="tr-TR" baseline="0" dirty="0">
                <a:latin typeface="Garamond" panose="02020404030301010803" pitchFamily="18" charset="0"/>
              </a:rPr>
              <a:t> </a:t>
            </a:r>
            <a:r>
              <a:rPr lang="tr-TR" b="1" dirty="0">
                <a:latin typeface="Garamond" panose="02020404030301010803" pitchFamily="18" charset="0"/>
              </a:rPr>
              <a:t>(</a:t>
            </a:r>
            <a:r>
              <a:rPr lang="tr-TR" sz="1200" b="1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1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="1" dirty="0">
                <a:latin typeface="Garamond" panose="02020404030301010803" pitchFamily="18" charset="0"/>
              </a:rPr>
              <a:t> 28 </a:t>
            </a:r>
            <a:r>
              <a:rPr lang="tr-TR" b="1" dirty="0" err="1">
                <a:latin typeface="Garamond" panose="02020404030301010803" pitchFamily="18" charset="0"/>
              </a:rPr>
              <a:t>pt</a:t>
            </a:r>
            <a:r>
              <a:rPr lang="tr-TR" b="1" dirty="0">
                <a:latin typeface="Garamond" panose="02020404030301010803" pitchFamily="18" charset="0"/>
              </a:rPr>
              <a:t>)</a:t>
            </a:r>
          </a:p>
          <a:p>
            <a:endParaRPr lang="tr-TR" b="1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Sonuç ve Değerlendirme: 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36 font (BÜYÜK HARF)</a:t>
            </a: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İçerik Maddeleri: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28 font (İlk Harfler Büyük)</a:t>
            </a: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Yansı Numaraları: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14 font (Mevcut Yansı No / Toplam Yansı No)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7025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14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</a:p>
          <a:p>
            <a:endParaRPr lang="tr-TR" b="1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Sunum Planı: 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36 font (BÜYÜK HARF)</a:t>
            </a: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İçerik Maddeleri: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28 font (İlk Harfler Büyük)</a:t>
            </a: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Yansı Numaraları: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14 font (Mevcut Yansı No / Toplam Yansı No)</a:t>
            </a:r>
          </a:p>
          <a:p>
            <a:endParaRPr lang="tr-TR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NOT:</a:t>
            </a:r>
          </a:p>
          <a:p>
            <a:pPr marL="171450" indent="-171450">
              <a:buFontTx/>
              <a:buChar char="-"/>
            </a:pPr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«Toplam Yansı No» </a:t>
            </a:r>
            <a:r>
              <a:rPr lang="tr-TR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bilgisi, üst menüden «Görünüm» altındaki «Asıl </a:t>
            </a:r>
            <a:r>
              <a:rPr lang="tr-TR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Slayt»’a</a:t>
            </a:r>
            <a:r>
              <a:rPr lang="tr-TR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tıklandıktan sonra açılacak 2. yansı üzerinden düzetilebilir.</a:t>
            </a:r>
          </a:p>
          <a:p>
            <a:pPr marL="171450" indent="-171450">
              <a:buFontTx/>
              <a:buChar char="-"/>
            </a:pPr>
            <a:r>
              <a:rPr lang="tr-TR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Gereken düzeltme yapıldıktan sonra «Asıl Görünümü Kapat» seçilerek normal görünüme dönülür.</a:t>
            </a:r>
          </a:p>
          <a:p>
            <a:pPr marL="171450" indent="-171450">
              <a:buFontTx/>
              <a:buChar char="-"/>
            </a:pPr>
            <a:r>
              <a:rPr lang="tr-TR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Bu işlem sonrasında «Toplam Yansı No» bilgisinin otomatik olarak düzelmemesi halinde, üst menüde yer alan «Ekle» bölümünden «Slayt Numarası» seçilerek açılacak pencereden «Slayt numarası» kutucuğundaki işaret kaldırılarak «Tümüne Uygula» seçeneğine tıklanır.</a:t>
            </a:r>
          </a:p>
          <a:p>
            <a:pPr marL="171450" indent="-171450">
              <a:buFontTx/>
              <a:buChar char="-"/>
            </a:pPr>
            <a:r>
              <a:rPr lang="tr-TR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Ardından, yine «Ekle» bölümünden «Slayt Numarası» seçilerek açılacak pencereden «Slayt numarası» kutucuğuna işaret konularak «Tümüne Uygula» seçeneğine tıklanır.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41383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14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0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>
                <a:latin typeface="Garamond" panose="02020404030301010803" pitchFamily="18" charset="0"/>
              </a:rPr>
              <a:t>**Sunumun sonunda, sunumda bahsedilen temel hususlar ve değerlendirmeler özetlenmeli, talimata arz edilecek hususlar belirtilmelidir.</a:t>
            </a:r>
            <a:r>
              <a:rPr lang="tr-TR" baseline="0" dirty="0">
                <a:latin typeface="Garamond" panose="02020404030301010803" pitchFamily="18" charset="0"/>
              </a:rPr>
              <a:t> </a:t>
            </a:r>
            <a:r>
              <a:rPr lang="tr-TR" b="1" dirty="0">
                <a:latin typeface="Garamond" panose="02020404030301010803" pitchFamily="18" charset="0"/>
              </a:rPr>
              <a:t>(</a:t>
            </a:r>
            <a:r>
              <a:rPr lang="tr-TR" sz="1200" b="1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1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="1" dirty="0">
                <a:latin typeface="Garamond" panose="02020404030301010803" pitchFamily="18" charset="0"/>
              </a:rPr>
              <a:t> 28 </a:t>
            </a:r>
            <a:r>
              <a:rPr lang="tr-TR" b="1" dirty="0" err="1">
                <a:latin typeface="Garamond" panose="02020404030301010803" pitchFamily="18" charset="0"/>
              </a:rPr>
              <a:t>pt</a:t>
            </a:r>
            <a:r>
              <a:rPr lang="tr-TR" b="1" dirty="0">
                <a:latin typeface="Garamond" panose="02020404030301010803" pitchFamily="18" charset="0"/>
              </a:rPr>
              <a:t>)</a:t>
            </a:r>
          </a:p>
          <a:p>
            <a:endParaRPr lang="tr-TR" b="1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Sonuç ve Değerlendirme: 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36 font (BÜYÜK HARF)</a:t>
            </a: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İçerik Maddeleri: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28 font (İlk Harfler Büyük)</a:t>
            </a: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Yansı Numaraları: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14 font (Mevcut Yansı No / Toplam Yansı No)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67032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14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0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>
                <a:latin typeface="Garamond" panose="02020404030301010803" pitchFamily="18" charset="0"/>
              </a:rPr>
              <a:t>**Sunumun sonunda, sunumda bahsedilen temel hususlar ve değerlendirmeler özetlenmeli, talimata arz edilecek hususlar belirtilmelidir.</a:t>
            </a:r>
            <a:r>
              <a:rPr lang="tr-TR" baseline="0" dirty="0">
                <a:latin typeface="Garamond" panose="02020404030301010803" pitchFamily="18" charset="0"/>
              </a:rPr>
              <a:t> </a:t>
            </a:r>
            <a:r>
              <a:rPr lang="tr-TR" b="1" dirty="0">
                <a:latin typeface="Garamond" panose="02020404030301010803" pitchFamily="18" charset="0"/>
              </a:rPr>
              <a:t>(</a:t>
            </a:r>
            <a:r>
              <a:rPr lang="tr-TR" sz="1200" b="1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1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="1" dirty="0">
                <a:latin typeface="Garamond" panose="02020404030301010803" pitchFamily="18" charset="0"/>
              </a:rPr>
              <a:t> 28 </a:t>
            </a:r>
            <a:r>
              <a:rPr lang="tr-TR" b="1" dirty="0" err="1">
                <a:latin typeface="Garamond" panose="02020404030301010803" pitchFamily="18" charset="0"/>
              </a:rPr>
              <a:t>pt</a:t>
            </a:r>
            <a:r>
              <a:rPr lang="tr-TR" b="1" dirty="0">
                <a:latin typeface="Garamond" panose="02020404030301010803" pitchFamily="18" charset="0"/>
              </a:rPr>
              <a:t>)</a:t>
            </a:r>
          </a:p>
          <a:p>
            <a:endParaRPr lang="tr-TR" b="1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Sonuç ve Değerlendirme: 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36 font (BÜYÜK HARF)</a:t>
            </a: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İçerik Maddeleri: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28 font (İlk Harfler Büyük)</a:t>
            </a: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Yansı Numaraları: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14 font (Mevcut Yansı No / Toplam Yansı No)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73382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14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0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>
                <a:latin typeface="Garamond" panose="02020404030301010803" pitchFamily="18" charset="0"/>
              </a:rPr>
              <a:t>**Sunumun sonunda, sunumda bahsedilen temel hususlar ve değerlendirmeler özetlenmeli, talimata arz edilecek hususlar belirtilmelidir.</a:t>
            </a:r>
            <a:r>
              <a:rPr lang="tr-TR" baseline="0" dirty="0">
                <a:latin typeface="Garamond" panose="02020404030301010803" pitchFamily="18" charset="0"/>
              </a:rPr>
              <a:t> </a:t>
            </a:r>
            <a:r>
              <a:rPr lang="tr-TR" b="1" dirty="0">
                <a:latin typeface="Garamond" panose="02020404030301010803" pitchFamily="18" charset="0"/>
              </a:rPr>
              <a:t>(</a:t>
            </a:r>
            <a:r>
              <a:rPr lang="tr-TR" sz="1200" b="1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1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="1" dirty="0">
                <a:latin typeface="Garamond" panose="02020404030301010803" pitchFamily="18" charset="0"/>
              </a:rPr>
              <a:t> 28 </a:t>
            </a:r>
            <a:r>
              <a:rPr lang="tr-TR" b="1" dirty="0" err="1">
                <a:latin typeface="Garamond" panose="02020404030301010803" pitchFamily="18" charset="0"/>
              </a:rPr>
              <a:t>pt</a:t>
            </a:r>
            <a:r>
              <a:rPr lang="tr-TR" b="1" dirty="0">
                <a:latin typeface="Garamond" panose="02020404030301010803" pitchFamily="18" charset="0"/>
              </a:rPr>
              <a:t>)</a:t>
            </a:r>
          </a:p>
          <a:p>
            <a:endParaRPr lang="tr-TR" b="1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Sonuç ve Değerlendirme: 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36 font (BÜYÜK HARF)</a:t>
            </a: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İçerik Maddeleri: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28 font (İlk Harfler Büyük)</a:t>
            </a: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Yansı Numaraları: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14 font (Mevcut Yansı No / Toplam Yansı No)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78962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14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0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>
                <a:latin typeface="Garamond" panose="02020404030301010803" pitchFamily="18" charset="0"/>
              </a:rPr>
              <a:t>**Sunumun sonunda, sunumda bahsedilen temel hususlar ve değerlendirmeler özetlenmeli, talimata arz edilecek hususlar belirtilmelidir.</a:t>
            </a:r>
            <a:r>
              <a:rPr lang="tr-TR" baseline="0" dirty="0">
                <a:latin typeface="Garamond" panose="02020404030301010803" pitchFamily="18" charset="0"/>
              </a:rPr>
              <a:t> </a:t>
            </a:r>
            <a:r>
              <a:rPr lang="tr-TR" b="1" dirty="0">
                <a:latin typeface="Garamond" panose="02020404030301010803" pitchFamily="18" charset="0"/>
              </a:rPr>
              <a:t>(</a:t>
            </a:r>
            <a:r>
              <a:rPr lang="tr-TR" sz="1200" b="1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1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="1" dirty="0">
                <a:latin typeface="Garamond" panose="02020404030301010803" pitchFamily="18" charset="0"/>
              </a:rPr>
              <a:t> 28 </a:t>
            </a:r>
            <a:r>
              <a:rPr lang="tr-TR" b="1" dirty="0" err="1">
                <a:latin typeface="Garamond" panose="02020404030301010803" pitchFamily="18" charset="0"/>
              </a:rPr>
              <a:t>pt</a:t>
            </a:r>
            <a:r>
              <a:rPr lang="tr-TR" b="1" dirty="0">
                <a:latin typeface="Garamond" panose="02020404030301010803" pitchFamily="18" charset="0"/>
              </a:rPr>
              <a:t>)</a:t>
            </a:r>
          </a:p>
          <a:p>
            <a:endParaRPr lang="tr-TR" b="1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Sonuç ve Değerlendirme: 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36 font (BÜYÜK HARF)</a:t>
            </a: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İçerik Maddeleri: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28 font (İlk Harfler Büyük)</a:t>
            </a: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Yansı Numaraları: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14 font (Mevcut Yansı No / Toplam Yansı No)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45939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14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0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>
                <a:latin typeface="Garamond" panose="02020404030301010803" pitchFamily="18" charset="0"/>
              </a:rPr>
              <a:t>**Sunumun sonunda, sunumda bahsedilen temel hususlar ve değerlendirmeler özetlenmeli, talimata arz edilecek hususlar belirtilmelidir.</a:t>
            </a:r>
            <a:r>
              <a:rPr lang="tr-TR" baseline="0" dirty="0">
                <a:latin typeface="Garamond" panose="02020404030301010803" pitchFamily="18" charset="0"/>
              </a:rPr>
              <a:t> </a:t>
            </a:r>
            <a:r>
              <a:rPr lang="tr-TR" b="1" dirty="0">
                <a:latin typeface="Garamond" panose="02020404030301010803" pitchFamily="18" charset="0"/>
              </a:rPr>
              <a:t>(</a:t>
            </a:r>
            <a:r>
              <a:rPr lang="tr-TR" sz="1200" b="1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1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="1" dirty="0">
                <a:latin typeface="Garamond" panose="02020404030301010803" pitchFamily="18" charset="0"/>
              </a:rPr>
              <a:t> 28 </a:t>
            </a:r>
            <a:r>
              <a:rPr lang="tr-TR" b="1" dirty="0" err="1">
                <a:latin typeface="Garamond" panose="02020404030301010803" pitchFamily="18" charset="0"/>
              </a:rPr>
              <a:t>pt</a:t>
            </a:r>
            <a:r>
              <a:rPr lang="tr-TR" b="1" dirty="0">
                <a:latin typeface="Garamond" panose="02020404030301010803" pitchFamily="18" charset="0"/>
              </a:rPr>
              <a:t>)</a:t>
            </a:r>
          </a:p>
          <a:p>
            <a:endParaRPr lang="tr-TR" b="1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Sonuç ve Değerlendirme: 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36 font (BÜYÜK HARF)</a:t>
            </a: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İçerik Maddeleri: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28 font (İlk Harfler Büyük)</a:t>
            </a: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Yansı Numaraları: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14 font (Mevcut Yansı No / Toplam Yansı No)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15109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12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  <a:endParaRPr lang="tr-TR" sz="1200" b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2101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14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0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>
                <a:latin typeface="Garamond" panose="02020404030301010803" pitchFamily="18" charset="0"/>
                <a:cs typeface="Times New Roman" panose="02020603050405020304" pitchFamily="18" charset="0"/>
              </a:rPr>
              <a:t>**Yansı içeriğini ve açıklamasını kademeli maddeler halinde giriniz.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tr-TR" b="1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Yansı Başlığı: 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36 font (BÜYÜK HARF)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3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Sunum Maddesi: 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3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28 </a:t>
            </a:r>
            <a:r>
              <a:rPr lang="tr-TR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32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Alt Madde: 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8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,</a:t>
            </a:r>
            <a:r>
              <a:rPr lang="tr-TR" sz="28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asgari 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24 </a:t>
            </a:r>
            <a:r>
              <a:rPr lang="tr-TR" sz="28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Madde Açıklaması: 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4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4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</a:t>
            </a:r>
            <a:r>
              <a:rPr lang="tr-T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20 </a:t>
            </a:r>
            <a:r>
              <a:rPr lang="tr-TR" sz="2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tr-TR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9952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14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0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>
                <a:latin typeface="Garamond" panose="02020404030301010803" pitchFamily="18" charset="0"/>
                <a:cs typeface="Times New Roman" panose="02020603050405020304" pitchFamily="18" charset="0"/>
              </a:rPr>
              <a:t>**Yansı içeriğini ve açıklamasını kademeli maddeler halinde giriniz.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tr-TR" b="1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Yansı Başlığı: 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36 font (BÜYÜK HARF)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3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Sunum Maddesi: 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3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28 </a:t>
            </a:r>
            <a:r>
              <a:rPr lang="tr-TR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32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Alt Madde: 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8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,</a:t>
            </a:r>
            <a:r>
              <a:rPr lang="tr-TR" sz="28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asgari 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24 </a:t>
            </a:r>
            <a:r>
              <a:rPr lang="tr-TR" sz="28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Madde Açıklaması: 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4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4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</a:t>
            </a:r>
            <a:r>
              <a:rPr lang="tr-T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20 </a:t>
            </a:r>
            <a:r>
              <a:rPr lang="tr-TR" sz="2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tr-TR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9256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14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0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>
                <a:latin typeface="Garamond" panose="02020404030301010803" pitchFamily="18" charset="0"/>
                <a:cs typeface="Times New Roman" panose="02020603050405020304" pitchFamily="18" charset="0"/>
              </a:rPr>
              <a:t>**Yansı içeriğini ve açıklamasını kademeli maddeler halinde giriniz.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tr-TR" b="1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Yansı Başlığı: 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36 font (BÜYÜK HARF)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3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Sunum Maddesi: 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3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28 </a:t>
            </a:r>
            <a:r>
              <a:rPr lang="tr-TR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32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Alt Madde: 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8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,</a:t>
            </a:r>
            <a:r>
              <a:rPr lang="tr-TR" sz="28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asgari 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24 </a:t>
            </a:r>
            <a:r>
              <a:rPr lang="tr-TR" sz="28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Madde Açıklaması: 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4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4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</a:t>
            </a:r>
            <a:r>
              <a:rPr lang="tr-T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20 </a:t>
            </a:r>
            <a:r>
              <a:rPr lang="tr-TR" sz="2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tr-TR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1625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14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0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>
                <a:latin typeface="Garamond" panose="02020404030301010803" pitchFamily="18" charset="0"/>
                <a:cs typeface="Times New Roman" panose="02020603050405020304" pitchFamily="18" charset="0"/>
              </a:rPr>
              <a:t>**Yansı içeriğini ve açıklamasını kademeli maddeler halinde giriniz.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tr-TR" b="1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Yansı Başlığı: 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36 font (BÜYÜK HARF)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3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Sunum Maddesi: 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3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28 </a:t>
            </a:r>
            <a:r>
              <a:rPr lang="tr-TR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32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Alt Madde: 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8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,</a:t>
            </a:r>
            <a:r>
              <a:rPr lang="tr-TR" sz="28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asgari 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24 </a:t>
            </a:r>
            <a:r>
              <a:rPr lang="tr-TR" sz="28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Madde Açıklaması: 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4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4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</a:t>
            </a:r>
            <a:r>
              <a:rPr lang="tr-T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20 </a:t>
            </a:r>
            <a:r>
              <a:rPr lang="tr-TR" sz="2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tr-TR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1525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12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  <a:endParaRPr lang="tr-TR" sz="1200" b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tr-TR" b="1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Yansı Başlığı: 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36 font (BÜYÜK HARF)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3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Sunum Maddesi: 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3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28 </a:t>
            </a:r>
            <a:r>
              <a:rPr lang="tr-TR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32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Alt Madde: 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8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,</a:t>
            </a:r>
            <a:r>
              <a:rPr lang="tr-TR" sz="28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asgari 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24 </a:t>
            </a:r>
            <a:r>
              <a:rPr lang="tr-TR" sz="28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Madde Açıklaması: 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4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4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</a:t>
            </a:r>
            <a:r>
              <a:rPr lang="tr-T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20 </a:t>
            </a:r>
            <a:r>
              <a:rPr lang="tr-TR" sz="2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8530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12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  <a:endParaRPr lang="tr-TR" sz="1200" b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tr-TR" b="1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Yansı Başlığı: 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36 font (BÜYÜK HARF)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3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Sunum Maddesi: 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3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28 </a:t>
            </a:r>
            <a:r>
              <a:rPr lang="tr-TR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32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Alt Madde: 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8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,</a:t>
            </a:r>
            <a:r>
              <a:rPr lang="tr-TR" sz="28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asgari 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24 </a:t>
            </a:r>
            <a:r>
              <a:rPr lang="tr-TR" sz="28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Madde Açıklaması: 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4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4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</a:t>
            </a:r>
            <a:r>
              <a:rPr lang="tr-T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20 </a:t>
            </a:r>
            <a:r>
              <a:rPr lang="tr-TR" sz="2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1835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12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  <a:endParaRPr lang="tr-TR" sz="1200" b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tr-TR" b="1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Yansı Başlığı: 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36 font (BÜYÜK HARF)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3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Sunum Maddesi: 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3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28 </a:t>
            </a:r>
            <a:r>
              <a:rPr lang="tr-TR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32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Alt Madde: 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8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,</a:t>
            </a:r>
            <a:r>
              <a:rPr lang="tr-TR" sz="28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asgari 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24 </a:t>
            </a:r>
            <a:r>
              <a:rPr lang="tr-TR" sz="28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Madde Açıklaması: 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4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4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</a:t>
            </a:r>
            <a:r>
              <a:rPr lang="tr-T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20 </a:t>
            </a:r>
            <a:r>
              <a:rPr lang="tr-TR" sz="2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9103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18423" y="3570974"/>
            <a:ext cx="7772400" cy="828032"/>
          </a:xfrm>
        </p:spPr>
        <p:txBody>
          <a:bodyPr anchor="b">
            <a:noAutofit/>
          </a:bodyPr>
          <a:lstStyle>
            <a:lvl1pPr algn="ctr">
              <a:defRPr sz="5400"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075623" y="4816556"/>
            <a:ext cx="6858000" cy="647743"/>
          </a:xfrm>
        </p:spPr>
        <p:txBody>
          <a:bodyPr/>
          <a:lstStyle>
            <a:lvl1pPr marL="0" indent="0" algn="ctr">
              <a:buNone/>
              <a:defRPr sz="2400"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Asıl alt başlık stilini düzenlemek için tıklayın</a:t>
            </a:r>
            <a:endParaRPr lang="en-US" dirty="0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1D5D8BF3-E50C-4D9C-99FE-30FDF60772F0}"/>
              </a:ext>
            </a:extLst>
          </p:cNvPr>
          <p:cNvSpPr txBox="1"/>
          <p:nvPr userDrawn="1"/>
        </p:nvSpPr>
        <p:spPr>
          <a:xfrm>
            <a:off x="1523809" y="6281003"/>
            <a:ext cx="11602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b="1" baseline="0" dirty="0">
                <a:solidFill>
                  <a:srgbClr val="9D1D1D"/>
                </a:solidFill>
                <a:latin typeface="Times New Roman" panose="02020603050405020304" pitchFamily="18" charset="0"/>
              </a:rPr>
              <a:t>İSGGMD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A5ED4319-D880-4075-8A73-CCA207B654F0}"/>
              </a:ext>
            </a:extLst>
          </p:cNvPr>
          <p:cNvSpPr txBox="1"/>
          <p:nvPr userDrawn="1"/>
        </p:nvSpPr>
        <p:spPr>
          <a:xfrm>
            <a:off x="6830569" y="6363298"/>
            <a:ext cx="174650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900" b="1" dirty="0">
                <a:solidFill>
                  <a:srgbClr val="9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www.ailevecalisma.gov.tr/isggm</a:t>
            </a:r>
          </a:p>
        </p:txBody>
      </p:sp>
    </p:spTree>
    <p:extLst>
      <p:ext uri="{BB962C8B-B14F-4D97-AF65-F5344CB8AC3E}">
        <p14:creationId xmlns:p14="http://schemas.microsoft.com/office/powerpoint/2010/main" val="1147975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1012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9814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18423" y="3647174"/>
            <a:ext cx="7772400" cy="828032"/>
          </a:xfrm>
        </p:spPr>
        <p:txBody>
          <a:bodyPr anchor="b">
            <a:noAutofit/>
          </a:bodyPr>
          <a:lstStyle>
            <a:lvl1pPr algn="ctr">
              <a:defRPr sz="5400"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075623" y="4892756"/>
            <a:ext cx="6858000" cy="647743"/>
          </a:xfrm>
        </p:spPr>
        <p:txBody>
          <a:bodyPr/>
          <a:lstStyle>
            <a:lvl1pPr marL="0" indent="0" algn="ctr">
              <a:buNone/>
              <a:defRPr sz="2400"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Asıl alt başlık stilini düzenlemek için tıklayın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671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449481" y="6352644"/>
            <a:ext cx="2057400" cy="365125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fld id="{885776FF-AC16-4B72-9C8A-C6C7B834E379}" type="slidenum">
              <a:rPr lang="tr-TR" smtClean="0"/>
              <a:pPr/>
              <a:t>‹#›</a:t>
            </a:fld>
            <a:r>
              <a:rPr lang="tr-TR"/>
              <a:t>/17</a:t>
            </a:r>
            <a:endParaRPr lang="tr-TR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62294" y="221381"/>
            <a:ext cx="7244815" cy="1238302"/>
          </a:xfrm>
        </p:spPr>
        <p:txBody>
          <a:bodyPr>
            <a:normAutofit/>
          </a:bodyPr>
          <a:lstStyle>
            <a:lvl1pPr>
              <a:defRPr sz="3600" b="1" baseline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YANSI BAŞLIĞI</a:t>
            </a:r>
            <a:endParaRPr lang="en-US" dirty="0"/>
          </a:p>
        </p:txBody>
      </p:sp>
      <p:sp>
        <p:nvSpPr>
          <p:cNvPr id="10" name="İçerik Yer Tutucusu 2"/>
          <p:cNvSpPr>
            <a:spLocks noGrp="1"/>
          </p:cNvSpPr>
          <p:nvPr>
            <p:ph idx="1" hasCustomPrompt="1"/>
          </p:nvPr>
        </p:nvSpPr>
        <p:spPr>
          <a:xfrm>
            <a:off x="463549" y="1681932"/>
            <a:ext cx="8043331" cy="435133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735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02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EF47-0BC9-43F1-A28E-D23A1DDFCF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0297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EF47-0BC9-43F1-A28E-D23A1DDFCF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5158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EF47-0BC9-43F1-A28E-D23A1DDFCF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5680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EF47-0BC9-43F1-A28E-D23A1DDFCF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5797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EF47-0BC9-43F1-A28E-D23A1DDFCF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9308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457950" y="6354062"/>
            <a:ext cx="20574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fld id="{885776FF-AC16-4B72-9C8A-C6C7B834E379}" type="slidenum">
              <a:rPr lang="tr-TR" smtClean="0"/>
              <a:pPr/>
              <a:t>‹#›</a:t>
            </a:fld>
            <a:r>
              <a:rPr lang="tr-TR" dirty="0"/>
              <a:t>/17</a:t>
            </a:r>
          </a:p>
        </p:txBody>
      </p:sp>
      <p:sp>
        <p:nvSpPr>
          <p:cNvPr id="10" name="İçerik Yer Tutucusu 2"/>
          <p:cNvSpPr>
            <a:spLocks noGrp="1"/>
          </p:cNvSpPr>
          <p:nvPr>
            <p:ph idx="1" hasCustomPrompt="1"/>
          </p:nvPr>
        </p:nvSpPr>
        <p:spPr>
          <a:xfrm>
            <a:off x="463550" y="1681932"/>
            <a:ext cx="7886700" cy="435133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xmlns="" id="{E67B360A-704D-423C-A3FE-742740D9DA19}"/>
              </a:ext>
            </a:extLst>
          </p:cNvPr>
          <p:cNvSpPr/>
          <p:nvPr userDrawn="1"/>
        </p:nvSpPr>
        <p:spPr>
          <a:xfrm>
            <a:off x="0" y="336550"/>
            <a:ext cx="9144000" cy="9397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xmlns="" id="{E7F29CFE-751B-4313-96E5-C321D9B35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141" y="378925"/>
            <a:ext cx="1508938" cy="85500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22333" y="238051"/>
            <a:ext cx="6896475" cy="1238302"/>
          </a:xfrm>
        </p:spPr>
        <p:txBody>
          <a:bodyPr>
            <a:normAutofit/>
          </a:bodyPr>
          <a:lstStyle>
            <a:lvl1pPr>
              <a:defRPr sz="3200" b="1" baseline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YANSI BAŞLIĞI</a:t>
            </a:r>
            <a:endParaRPr lang="en-US" dirty="0"/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xmlns="" id="{62EDE380-D965-4FDF-97BD-0163F5785A7F}"/>
              </a:ext>
            </a:extLst>
          </p:cNvPr>
          <p:cNvSpPr/>
          <p:nvPr userDrawn="1"/>
        </p:nvSpPr>
        <p:spPr>
          <a:xfrm>
            <a:off x="322333" y="6398124"/>
            <a:ext cx="2269276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tr-TR" sz="1200" b="1" dirty="0">
                <a:solidFill>
                  <a:srgbClr val="9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www.ailevecalisma.gov.tr/isggm</a:t>
            </a:r>
          </a:p>
        </p:txBody>
      </p:sp>
    </p:spTree>
    <p:extLst>
      <p:ext uri="{BB962C8B-B14F-4D97-AF65-F5344CB8AC3E}">
        <p14:creationId xmlns:p14="http://schemas.microsoft.com/office/powerpoint/2010/main" val="29702607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EF47-0BC9-43F1-A28E-D23A1DDFCF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02018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EF47-0BC9-43F1-A28E-D23A1DDFCF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0616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EF47-0BC9-43F1-A28E-D23A1DDFCF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81930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3622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18423" y="3647174"/>
            <a:ext cx="7772400" cy="828032"/>
          </a:xfrm>
        </p:spPr>
        <p:txBody>
          <a:bodyPr anchor="b">
            <a:noAutofit/>
          </a:bodyPr>
          <a:lstStyle>
            <a:lvl1pPr algn="ctr">
              <a:defRPr sz="5400"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5623" y="4892756"/>
            <a:ext cx="6858000" cy="647743"/>
          </a:xfrm>
        </p:spPr>
        <p:txBody>
          <a:bodyPr/>
          <a:lstStyle>
            <a:lvl1pPr marL="0" indent="0" algn="ctr">
              <a:buNone/>
              <a:defRPr sz="2400"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Asıl alt başlık stilini düzenlemek için tıklayın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6314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747932" y="6396037"/>
            <a:ext cx="2057400" cy="365125"/>
          </a:xfrm>
        </p:spPr>
        <p:txBody>
          <a:bodyPr/>
          <a:lstStyle>
            <a:lvl1pPr>
              <a:defRPr sz="1400" b="1">
                <a:solidFill>
                  <a:srgbClr val="9D1D1D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fld id="{885776FF-AC16-4B72-9C8A-C6C7B834E379}" type="slidenum">
              <a:rPr lang="tr-TR" smtClean="0"/>
              <a:pPr/>
              <a:t>‹#›</a:t>
            </a:fld>
            <a:r>
              <a:rPr lang="tr-TR" dirty="0"/>
              <a:t>/17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89467" y="221381"/>
            <a:ext cx="8415866" cy="1238302"/>
          </a:xfrm>
        </p:spPr>
        <p:txBody>
          <a:bodyPr>
            <a:normAutofit/>
          </a:bodyPr>
          <a:lstStyle>
            <a:lvl1pPr>
              <a:defRPr sz="3600" b="1" baseline="0">
                <a:solidFill>
                  <a:srgbClr val="9D1D1D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YANSI BAŞLIĞI</a:t>
            </a:r>
            <a:endParaRPr lang="en-US" dirty="0"/>
          </a:p>
        </p:txBody>
      </p:sp>
      <p:sp>
        <p:nvSpPr>
          <p:cNvPr id="10" name="İçerik Yer Tutucusu 2"/>
          <p:cNvSpPr>
            <a:spLocks noGrp="1"/>
          </p:cNvSpPr>
          <p:nvPr>
            <p:ph idx="1" hasCustomPrompt="1"/>
          </p:nvPr>
        </p:nvSpPr>
        <p:spPr>
          <a:xfrm>
            <a:off x="463549" y="1681932"/>
            <a:ext cx="8341783" cy="435133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0674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85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117C-F9D4-46D5-B41D-87C45773B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90846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117C-F9D4-46D5-B41D-87C45773B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09773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117C-F9D4-46D5-B41D-87C45773B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5908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xmlns="" id="{0600AD7D-1AA4-4554-94A5-CC3BF13F41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4200902"/>
            <a:ext cx="1572510" cy="233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xmlns="" id="{F000205A-8279-4711-A3A6-C2DBBDE13F47}"/>
              </a:ext>
            </a:extLst>
          </p:cNvPr>
          <p:cNvSpPr/>
          <p:nvPr userDrawn="1"/>
        </p:nvSpPr>
        <p:spPr>
          <a:xfrm>
            <a:off x="1266737" y="5779866"/>
            <a:ext cx="352442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tr-TR" sz="1800" b="1" dirty="0" smtClean="0">
                <a:solidFill>
                  <a:srgbClr val="9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cbyasaroglu@ailevecalisma.gov.tr</a:t>
            </a:r>
            <a:endParaRPr lang="tr-TR" sz="1800" b="1" dirty="0">
              <a:solidFill>
                <a:srgbClr val="9D1D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xmlns="" id="{8A036E5A-7677-4A11-B3B9-E4DCA706182D}"/>
              </a:ext>
            </a:extLst>
          </p:cNvPr>
          <p:cNvSpPr txBox="1"/>
          <p:nvPr userDrawn="1"/>
        </p:nvSpPr>
        <p:spPr>
          <a:xfrm>
            <a:off x="5730411" y="5788581"/>
            <a:ext cx="14550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b="1" baseline="0" dirty="0">
                <a:solidFill>
                  <a:srgbClr val="9D1D1D"/>
                </a:solidFill>
                <a:latin typeface="Times New Roman" panose="02020603050405020304" pitchFamily="18" charset="0"/>
              </a:rPr>
              <a:t>İSGGMD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xmlns="" id="{F000205A-8279-4711-A3A6-C2DBBDE13F47}"/>
              </a:ext>
            </a:extLst>
          </p:cNvPr>
          <p:cNvSpPr/>
          <p:nvPr userDrawn="1"/>
        </p:nvSpPr>
        <p:spPr>
          <a:xfrm>
            <a:off x="2415832" y="4391303"/>
            <a:ext cx="3939247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tr-TR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TEŞEKKÜR EDERİM</a:t>
            </a:r>
            <a:endParaRPr lang="tr-TR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6458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117C-F9D4-46D5-B41D-87C45773B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61478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117C-F9D4-46D5-B41D-87C45773B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42982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117C-F9D4-46D5-B41D-87C45773B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16375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117C-F9D4-46D5-B41D-87C45773B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58044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117C-F9D4-46D5-B41D-87C45773B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00859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18423" y="3647174"/>
            <a:ext cx="7772400" cy="828032"/>
          </a:xfrm>
        </p:spPr>
        <p:txBody>
          <a:bodyPr anchor="b">
            <a:noAutofit/>
          </a:bodyPr>
          <a:lstStyle>
            <a:lvl1pPr algn="ctr">
              <a:defRPr sz="5400"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075623" y="4892756"/>
            <a:ext cx="6858000" cy="647743"/>
          </a:xfrm>
        </p:spPr>
        <p:txBody>
          <a:bodyPr/>
          <a:lstStyle>
            <a:lvl1pPr marL="0" indent="0" algn="ctr">
              <a:buNone/>
              <a:defRPr sz="2400"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Asıl alt başlık stilini düzenlemek için tıklayın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8917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449481" y="6352644"/>
            <a:ext cx="2057400" cy="365125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fld id="{885776FF-AC16-4B72-9C8A-C6C7B834E379}" type="slidenum">
              <a:rPr lang="tr-TR" smtClean="0"/>
              <a:pPr/>
              <a:t>‹#›</a:t>
            </a:fld>
            <a:r>
              <a:rPr lang="tr-TR"/>
              <a:t>/17</a:t>
            </a:r>
            <a:endParaRPr lang="tr-TR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369827" y="221381"/>
            <a:ext cx="7244815" cy="1238302"/>
          </a:xfrm>
        </p:spPr>
        <p:txBody>
          <a:bodyPr>
            <a:normAutofit/>
          </a:bodyPr>
          <a:lstStyle>
            <a:lvl1pPr>
              <a:defRPr sz="3600" b="1" baseline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YANSI BAŞLIĞI</a:t>
            </a:r>
            <a:endParaRPr lang="en-US" dirty="0"/>
          </a:p>
        </p:txBody>
      </p:sp>
      <p:sp>
        <p:nvSpPr>
          <p:cNvPr id="10" name="İçerik Yer Tutucusu 2"/>
          <p:cNvSpPr>
            <a:spLocks noGrp="1"/>
          </p:cNvSpPr>
          <p:nvPr>
            <p:ph idx="1" hasCustomPrompt="1"/>
          </p:nvPr>
        </p:nvSpPr>
        <p:spPr>
          <a:xfrm>
            <a:off x="463549" y="1681932"/>
            <a:ext cx="8043331" cy="435133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531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250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2884-4097-4ADF-87B2-EE356CE5A6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04453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2884-4097-4ADF-87B2-EE356CE5A6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769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58698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2884-4097-4ADF-87B2-EE356CE5A6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85958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2884-4097-4ADF-87B2-EE356CE5A6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55782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2884-4097-4ADF-87B2-EE356CE5A6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57132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2884-4097-4ADF-87B2-EE356CE5A6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7716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2884-4097-4ADF-87B2-EE356CE5A6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76335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2884-4097-4ADF-87B2-EE356CE5A6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50822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" t="124"/>
          <a:stretch/>
        </p:blipFill>
        <p:spPr>
          <a:xfrm>
            <a:off x="0" y="-10612"/>
            <a:ext cx="9144000" cy="686861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18423" y="3909643"/>
            <a:ext cx="7772400" cy="828032"/>
          </a:xfrm>
        </p:spPr>
        <p:txBody>
          <a:bodyPr anchor="b">
            <a:noAutofit/>
          </a:bodyPr>
          <a:lstStyle>
            <a:lvl1pPr algn="ctr">
              <a:defRPr sz="5400">
                <a:solidFill>
                  <a:srgbClr val="DFB058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075623" y="5155225"/>
            <a:ext cx="6858000" cy="64774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DFB058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Asıl alt başlık stilini düzenlemek için tıklayın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8509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449481" y="6352644"/>
            <a:ext cx="2057400" cy="365125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fld id="{885776FF-AC16-4B72-9C8A-C6C7B834E379}" type="slidenum">
              <a:rPr lang="tr-TR" smtClean="0"/>
              <a:pPr/>
              <a:t>‹#›</a:t>
            </a:fld>
            <a:r>
              <a:rPr lang="tr-TR"/>
              <a:t>/17</a:t>
            </a:r>
            <a:endParaRPr lang="tr-TR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369827" y="221381"/>
            <a:ext cx="7244815" cy="1238302"/>
          </a:xfrm>
        </p:spPr>
        <p:txBody>
          <a:bodyPr>
            <a:normAutofit/>
          </a:bodyPr>
          <a:lstStyle>
            <a:lvl1pPr>
              <a:defRPr sz="3600" b="1" baseline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YANSI BAŞLIĞI</a:t>
            </a:r>
            <a:endParaRPr lang="en-US" dirty="0"/>
          </a:p>
        </p:txBody>
      </p:sp>
      <p:sp>
        <p:nvSpPr>
          <p:cNvPr id="10" name="İçerik Yer Tutucusu 2"/>
          <p:cNvSpPr>
            <a:spLocks noGrp="1"/>
          </p:cNvSpPr>
          <p:nvPr>
            <p:ph idx="1" hasCustomPrompt="1"/>
          </p:nvPr>
        </p:nvSpPr>
        <p:spPr>
          <a:xfrm>
            <a:off x="463549" y="1681932"/>
            <a:ext cx="8043331" cy="4351338"/>
          </a:xfrm>
        </p:spPr>
        <p:txBody>
          <a:bodyPr>
            <a:noAutofit/>
          </a:bodyPr>
          <a:lstStyle>
            <a:lvl1pPr marL="0" indent="0">
              <a:buClr>
                <a:srgbClr val="0A4356"/>
              </a:buClr>
              <a:buNone/>
              <a:defRPr>
                <a:solidFill>
                  <a:srgbClr val="0A4356"/>
                </a:solidFill>
              </a:defRPr>
            </a:lvl1pPr>
          </a:lstStyle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32727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" t="247"/>
          <a:stretch/>
        </p:blipFill>
        <p:spPr>
          <a:xfrm>
            <a:off x="0" y="-2124"/>
            <a:ext cx="9144000" cy="686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6680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676-7EAD-4A88-92E7-D75C369EE8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5466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18660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676-7EAD-4A88-92E7-D75C369EE8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85282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676-7EAD-4A88-92E7-D75C369EE8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77216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676-7EAD-4A88-92E7-D75C369EE8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31210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676-7EAD-4A88-92E7-D75C369EE8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51739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676-7EAD-4A88-92E7-D75C369EE8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01984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676-7EAD-4A88-92E7-D75C369EE8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02171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676-7EAD-4A88-92E7-D75C369EE8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2015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2565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921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0349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642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619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FEF47-0BC9-43F1-A28E-D23A1DDFCF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852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B117C-F9D4-46D5-B41D-87C45773B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9640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92884-4097-4ADF-87B2-EE356CE5A6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432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2A676-7EAD-4A88-92E7-D75C369EE8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774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27259" y="3519577"/>
            <a:ext cx="8450981" cy="1431985"/>
          </a:xfrm>
        </p:spPr>
        <p:txBody>
          <a:bodyPr>
            <a:noAutofit/>
          </a:bodyPr>
          <a:lstStyle/>
          <a:p>
            <a:r>
              <a:rPr lang="mn-MN" sz="3200" b="1" dirty="0" smtClean="0">
                <a:latin typeface="Arial" pitchFamily="34" charset="0"/>
                <a:cs typeface="Arial" pitchFamily="34" charset="0"/>
              </a:rPr>
              <a:t>Хог хаягдал цуглуулах, боловсруулах  </a:t>
            </a:r>
            <a:r>
              <a:rPr lang="mn-MN" sz="3200" b="1" dirty="0">
                <a:latin typeface="Arial" pitchFamily="34" charset="0"/>
                <a:cs typeface="Arial" pitchFamily="34" charset="0"/>
              </a:rPr>
              <a:t>чиглэлээр ажилладаг ажлын </a:t>
            </a:r>
            <a:r>
              <a:rPr lang="mn-MN" sz="3200" b="1" dirty="0" smtClean="0">
                <a:latin typeface="Arial" pitchFamily="34" charset="0"/>
                <a:cs typeface="Arial" pitchFamily="34" charset="0"/>
              </a:rPr>
              <a:t>байрыг коронавирусын </a:t>
            </a:r>
            <a:r>
              <a:rPr lang="mn-MN" sz="3200" b="1" dirty="0">
                <a:latin typeface="Arial" pitchFamily="34" charset="0"/>
                <a:cs typeface="Arial" pitchFamily="34" charset="0"/>
              </a:rPr>
              <a:t>дэгдэлтээс хамгаалах </a:t>
            </a:r>
            <a:endParaRPr lang="tr-T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lt Başlık 2"/>
          <p:cNvSpPr>
            <a:spLocks noGrp="1"/>
          </p:cNvSpPr>
          <p:nvPr>
            <p:ph type="subTitle" idx="1"/>
          </p:nvPr>
        </p:nvSpPr>
        <p:spPr>
          <a:xfrm>
            <a:off x="327259" y="5428649"/>
            <a:ext cx="8450981" cy="459162"/>
          </a:xfrm>
        </p:spPr>
        <p:txBody>
          <a:bodyPr>
            <a:normAutofit fontScale="77500" lnSpcReduction="20000"/>
          </a:bodyPr>
          <a:lstStyle/>
          <a:p>
            <a:r>
              <a:rPr lang="mn-MN" b="1" dirty="0">
                <a:latin typeface="Arial" pitchFamily="34" charset="0"/>
                <a:cs typeface="Arial" pitchFamily="34" charset="0"/>
              </a:rPr>
              <a:t>Туркийн Хөдөлмөрийн эрүүл ахуй, аюулгүй байдлын ерөнхий </a:t>
            </a:r>
            <a:r>
              <a:rPr lang="mn-MN" b="1" dirty="0" smtClean="0">
                <a:latin typeface="Arial" pitchFamily="34" charset="0"/>
                <a:cs typeface="Arial" pitchFamily="34" charset="0"/>
              </a:rPr>
              <a:t>газар </a:t>
            </a:r>
            <a:endParaRPr lang="tr-T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lt Başlık 2"/>
          <p:cNvSpPr txBox="1">
            <a:spLocks/>
          </p:cNvSpPr>
          <p:nvPr/>
        </p:nvSpPr>
        <p:spPr>
          <a:xfrm>
            <a:off x="327259" y="5967663"/>
            <a:ext cx="8450981" cy="468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2020</a:t>
            </a:r>
            <a:r>
              <a:rPr lang="mn-MN" b="1" dirty="0" smtClean="0">
                <a:latin typeface="Arial" pitchFamily="34" charset="0"/>
                <a:cs typeface="Arial" pitchFamily="34" charset="0"/>
              </a:rPr>
              <a:t> оны 9-р сар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541069" y="4951562"/>
            <a:ext cx="4023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000" b="1" dirty="0">
                <a:latin typeface="Arial" pitchFamily="34" charset="0"/>
                <a:cs typeface="Arial" pitchFamily="34" charset="0"/>
              </a:rPr>
              <a:t>Жэмал Бурак Яашароолу</a:t>
            </a:r>
            <a:endParaRPr lang="tr-TR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366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3216166" y="19692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>
                <a:latin typeface="Arial" pitchFamily="34" charset="0"/>
                <a:cs typeface="Arial" pitchFamily="34" charset="0"/>
              </a:rPr>
              <a:t>АНХААРАХ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ЗҮЙЛҮҮД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İçerik Yer Tutucusu 2"/>
          <p:cNvSpPr>
            <a:spLocks noGrp="1"/>
          </p:cNvSpPr>
          <p:nvPr>
            <p:ph idx="4294967295"/>
          </p:nvPr>
        </p:nvSpPr>
        <p:spPr>
          <a:xfrm>
            <a:off x="4139920" y="1643852"/>
            <a:ext cx="4736035" cy="4696657"/>
          </a:xfrm>
        </p:spPr>
        <p:txBody>
          <a:bodyPr>
            <a:normAutofit lnSpcReduction="10000"/>
          </a:bodyPr>
          <a:lstStyle/>
          <a:p>
            <a:pPr marL="0" indent="0" algn="just">
              <a:buClr>
                <a:srgbClr val="9D1D1D"/>
              </a:buClr>
              <a:buNone/>
            </a:pP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000" dirty="0">
                <a:latin typeface="Arial" pitchFamily="34" charset="0"/>
                <a:cs typeface="Arial" pitchFamily="34" charset="0"/>
              </a:rPr>
              <a:t>Ажилчдыг нэг удаагийн маскаар хангах.</a:t>
            </a:r>
          </a:p>
          <a:p>
            <a:pPr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mn-MN" sz="2000" dirty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000" dirty="0" smtClean="0">
                <a:latin typeface="Arial" pitchFamily="34" charset="0"/>
                <a:cs typeface="Arial" pitchFamily="34" charset="0"/>
              </a:rPr>
              <a:t>Ажилчдыг ашигласан маскаа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урд гадаргуу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дээр нь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хүрэлгүйгээр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хойд талын утаснаас татаж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урьдчилан тогтоосон гаднах орчноос тусгаарлагдсан хогийн саванд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хаяж байгаа эсэхийг хянаж байгаарай.</a:t>
            </a:r>
            <a:endParaRPr lang="mn-MN" sz="2000" dirty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mn-MN" sz="2000" dirty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000" dirty="0">
                <a:latin typeface="Arial" pitchFamily="34" charset="0"/>
                <a:cs typeface="Arial" pitchFamily="34" charset="0"/>
              </a:rPr>
              <a:t>EN374-5, EN388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стандартад нийцсэн бээлий,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EN166-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д нийцсэн бүрэн нүдний шил / нүүрний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хамгаалалт зүүсэн эсэхийг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шалгаарай.</a:t>
            </a: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>
                <a:latin typeface="Arial" pitchFamily="34" charset="0"/>
                <a:cs typeface="Arial" pitchFamily="34" charset="0"/>
              </a:rPr>
              <a:pPr/>
              <a:t>10</a:t>
            </a:fld>
            <a:r>
              <a:rPr lang="tr-TR" dirty="0" smtClean="0">
                <a:latin typeface="Arial" pitchFamily="34" charset="0"/>
                <a:cs typeface="Arial" pitchFamily="34" charset="0"/>
              </a:rPr>
              <a:t>/25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Resim 5" descr="Kişisel Koruyucu Ekipman ve Güvenlik Simgeleri ile Çalışa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88" y="2672609"/>
            <a:ext cx="2663712" cy="25597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87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3216166" y="19692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>
                <a:latin typeface="Arial" pitchFamily="34" charset="0"/>
                <a:cs typeface="Arial" pitchFamily="34" charset="0"/>
              </a:rPr>
              <a:t>АНХААРАХ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ЗҮЙЛҮҮД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İçerik Yer Tutucusu 2"/>
          <p:cNvSpPr>
            <a:spLocks noGrp="1"/>
          </p:cNvSpPr>
          <p:nvPr>
            <p:ph idx="4294967295"/>
          </p:nvPr>
        </p:nvSpPr>
        <p:spPr>
          <a:xfrm>
            <a:off x="4165600" y="1138686"/>
            <a:ext cx="4710355" cy="520182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Clr>
                <a:srgbClr val="9D1D1D"/>
              </a:buClr>
              <a:buNone/>
            </a:pP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000" dirty="0">
                <a:latin typeface="Arial" pitchFamily="34" charset="0"/>
                <a:cs typeface="Arial" pitchFamily="34" charset="0"/>
              </a:rPr>
              <a:t>Ажилчид, утас, түлхүүр гэх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мэт хувийн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эд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зүйлсээ хогийн машин дотор ариун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цэврийн шаардлагад нийцсэн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тусгай газар хадгалж байгаа эсэхийг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шалгаарай.</a:t>
            </a:r>
          </a:p>
          <a:p>
            <a:pPr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mn-MN" sz="2000" dirty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000" dirty="0">
                <a:latin typeface="Arial" pitchFamily="34" charset="0"/>
                <a:cs typeface="Arial" pitchFamily="34" charset="0"/>
              </a:rPr>
              <a:t>Ажилтнууд ажил үүргээ гүйцэтгэж байхдаа тээврийн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хэрэгсэл доторх байнга хүрдэг гадаргуу бүхий зүйлд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аль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болох бага хүрэхийг хичээх хэрэгтэй.</a:t>
            </a:r>
            <a:endParaRPr lang="mn-MN" sz="2000" dirty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mn-MN" sz="2000" dirty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000" dirty="0" smtClean="0">
                <a:latin typeface="Arial" pitchFamily="34" charset="0"/>
                <a:cs typeface="Arial" pitchFamily="34" charset="0"/>
              </a:rPr>
              <a:t>Хогны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машинд ш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аардлагатай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тохиолдолд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ашиглах гар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ариутгагч бодисыг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байнга байлгаарай.</a:t>
            </a:r>
            <a:endParaRPr lang="mn-MN" sz="2000" dirty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mn-MN" sz="2000" dirty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000" dirty="0">
                <a:latin typeface="Arial" pitchFamily="34" charset="0"/>
                <a:cs typeface="Arial" pitchFamily="34" charset="0"/>
              </a:rPr>
              <a:t>Ажилчид ажлын үеэр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юм идэж, уухаас  зайлсхийх хэрэгтэй. Сануулах, шалгаж байх хэрэгтэй.</a:t>
            </a: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>
                <a:latin typeface="Arial" pitchFamily="34" charset="0"/>
                <a:cs typeface="Arial" pitchFamily="34" charset="0"/>
              </a:rPr>
              <a:pPr/>
              <a:t>11</a:t>
            </a:fld>
            <a:r>
              <a:rPr lang="tr-TR" dirty="0" smtClean="0">
                <a:latin typeface="Arial" pitchFamily="34" charset="0"/>
                <a:cs typeface="Arial" pitchFamily="34" charset="0"/>
              </a:rPr>
              <a:t>/25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Resim 8" descr="Yalıtılmış çöp kamyonu. Vektör düz çizgi film illüstrasyonu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91" y="2708694"/>
            <a:ext cx="2756440" cy="2106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655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3216166" y="19692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>
                <a:latin typeface="Arial" pitchFamily="34" charset="0"/>
                <a:cs typeface="Arial" pitchFamily="34" charset="0"/>
              </a:rPr>
              <a:t>АНХААРАХ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ЗҮЙЛҮҮД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İçerik Yer Tutucusu 2"/>
          <p:cNvSpPr>
            <a:spLocks noGrp="1"/>
          </p:cNvSpPr>
          <p:nvPr>
            <p:ph idx="4294967295"/>
          </p:nvPr>
        </p:nvSpPr>
        <p:spPr>
          <a:xfrm>
            <a:off x="672860" y="4813540"/>
            <a:ext cx="8203095" cy="1526969"/>
          </a:xfrm>
        </p:spPr>
        <p:txBody>
          <a:bodyPr>
            <a:normAutofit/>
          </a:bodyPr>
          <a:lstStyle/>
          <a:p>
            <a:pPr marL="0" indent="0" algn="just">
              <a:buClr>
                <a:srgbClr val="9D1D1D"/>
              </a:buClr>
              <a:buNone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lvl="0"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000" dirty="0" smtClean="0">
                <a:latin typeface="Arial" pitchFamily="34" charset="0"/>
                <a:cs typeface="Arial" pitchFamily="34" charset="0"/>
              </a:rPr>
              <a:t>Ажилчид хог ачих, буулгах үедээ зориулалтын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бээлий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өмссөн байх хэрэгтэй.  Бээлий өмсөөгүй бол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бохир, халдвартай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байж болзошгүй зүйлд гараараа хүрэхээс зайлсхийх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хэрэгтэй.</a:t>
            </a: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>
                <a:latin typeface="Arial" pitchFamily="34" charset="0"/>
                <a:cs typeface="Arial" pitchFamily="34" charset="0"/>
              </a:rPr>
              <a:pPr/>
              <a:t>12</a:t>
            </a:fld>
            <a:r>
              <a:rPr lang="tr-TR" dirty="0" smtClean="0">
                <a:latin typeface="Arial" pitchFamily="34" charset="0"/>
                <a:cs typeface="Arial" pitchFamily="34" charset="0"/>
              </a:rPr>
              <a:t>/25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Resim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6710"/>
            <a:ext cx="9143999" cy="3968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335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3216166" y="19692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>
                <a:latin typeface="Arial" pitchFamily="34" charset="0"/>
                <a:cs typeface="Arial" pitchFamily="34" charset="0"/>
              </a:rPr>
              <a:t>АНХААРАХ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ЗҮЙЛҮҮД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İçerik Yer Tutucusu 2"/>
          <p:cNvSpPr>
            <a:spLocks noGrp="1"/>
          </p:cNvSpPr>
          <p:nvPr>
            <p:ph idx="4294967295"/>
          </p:nvPr>
        </p:nvSpPr>
        <p:spPr>
          <a:xfrm>
            <a:off x="672860" y="4928840"/>
            <a:ext cx="8203095" cy="141167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Clr>
                <a:srgbClr val="9D1D1D"/>
              </a:buClr>
              <a:buNone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000" dirty="0" smtClean="0">
                <a:latin typeface="Arial" pitchFamily="34" charset="0"/>
                <a:cs typeface="Arial" pitchFamily="34" charset="0"/>
              </a:rPr>
              <a:t>Хогний контейнерийг хогийн машинд ачиж байх үед ажилчид аль болох хогонд гараараа хүрэхгүй байх ёстой. Тусгай төхөөрөмжөөр контейнер доторх хогийг машинд ачиж байгаа бол ажилчид хол зогсох хэрэгтэй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tr-TR" sz="2000" dirty="0">
              <a:latin typeface="Arial" pitchFamily="34" charset="0"/>
              <a:cs typeface="Arial" pitchFamily="34" charset="0"/>
            </a:endParaRPr>
          </a:p>
          <a:p>
            <a:pPr lvl="0"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>
                <a:latin typeface="Arial" pitchFamily="34" charset="0"/>
                <a:cs typeface="Arial" pitchFamily="34" charset="0"/>
              </a:rPr>
              <a:pPr/>
              <a:t>13</a:t>
            </a:fld>
            <a:r>
              <a:rPr lang="tr-TR" dirty="0" smtClean="0">
                <a:latin typeface="Arial" pitchFamily="34" charset="0"/>
                <a:cs typeface="Arial" pitchFamily="34" charset="0"/>
              </a:rPr>
              <a:t>/25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Resim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6708"/>
            <a:ext cx="9143999" cy="3950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211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3216166" y="19692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dirty="0">
                <a:latin typeface="Arial" pitchFamily="34" charset="0"/>
                <a:cs typeface="Arial" pitchFamily="34" charset="0"/>
              </a:rPr>
              <a:t>АНХААРАХ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ЗҮЙЛҮҮД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İçerik Yer Tutucusu 2"/>
          <p:cNvSpPr>
            <a:spLocks noGrp="1"/>
          </p:cNvSpPr>
          <p:nvPr>
            <p:ph idx="4294967295"/>
          </p:nvPr>
        </p:nvSpPr>
        <p:spPr>
          <a:xfrm>
            <a:off x="672860" y="4813540"/>
            <a:ext cx="8203095" cy="1526969"/>
          </a:xfrm>
        </p:spPr>
        <p:txBody>
          <a:bodyPr>
            <a:normAutofit lnSpcReduction="10000"/>
          </a:bodyPr>
          <a:lstStyle/>
          <a:p>
            <a:pPr marL="0" indent="0" algn="just">
              <a:buClr>
                <a:srgbClr val="9D1D1D"/>
              </a:buClr>
              <a:buNone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000" dirty="0">
                <a:latin typeface="Arial" pitchFamily="34" charset="0"/>
                <a:cs typeface="Arial" pitchFamily="34" charset="0"/>
              </a:rPr>
              <a:t>Ажилчдыг хогийн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контейнерээс гадна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асгасан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хогийг гараараа түүж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авахыг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хориглох хэрэгтэй.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Шаардлагатай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хэрэгсэл, тоног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төхөөрөмжийг тээврийн хэрэгсэлдээ байлгаж,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ажилтнуудаар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ашиглуулж байгаарай.</a:t>
            </a: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>
                <a:latin typeface="Arial" pitchFamily="34" charset="0"/>
                <a:cs typeface="Arial" pitchFamily="34" charset="0"/>
              </a:rPr>
              <a:pPr/>
              <a:t>14</a:t>
            </a:fld>
            <a:r>
              <a:rPr lang="tr-TR" dirty="0" smtClean="0">
                <a:latin typeface="Arial" pitchFamily="34" charset="0"/>
                <a:cs typeface="Arial" pitchFamily="34" charset="0"/>
              </a:rPr>
              <a:t>/25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Resim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9457"/>
            <a:ext cx="9144000" cy="39508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660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3216166" y="19692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>
                <a:latin typeface="Arial" pitchFamily="34" charset="0"/>
                <a:cs typeface="Arial" pitchFamily="34" charset="0"/>
              </a:rPr>
              <a:t>АНХААРАХ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ЗҮЙЛҮҮД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İçerik Yer Tutucusu 2"/>
          <p:cNvSpPr>
            <a:spLocks noGrp="1"/>
          </p:cNvSpPr>
          <p:nvPr>
            <p:ph idx="4294967295"/>
          </p:nvPr>
        </p:nvSpPr>
        <p:spPr>
          <a:xfrm>
            <a:off x="4139920" y="1643852"/>
            <a:ext cx="4736035" cy="4696657"/>
          </a:xfrm>
        </p:spPr>
        <p:txBody>
          <a:bodyPr>
            <a:normAutofit lnSpcReduction="10000"/>
          </a:bodyPr>
          <a:lstStyle/>
          <a:p>
            <a:pPr marL="0" indent="0" algn="just">
              <a:buClr>
                <a:srgbClr val="9D1D1D"/>
              </a:buClr>
              <a:buNone/>
            </a:pPr>
            <a:endParaRPr lang="mn-MN" sz="2000" dirty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000" dirty="0" smtClean="0">
                <a:latin typeface="Arial" pitchFamily="34" charset="0"/>
                <a:cs typeface="Arial" pitchFamily="34" charset="0"/>
              </a:rPr>
              <a:t>Ажилчдын ажлын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хувцас болон өдөр тутмын хувцас хоорондоо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ойр байхаас урьдчилан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сэргийлэх арга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хэмжээ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аваарай.</a:t>
            </a:r>
          </a:p>
          <a:p>
            <a:pPr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mn-MN" sz="2000" dirty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000" dirty="0">
                <a:latin typeface="Arial" pitchFamily="34" charset="0"/>
                <a:cs typeface="Arial" pitchFamily="34" charset="0"/>
              </a:rPr>
              <a:t>Ажлын байрнаас гарахын өмнө ажлын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хувцсыг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тайлж, боломжтой бол бохир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хувцсыг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ажлын байран дээр цэвэрлэж ариутгана.</a:t>
            </a:r>
          </a:p>
          <a:p>
            <a:pPr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mn-MN" sz="2000" dirty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000" dirty="0">
                <a:latin typeface="Arial" pitchFamily="34" charset="0"/>
                <a:cs typeface="Arial" pitchFamily="34" charset="0"/>
              </a:rPr>
              <a:t>Ажилчид ажлынхаа төгсгөлд шүршүүрт орж, өдөр тутмын хувцастайгаа ажлын байрнаас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гарах ёстой.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Clr>
                <a:srgbClr val="9D1D1D"/>
              </a:buClr>
              <a:buNone/>
            </a:pP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>
                <a:latin typeface="Arial" pitchFamily="34" charset="0"/>
                <a:cs typeface="Arial" pitchFamily="34" charset="0"/>
              </a:rPr>
              <a:pPr/>
              <a:t>15</a:t>
            </a:fld>
            <a:r>
              <a:rPr lang="tr-TR" dirty="0" smtClean="0">
                <a:latin typeface="Arial" pitchFamily="34" charset="0"/>
                <a:cs typeface="Arial" pitchFamily="34" charset="0"/>
              </a:rPr>
              <a:t>/25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19" y="2557805"/>
            <a:ext cx="3036497" cy="143437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6742" y="4446093"/>
            <a:ext cx="812250" cy="125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60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3216166" y="19692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>
                <a:latin typeface="Arial" pitchFamily="34" charset="0"/>
                <a:cs typeface="Arial" pitchFamily="34" charset="0"/>
              </a:rPr>
              <a:t>АНХААРАХ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ЗҮЙЛҮҮД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İçerik Yer Tutucusu 2"/>
          <p:cNvSpPr>
            <a:spLocks noGrp="1"/>
          </p:cNvSpPr>
          <p:nvPr>
            <p:ph idx="4294967295"/>
          </p:nvPr>
        </p:nvSpPr>
        <p:spPr>
          <a:xfrm>
            <a:off x="4139920" y="1643852"/>
            <a:ext cx="4736035" cy="4696657"/>
          </a:xfrm>
        </p:spPr>
        <p:txBody>
          <a:bodyPr>
            <a:normAutofit/>
          </a:bodyPr>
          <a:lstStyle/>
          <a:p>
            <a:pPr marL="0" indent="0" algn="just">
              <a:buClr>
                <a:srgbClr val="9D1D1D"/>
              </a:buClr>
              <a:buNone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000" dirty="0">
                <a:latin typeface="Arial" pitchFamily="34" charset="0"/>
                <a:cs typeface="Arial" pitchFamily="34" charset="0"/>
              </a:rPr>
              <a:t>Хог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ачих, зайлуулах  тээврийн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хэрэгслийг өдөр бүр цэвэрлэж, тээврийн хэрэгслийн дотор болон гадна хэсгийг ариутгалд хамруулж байгаарай.</a:t>
            </a:r>
          </a:p>
          <a:p>
            <a:pPr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mn-MN" sz="2000" dirty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000" dirty="0">
                <a:latin typeface="Arial" pitchFamily="34" charset="0"/>
                <a:cs typeface="Arial" pitchFamily="34" charset="0"/>
              </a:rPr>
              <a:t>Тээврийн хэрэгслийн цэвэрлэгээг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ажилчид болон ажлын байрны нийтийн талбайгаас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бүрэн тусгаарлагдсан орчинд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хийх хэрэгтэй.</a:t>
            </a: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>
                <a:latin typeface="Arial" pitchFamily="34" charset="0"/>
                <a:cs typeface="Arial" pitchFamily="34" charset="0"/>
              </a:rPr>
              <a:pPr/>
              <a:t>16</a:t>
            </a:fld>
            <a:r>
              <a:rPr lang="tr-TR" dirty="0" smtClean="0">
                <a:latin typeface="Arial" pitchFamily="34" charset="0"/>
                <a:cs typeface="Arial" pitchFamily="34" charset="0"/>
              </a:rPr>
              <a:t>/25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905" y="2639684"/>
            <a:ext cx="2903947" cy="183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67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3216166" y="19692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>
                <a:latin typeface="Arial" pitchFamily="34" charset="0"/>
                <a:cs typeface="Arial" pitchFamily="34" charset="0"/>
              </a:rPr>
              <a:t>АНХААРАХ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ЗҮЙЛҮҮД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İçerik Yer Tutucusu 2"/>
          <p:cNvSpPr>
            <a:spLocks noGrp="1"/>
          </p:cNvSpPr>
          <p:nvPr>
            <p:ph idx="4294967295"/>
          </p:nvPr>
        </p:nvSpPr>
        <p:spPr>
          <a:xfrm>
            <a:off x="4139920" y="1643852"/>
            <a:ext cx="4736035" cy="4696657"/>
          </a:xfrm>
        </p:spPr>
        <p:txBody>
          <a:bodyPr>
            <a:normAutofit/>
          </a:bodyPr>
          <a:lstStyle/>
          <a:p>
            <a:pPr marL="0" indent="0" algn="just">
              <a:buClr>
                <a:srgbClr val="9D1D1D"/>
              </a:buClr>
              <a:buNone/>
            </a:pP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000" dirty="0">
                <a:latin typeface="Arial" pitchFamily="34" charset="0"/>
                <a:cs typeface="Arial" pitchFamily="34" charset="0"/>
              </a:rPr>
              <a:t>Ажилтанд халуурах, ханиалгах, амьсгал давчдах зэрэг коронавирусын шинж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тэмдэг илэрвэл маск зүүлгэж ажлын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байрны эрүүл мэндийн ажилтнуудад нэн даруй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мэдэгдэх хэрэгтэй. Хэрвээ ажлын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байрны эрүүл мэндийн ажилтнууд байхгүй тохиолдолд бусад ажилчдаас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тусгаарлаж,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холбогдох эрүүл мэндийн ажилтнуудыг дуудаж,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тэдний зааврын дагуу арга хэмжээ авна.</a:t>
            </a: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>
                <a:latin typeface="Arial" pitchFamily="34" charset="0"/>
                <a:cs typeface="Arial" pitchFamily="34" charset="0"/>
              </a:rPr>
              <a:pPr/>
              <a:t>17</a:t>
            </a:fld>
            <a:r>
              <a:rPr lang="tr-TR" dirty="0" smtClean="0">
                <a:latin typeface="Arial" pitchFamily="34" charset="0"/>
                <a:cs typeface="Arial" pitchFamily="34" charset="0"/>
              </a:rPr>
              <a:t>/25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399" y="2338584"/>
            <a:ext cx="2475498" cy="192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2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dirty="0">
                <a:latin typeface="Arial" pitchFamily="34" charset="0"/>
                <a:cs typeface="Arial" pitchFamily="34" charset="0"/>
              </a:rPr>
              <a:t>ДҮГНЭЛТ, ҮНЭЛГЭЭ</a:t>
            </a:r>
            <a:endParaRPr lang="tr-T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İçerik Yer Tutucusu 2"/>
          <p:cNvSpPr>
            <a:spLocks noGrp="1"/>
          </p:cNvSpPr>
          <p:nvPr>
            <p:ph idx="1"/>
          </p:nvPr>
        </p:nvSpPr>
        <p:spPr>
          <a:xfrm>
            <a:off x="463550" y="1681932"/>
            <a:ext cx="7886700" cy="4351338"/>
          </a:xfrm>
        </p:spPr>
        <p:txBody>
          <a:bodyPr>
            <a:noAutofit/>
          </a:bodyPr>
          <a:lstStyle/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mn-MN" sz="2800" dirty="0">
                <a:latin typeface="Arial" pitchFamily="34" charset="0"/>
                <a:cs typeface="Arial" pitchFamily="34" charset="0"/>
              </a:rPr>
              <a:t>Ажилчдад 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мэдээлэх</a:t>
            </a:r>
          </a:p>
          <a:p>
            <a:pPr marL="0" indent="0">
              <a:buClr>
                <a:srgbClr val="9D1D1D"/>
              </a:buClr>
              <a:buNone/>
            </a:pP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400" dirty="0" smtClean="0">
                <a:latin typeface="Arial" pitchFamily="34" charset="0"/>
                <a:cs typeface="Arial" pitchFamily="34" charset="0"/>
              </a:rPr>
              <a:t>Ажилтнуудад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коронавирусийн эрсдэл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, аюулаас хэрхэн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өөрийгөө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хамгаалах, ямар 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төрлийн урьдчилан сэргийлэх арга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хэмжээ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байдаг талаар 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мэдээлэх ёстой.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>
                <a:latin typeface="Arial" pitchFamily="34" charset="0"/>
                <a:cs typeface="Arial" pitchFamily="34" charset="0"/>
              </a:rPr>
              <a:pPr/>
              <a:t>18</a:t>
            </a:fld>
            <a:r>
              <a:rPr lang="tr-TR" dirty="0" smtClean="0">
                <a:latin typeface="Arial" pitchFamily="34" charset="0"/>
                <a:cs typeface="Arial" pitchFamily="34" charset="0"/>
              </a:rPr>
              <a:t>/25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25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dirty="0">
                <a:latin typeface="Arial" pitchFamily="34" charset="0"/>
                <a:cs typeface="Arial" pitchFamily="34" charset="0"/>
              </a:rPr>
              <a:t>ДҮГНЭЛТ, ҮНЭЛГЭЭ</a:t>
            </a:r>
            <a:endParaRPr lang="tr-T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İçerik Yer Tutucusu 2"/>
          <p:cNvSpPr>
            <a:spLocks noGrp="1"/>
          </p:cNvSpPr>
          <p:nvPr>
            <p:ph idx="1"/>
          </p:nvPr>
        </p:nvSpPr>
        <p:spPr>
          <a:xfrm>
            <a:off x="463550" y="1681932"/>
            <a:ext cx="7886700" cy="4351338"/>
          </a:xfrm>
        </p:spPr>
        <p:txBody>
          <a:bodyPr>
            <a:noAutofit/>
          </a:bodyPr>
          <a:lstStyle/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800" dirty="0">
                <a:latin typeface="Arial" pitchFamily="34" charset="0"/>
                <a:cs typeface="Arial" pitchFamily="34" charset="0"/>
              </a:rPr>
              <a:t>Хувийн 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хамгаалах 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хэрэгсэл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mn-MN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9D1D1D"/>
              </a:buClr>
              <a:buNone/>
            </a:pPr>
            <a:r>
              <a:rPr lang="mn-MN" sz="2400" dirty="0">
                <a:latin typeface="Arial" pitchFamily="34" charset="0"/>
                <a:cs typeface="Arial" pitchFamily="34" charset="0"/>
              </a:rPr>
              <a:t>Ажилтнууд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тухайн ажилд тохирсон 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хувийн хамгаалах хэрэгслээр хангагдсан байх ёстой.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>
                <a:latin typeface="Arial" pitchFamily="34" charset="0"/>
                <a:cs typeface="Arial" pitchFamily="34" charset="0"/>
              </a:rPr>
              <a:pPr/>
              <a:t>19</a:t>
            </a:fld>
            <a:r>
              <a:rPr lang="tr-TR" dirty="0" smtClean="0">
                <a:latin typeface="Arial" pitchFamily="34" charset="0"/>
                <a:cs typeface="Arial" pitchFamily="34" charset="0"/>
              </a:rPr>
              <a:t>/25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81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sz="3200" dirty="0" smtClean="0">
                <a:latin typeface="Arial" pitchFamily="34" charset="0"/>
                <a:cs typeface="Arial" pitchFamily="34" charset="0"/>
              </a:rPr>
              <a:t>Илтгэлийн бүтэц</a:t>
            </a:r>
            <a:endParaRPr lang="tr-T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800" dirty="0">
                <a:latin typeface="Arial" pitchFamily="34" charset="0"/>
                <a:cs typeface="Arial" pitchFamily="34" charset="0"/>
              </a:rPr>
              <a:t>Ерөнхий мэдээлэл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mn-MN" sz="2800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800" dirty="0" smtClean="0">
                <a:latin typeface="Arial" pitchFamily="34" charset="0"/>
                <a:cs typeface="Arial" pitchFamily="34" charset="0"/>
              </a:rPr>
              <a:t>Анхаарах </a:t>
            </a:r>
            <a:r>
              <a:rPr lang="mn-MN" sz="2800" dirty="0">
                <a:latin typeface="Arial" pitchFamily="34" charset="0"/>
                <a:cs typeface="Arial" pitchFamily="34" charset="0"/>
              </a:rPr>
              <a:t>зүйл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mn-MN" sz="2800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800" dirty="0" smtClean="0">
                <a:latin typeface="Arial" pitchFamily="34" charset="0"/>
                <a:cs typeface="Arial" pitchFamily="34" charset="0"/>
              </a:rPr>
              <a:t>Дүгнэлт </a:t>
            </a:r>
            <a:r>
              <a:rPr lang="mn-MN" sz="2800" dirty="0">
                <a:latin typeface="Arial" pitchFamily="34" charset="0"/>
                <a:cs typeface="Arial" pitchFamily="34" charset="0"/>
              </a:rPr>
              <a:t>ба үнэлгээ</a:t>
            </a:r>
            <a:endParaRPr lang="tr-T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3216166" y="19692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>
                <a:latin typeface="Arial" pitchFamily="34" charset="0"/>
                <a:cs typeface="Arial" pitchFamily="34" charset="0"/>
              </a:rPr>
              <a:pPr/>
              <a:t>2</a:t>
            </a:fld>
            <a:r>
              <a:rPr lang="tr-TR" dirty="0" smtClean="0">
                <a:latin typeface="Arial" pitchFamily="34" charset="0"/>
                <a:cs typeface="Arial" pitchFamily="34" charset="0"/>
              </a:rPr>
              <a:t>/25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497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dirty="0">
                <a:latin typeface="Arial" pitchFamily="34" charset="0"/>
                <a:cs typeface="Arial" pitchFamily="34" charset="0"/>
              </a:rPr>
              <a:t>ДҮГНЭЛТ, ҮНЭЛГЭЭ</a:t>
            </a:r>
            <a:endParaRPr lang="tr-T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İçerik Yer Tutucusu 2"/>
          <p:cNvSpPr>
            <a:spLocks noGrp="1"/>
          </p:cNvSpPr>
          <p:nvPr>
            <p:ph idx="1"/>
          </p:nvPr>
        </p:nvSpPr>
        <p:spPr>
          <a:xfrm>
            <a:off x="463550" y="1681932"/>
            <a:ext cx="7886700" cy="4351338"/>
          </a:xfrm>
        </p:spPr>
        <p:txBody>
          <a:bodyPr>
            <a:noAutofit/>
          </a:bodyPr>
          <a:lstStyle/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Контейнерийн ариун цэвэр</a:t>
            </a:r>
          </a:p>
          <a:p>
            <a:pPr marL="0" indent="0">
              <a:buClr>
                <a:srgbClr val="9D1D1D"/>
              </a:buClr>
              <a:buNone/>
            </a:pP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400" dirty="0">
                <a:latin typeface="Arial" pitchFamily="34" charset="0"/>
                <a:cs typeface="Arial" pitchFamily="34" charset="0"/>
              </a:rPr>
              <a:t>Хог хаягдлыг цуглуулах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контейнеруудыг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байнга ариутгаж байх 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ёстой.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>
                <a:latin typeface="Arial" pitchFamily="34" charset="0"/>
                <a:cs typeface="Arial" pitchFamily="34" charset="0"/>
              </a:rPr>
              <a:pPr/>
              <a:t>20</a:t>
            </a:fld>
            <a:r>
              <a:rPr lang="tr-TR" dirty="0" smtClean="0">
                <a:latin typeface="Arial" pitchFamily="34" charset="0"/>
                <a:cs typeface="Arial" pitchFamily="34" charset="0"/>
              </a:rPr>
              <a:t>/25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1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dirty="0">
                <a:latin typeface="Arial" pitchFamily="34" charset="0"/>
                <a:cs typeface="Arial" pitchFamily="34" charset="0"/>
              </a:rPr>
              <a:t>ДҮГНЭЛТ, ҮНЭЛГЭЭ</a:t>
            </a:r>
            <a:endParaRPr lang="tr-T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İçerik Yer Tutucusu 2"/>
          <p:cNvSpPr>
            <a:spLocks noGrp="1"/>
          </p:cNvSpPr>
          <p:nvPr>
            <p:ph idx="1"/>
          </p:nvPr>
        </p:nvSpPr>
        <p:spPr>
          <a:xfrm>
            <a:off x="463550" y="1681932"/>
            <a:ext cx="7886700" cy="4351338"/>
          </a:xfrm>
        </p:spPr>
        <p:txBody>
          <a:bodyPr>
            <a:noAutofit/>
          </a:bodyPr>
          <a:lstStyle/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mn-MN" sz="2800" dirty="0">
                <a:latin typeface="Arial" pitchFamily="34" charset="0"/>
                <a:cs typeface="Arial" pitchFamily="34" charset="0"/>
              </a:rPr>
              <a:t>Ажлын 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цаг</a:t>
            </a:r>
          </a:p>
          <a:p>
            <a:pPr marL="0" indent="0">
              <a:buClr>
                <a:srgbClr val="9D1D1D"/>
              </a:buClr>
              <a:buNone/>
            </a:pP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400" dirty="0">
                <a:latin typeface="Arial" pitchFamily="34" charset="0"/>
                <a:cs typeface="Arial" pitchFamily="34" charset="0"/>
              </a:rPr>
              <a:t>Хог хаягдлыг цуглуулах ажлыг хүний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​​хөдөлгөөн хамгийн 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бага байх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цаг буюу шөнийн цагаар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хийх. 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И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нгэснээр ажилтнуудыг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бусад 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хүмүүстэй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харьцахаас хол байлгаж байгаа юм.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>
                <a:latin typeface="Arial" pitchFamily="34" charset="0"/>
                <a:cs typeface="Arial" pitchFamily="34" charset="0"/>
              </a:rPr>
              <a:pPr/>
              <a:t>21</a:t>
            </a:fld>
            <a:r>
              <a:rPr lang="tr-TR" dirty="0" smtClean="0">
                <a:latin typeface="Arial" pitchFamily="34" charset="0"/>
                <a:cs typeface="Arial" pitchFamily="34" charset="0"/>
              </a:rPr>
              <a:t>/25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5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dirty="0">
                <a:latin typeface="Arial" pitchFamily="34" charset="0"/>
                <a:cs typeface="Arial" pitchFamily="34" charset="0"/>
              </a:rPr>
              <a:t>ДҮГНЭЛТ, ҮНЭЛГЭЭ</a:t>
            </a:r>
            <a:endParaRPr lang="tr-T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İçerik Yer Tutucusu 2"/>
          <p:cNvSpPr>
            <a:spLocks noGrp="1"/>
          </p:cNvSpPr>
          <p:nvPr>
            <p:ph idx="1"/>
          </p:nvPr>
        </p:nvSpPr>
        <p:spPr>
          <a:xfrm>
            <a:off x="463550" y="1681932"/>
            <a:ext cx="7886700" cy="4351338"/>
          </a:xfrm>
        </p:spPr>
        <p:txBody>
          <a:bodyPr>
            <a:noAutofit/>
          </a:bodyPr>
          <a:lstStyle/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800" dirty="0">
                <a:latin typeface="Arial" pitchFamily="34" charset="0"/>
                <a:cs typeface="Arial" pitchFamily="34" charset="0"/>
              </a:rPr>
              <a:t>Сайн туршлагын 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жишээ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marL="342900" lvl="1" indent="0" algn="ctr">
              <a:buClr>
                <a:srgbClr val="9D1D1D"/>
              </a:buClr>
              <a:buNone/>
            </a:pPr>
            <a:endParaRPr lang="mn-MN" sz="2400" dirty="0" smtClean="0">
              <a:latin typeface="Arial" pitchFamily="34" charset="0"/>
              <a:cs typeface="Arial" pitchFamily="34" charset="0"/>
            </a:endParaRPr>
          </a:p>
          <a:p>
            <a:pPr marL="342900" lvl="1" indent="0" algn="ctr">
              <a:buClr>
                <a:srgbClr val="9D1D1D"/>
              </a:buClr>
              <a:buNone/>
            </a:pPr>
            <a:r>
              <a:rPr lang="mn-MN" sz="2400" dirty="0" smtClean="0">
                <a:latin typeface="Arial" pitchFamily="34" charset="0"/>
                <a:cs typeface="Arial" pitchFamily="34" charset="0"/>
              </a:rPr>
              <a:t>Контейнер өргөгчтэй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хогны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машин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>
                <a:latin typeface="Arial" pitchFamily="34" charset="0"/>
                <a:cs typeface="Arial" pitchFamily="34" charset="0"/>
              </a:rPr>
              <a:pPr/>
              <a:t>22</a:t>
            </a:fld>
            <a:r>
              <a:rPr lang="tr-TR" dirty="0" smtClean="0">
                <a:latin typeface="Arial" pitchFamily="34" charset="0"/>
                <a:cs typeface="Arial" pitchFamily="34" charset="0"/>
              </a:rPr>
              <a:t>/25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Resim 5" descr="C:\Users\isgum35\Desktop\cby-tez video-haziran 2014\IMG_069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304" y="2176272"/>
            <a:ext cx="6565392" cy="3538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16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dirty="0">
                <a:latin typeface="Arial" pitchFamily="34" charset="0"/>
                <a:cs typeface="Arial" pitchFamily="34" charset="0"/>
              </a:rPr>
              <a:t>ДҮГНЭЛТ, ҮНЭЛГЭЭ</a:t>
            </a:r>
            <a:endParaRPr lang="tr-T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İçerik Yer Tutucusu 2"/>
          <p:cNvSpPr>
            <a:spLocks noGrp="1"/>
          </p:cNvSpPr>
          <p:nvPr>
            <p:ph idx="1"/>
          </p:nvPr>
        </p:nvSpPr>
        <p:spPr>
          <a:xfrm>
            <a:off x="463550" y="1681932"/>
            <a:ext cx="7886700" cy="4351338"/>
          </a:xfrm>
        </p:spPr>
        <p:txBody>
          <a:bodyPr>
            <a:noAutofit/>
          </a:bodyPr>
          <a:lstStyle/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800" dirty="0">
                <a:latin typeface="Arial" pitchFamily="34" charset="0"/>
                <a:cs typeface="Arial" pitchFamily="34" charset="0"/>
              </a:rPr>
              <a:t>Сайн туршлагын жишээ</a:t>
            </a:r>
          </a:p>
          <a:p>
            <a:pPr marL="0" indent="0" algn="just">
              <a:buClr>
                <a:srgbClr val="9D1D1D"/>
              </a:buClr>
              <a:buNone/>
            </a:pP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marL="342900" lvl="1" indent="0" algn="ctr">
              <a:buClr>
                <a:srgbClr val="9D1D1D"/>
              </a:buClr>
              <a:buNone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marL="342900" lvl="1" indent="0" algn="ctr">
              <a:buClr>
                <a:srgbClr val="9D1D1D"/>
              </a:buClr>
              <a:buNone/>
            </a:pPr>
            <a:r>
              <a:rPr lang="mn-MN" sz="2000" dirty="0">
                <a:latin typeface="Arial" pitchFamily="34" charset="0"/>
                <a:cs typeface="Arial" pitchFamily="34" charset="0"/>
              </a:rPr>
              <a:t>Контейнер өргөгчтэй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хогны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машин</a:t>
            </a: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>
                <a:latin typeface="Arial" pitchFamily="34" charset="0"/>
                <a:cs typeface="Arial" pitchFamily="34" charset="0"/>
              </a:rPr>
              <a:pPr/>
              <a:t>23</a:t>
            </a:fld>
            <a:r>
              <a:rPr lang="tr-TR" dirty="0" smtClean="0">
                <a:latin typeface="Arial" pitchFamily="34" charset="0"/>
                <a:cs typeface="Arial" pitchFamily="34" charset="0"/>
              </a:rPr>
              <a:t>/25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Resim 7" descr="http://albinacmsfile.albinasoft.com/Dosyalar/16/105/LK105D113082013085324O1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2119288"/>
            <a:ext cx="5895975" cy="3476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220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dirty="0">
                <a:latin typeface="Arial" pitchFamily="34" charset="0"/>
                <a:cs typeface="Arial" pitchFamily="34" charset="0"/>
              </a:rPr>
              <a:t>ДҮГНЭЛТ, ҮНЭЛГЭЭ</a:t>
            </a:r>
            <a:endParaRPr lang="tr-T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İçerik Yer Tutucusu 2"/>
          <p:cNvSpPr>
            <a:spLocks noGrp="1"/>
          </p:cNvSpPr>
          <p:nvPr>
            <p:ph idx="1"/>
          </p:nvPr>
        </p:nvSpPr>
        <p:spPr>
          <a:xfrm>
            <a:off x="463550" y="1681932"/>
            <a:ext cx="7886700" cy="4351338"/>
          </a:xfrm>
        </p:spPr>
        <p:txBody>
          <a:bodyPr>
            <a:noAutofit/>
          </a:bodyPr>
          <a:lstStyle/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800" dirty="0">
                <a:latin typeface="Arial" pitchFamily="34" charset="0"/>
                <a:cs typeface="Arial" pitchFamily="34" charset="0"/>
              </a:rPr>
              <a:t>Сайн туршлагын жишээ</a:t>
            </a:r>
          </a:p>
          <a:p>
            <a:pPr marL="0" indent="0" algn="just">
              <a:buClr>
                <a:srgbClr val="9D1D1D"/>
              </a:buClr>
              <a:buNone/>
            </a:pP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400" dirty="0">
                <a:latin typeface="Arial" pitchFamily="34" charset="0"/>
                <a:cs typeface="Arial" pitchFamily="34" charset="0"/>
              </a:rPr>
              <a:t>Х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ог ачих, тээвэрлэх системд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автоматжуулалтын 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системийг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шинээр нэвтрүүлэх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нь ажилтны халдвар авах эрсдэлийг бууруулдаг. 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>
                <a:latin typeface="Arial" pitchFamily="34" charset="0"/>
                <a:cs typeface="Arial" pitchFamily="34" charset="0"/>
              </a:rPr>
              <a:pPr/>
              <a:t>24</a:t>
            </a:fld>
            <a:r>
              <a:rPr lang="tr-TR" dirty="0" smtClean="0">
                <a:latin typeface="Arial" pitchFamily="34" charset="0"/>
                <a:cs typeface="Arial" pitchFamily="34" charset="0"/>
              </a:rPr>
              <a:t>/25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76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9317" y="3501483"/>
            <a:ext cx="37468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5000" dirty="0" smtClean="0"/>
              <a:t>Баярлалаа</a:t>
            </a:r>
            <a:endParaRPr lang="tr-TR" sz="5000" dirty="0"/>
          </a:p>
        </p:txBody>
      </p:sp>
    </p:spTree>
    <p:extLst>
      <p:ext uri="{BB962C8B-B14F-4D97-AF65-F5344CB8AC3E}">
        <p14:creationId xmlns:p14="http://schemas.microsoft.com/office/powerpoint/2010/main" val="92234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İçerik Yer Tutucusu 2"/>
          <p:cNvSpPr>
            <a:spLocks noGrp="1"/>
          </p:cNvSpPr>
          <p:nvPr>
            <p:ph idx="4294967295"/>
          </p:nvPr>
        </p:nvSpPr>
        <p:spPr>
          <a:xfrm>
            <a:off x="288758" y="1643852"/>
            <a:ext cx="8587198" cy="4696657"/>
          </a:xfrm>
        </p:spPr>
        <p:txBody>
          <a:bodyPr>
            <a:normAutofit/>
          </a:bodyPr>
          <a:lstStyle/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Коронавирус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ба хог хаягдлыг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цуглуулах</a:t>
            </a:r>
            <a:endParaRPr lang="mn-MN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9D1D1D"/>
              </a:buClr>
              <a:buNone/>
            </a:pPr>
            <a:endParaRPr lang="tr-TR" sz="2200" dirty="0">
              <a:latin typeface="Arial" pitchFamily="34" charset="0"/>
              <a:cs typeface="Arial" pitchFamily="34" charset="0"/>
            </a:endParaRPr>
          </a:p>
          <a:p>
            <a:pPr lvl="2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Хүн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ээс халдвар авах</a:t>
            </a:r>
          </a:p>
          <a:p>
            <a:pPr lvl="2"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ru-RU" sz="2200" dirty="0">
              <a:latin typeface="Arial" pitchFamily="34" charset="0"/>
              <a:cs typeface="Arial" pitchFamily="34" charset="0"/>
            </a:endParaRPr>
          </a:p>
          <a:p>
            <a:pPr lvl="2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Гадаргуу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гаас 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халдвар авах</a:t>
            </a:r>
          </a:p>
          <a:p>
            <a:pPr marL="685800" lvl="2" indent="0">
              <a:buClr>
                <a:srgbClr val="9D1D1D"/>
              </a:buClr>
              <a:buNone/>
            </a:pPr>
            <a:endParaRPr lang="ru-RU" sz="2200" dirty="0">
              <a:latin typeface="Arial" pitchFamily="34" charset="0"/>
              <a:cs typeface="Arial" pitchFamily="34" charset="0"/>
            </a:endParaRPr>
          </a:p>
          <a:p>
            <a:pPr lvl="2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200" dirty="0" smtClean="0">
                <a:latin typeface="Arial" pitchFamily="34" charset="0"/>
                <a:cs typeface="Arial" pitchFamily="34" charset="0"/>
              </a:rPr>
              <a:t>Биетээс 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халдвар авах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3216166" y="19692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dirty="0">
                <a:latin typeface="Arial" pitchFamily="34" charset="0"/>
                <a:cs typeface="Arial" pitchFamily="34" charset="0"/>
              </a:rPr>
              <a:t>Ерөнхий мэдээлэл</a:t>
            </a:r>
            <a:endParaRPr lang="tr-T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>
                <a:latin typeface="Arial" pitchFamily="34" charset="0"/>
                <a:cs typeface="Arial" pitchFamily="34" charset="0"/>
              </a:rPr>
              <a:pPr/>
              <a:t>3</a:t>
            </a:fld>
            <a:r>
              <a:rPr lang="tr-TR" dirty="0" smtClean="0">
                <a:latin typeface="Arial" pitchFamily="34" charset="0"/>
                <a:cs typeface="Arial" pitchFamily="34" charset="0"/>
              </a:rPr>
              <a:t>/25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880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İçerik Yer Tutucusu 2"/>
          <p:cNvSpPr>
            <a:spLocks noGrp="1"/>
          </p:cNvSpPr>
          <p:nvPr>
            <p:ph idx="4294967295"/>
          </p:nvPr>
        </p:nvSpPr>
        <p:spPr>
          <a:xfrm>
            <a:off x="288758" y="1643852"/>
            <a:ext cx="8587198" cy="4696657"/>
          </a:xfrm>
        </p:spPr>
        <p:txBody>
          <a:bodyPr>
            <a:normAutofit/>
          </a:bodyPr>
          <a:lstStyle/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Коронавирус ба хог хаягдлыг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цуглуулах</a:t>
            </a:r>
            <a:endParaRPr lang="mn-MN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9D1D1D"/>
              </a:buClr>
              <a:buNone/>
            </a:pPr>
            <a:endParaRPr lang="tr-TR" sz="2200" dirty="0">
              <a:latin typeface="Arial" pitchFamily="34" charset="0"/>
              <a:cs typeface="Arial" pitchFamily="34" charset="0"/>
            </a:endParaRPr>
          </a:p>
          <a:p>
            <a:pPr lvl="2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Хүн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ээс 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халдвар авах</a:t>
            </a:r>
          </a:p>
          <a:p>
            <a:pPr lvl="2"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200" dirty="0" smtClean="0">
              <a:latin typeface="Arial" pitchFamily="34" charset="0"/>
              <a:cs typeface="Arial" pitchFamily="34" charset="0"/>
            </a:endParaRPr>
          </a:p>
          <a:p>
            <a:pPr marL="685800" lvl="2" indent="0">
              <a:buClr>
                <a:srgbClr val="9D1D1D"/>
              </a:buClr>
              <a:buNone/>
            </a:pPr>
            <a:r>
              <a:rPr lang="mn-MN" sz="2200" dirty="0" smtClean="0">
                <a:latin typeface="Arial" pitchFamily="34" charset="0"/>
                <a:cs typeface="Arial" pitchFamily="34" charset="0"/>
              </a:rPr>
              <a:t>Ажилтны хог 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хаягдлыг цуглуулах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маршрут зам дагуу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байдаг,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мөн өдрийн цагаар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аж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илладаг бол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хогны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сав, хогийн цэгийн ойр орчимд байгаа хүмүүсээс вирусын халдвар авах эрсдэлтэй.</a:t>
            </a:r>
            <a:endParaRPr lang="tr-T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3216166" y="19692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dirty="0">
                <a:latin typeface="Arial" pitchFamily="34" charset="0"/>
                <a:cs typeface="Arial" pitchFamily="34" charset="0"/>
              </a:rPr>
              <a:t>Ерөнхий мэдээлэл</a:t>
            </a:r>
            <a:endParaRPr lang="tr-T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>
                <a:latin typeface="Arial" pitchFamily="34" charset="0"/>
                <a:cs typeface="Arial" pitchFamily="34" charset="0"/>
              </a:rPr>
              <a:pPr/>
              <a:t>4</a:t>
            </a:fld>
            <a:r>
              <a:rPr lang="tr-TR" dirty="0" smtClean="0">
                <a:latin typeface="Arial" pitchFamily="34" charset="0"/>
                <a:cs typeface="Arial" pitchFamily="34" charset="0"/>
              </a:rPr>
              <a:t>/25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274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İçerik Yer Tutucusu 2"/>
          <p:cNvSpPr>
            <a:spLocks noGrp="1"/>
          </p:cNvSpPr>
          <p:nvPr>
            <p:ph idx="4294967295"/>
          </p:nvPr>
        </p:nvSpPr>
        <p:spPr>
          <a:xfrm>
            <a:off x="288758" y="1643852"/>
            <a:ext cx="8587198" cy="4696657"/>
          </a:xfrm>
        </p:spPr>
        <p:txBody>
          <a:bodyPr>
            <a:normAutofit/>
          </a:bodyPr>
          <a:lstStyle/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Коронавирус ба хог хаягдлыг цуглуулах</a:t>
            </a:r>
            <a:endParaRPr lang="mn-MN" sz="2800" dirty="0">
              <a:latin typeface="Arial" pitchFamily="34" charset="0"/>
              <a:cs typeface="Arial" pitchFamily="34" charset="0"/>
            </a:endParaRPr>
          </a:p>
          <a:p>
            <a:pPr lvl="2"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200" dirty="0">
              <a:latin typeface="Arial" pitchFamily="34" charset="0"/>
              <a:cs typeface="Arial" pitchFamily="34" charset="0"/>
            </a:endParaRPr>
          </a:p>
          <a:p>
            <a:pPr lvl="2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Гадаргуу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гаас халдвар авах</a:t>
            </a:r>
          </a:p>
          <a:p>
            <a:pPr lvl="2"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200" dirty="0" smtClean="0">
              <a:latin typeface="Arial" pitchFamily="34" charset="0"/>
              <a:cs typeface="Arial" pitchFamily="34" charset="0"/>
            </a:endParaRPr>
          </a:p>
          <a:p>
            <a:pPr marL="685800" lvl="2" indent="0">
              <a:buClr>
                <a:srgbClr val="9D1D1D"/>
              </a:buClr>
              <a:buNone/>
            </a:pPr>
            <a:r>
              <a:rPr lang="mn-MN" sz="2200" dirty="0" smtClean="0">
                <a:latin typeface="Arial" pitchFamily="34" charset="0"/>
                <a:cs typeface="Arial" pitchFamily="34" charset="0"/>
              </a:rPr>
              <a:t>Олон ажилчдын гар хүрдэг хогийн машин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контейнерийн  гадаргуунд халдвар байх эрсдэлтэй.</a:t>
            </a:r>
            <a:endParaRPr lang="tr-T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3216166" y="19692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dirty="0">
                <a:latin typeface="Arial" pitchFamily="34" charset="0"/>
                <a:cs typeface="Arial" pitchFamily="34" charset="0"/>
              </a:rPr>
              <a:t>Ерөнхий мэдээлэл</a:t>
            </a:r>
            <a:endParaRPr lang="tr-T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>
                <a:latin typeface="Arial" pitchFamily="34" charset="0"/>
                <a:cs typeface="Arial" pitchFamily="34" charset="0"/>
              </a:rPr>
              <a:pPr/>
              <a:t>5</a:t>
            </a:fld>
            <a:r>
              <a:rPr lang="tr-TR" dirty="0" smtClean="0">
                <a:latin typeface="Arial" pitchFamily="34" charset="0"/>
                <a:cs typeface="Arial" pitchFamily="34" charset="0"/>
              </a:rPr>
              <a:t>/25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637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İçerik Yer Tutucusu 2"/>
          <p:cNvSpPr>
            <a:spLocks noGrp="1"/>
          </p:cNvSpPr>
          <p:nvPr>
            <p:ph idx="4294967295"/>
          </p:nvPr>
        </p:nvSpPr>
        <p:spPr>
          <a:xfrm>
            <a:off x="288758" y="1643852"/>
            <a:ext cx="8587198" cy="4696657"/>
          </a:xfrm>
        </p:spPr>
        <p:txBody>
          <a:bodyPr>
            <a:normAutofit/>
          </a:bodyPr>
          <a:lstStyle/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Коронавирус ба хог хаягдлыг цуглуулах</a:t>
            </a:r>
            <a:endParaRPr lang="mn-MN" sz="2800" dirty="0">
              <a:latin typeface="Arial" pitchFamily="34" charset="0"/>
              <a:cs typeface="Arial" pitchFamily="34" charset="0"/>
            </a:endParaRPr>
          </a:p>
          <a:p>
            <a:pPr lvl="2"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200" dirty="0">
              <a:latin typeface="Arial" pitchFamily="34" charset="0"/>
              <a:cs typeface="Arial" pitchFamily="34" charset="0"/>
            </a:endParaRPr>
          </a:p>
          <a:p>
            <a:pPr lvl="2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200" dirty="0">
                <a:latin typeface="Arial" pitchFamily="34" charset="0"/>
                <a:cs typeface="Arial" pitchFamily="34" charset="0"/>
              </a:rPr>
              <a:t>Биетээс халдвар авах</a:t>
            </a:r>
          </a:p>
          <a:p>
            <a:pPr lvl="2"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200" dirty="0" smtClean="0">
              <a:latin typeface="Arial" pitchFamily="34" charset="0"/>
              <a:cs typeface="Arial" pitchFamily="34" charset="0"/>
            </a:endParaRPr>
          </a:p>
          <a:p>
            <a:pPr marL="685800" lvl="2" indent="0">
              <a:buClr>
                <a:srgbClr val="9D1D1D"/>
              </a:buClr>
              <a:buNone/>
            </a:pPr>
            <a:r>
              <a:rPr lang="mn-MN" sz="2200" dirty="0" smtClean="0">
                <a:latin typeface="Arial" pitchFamily="34" charset="0"/>
                <a:cs typeface="Arial" pitchFamily="34" charset="0"/>
              </a:rPr>
              <a:t>Хог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хаягдалд өдөр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тутмын ажлын явцад хүрэх, зөөх шаардлага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тулгардаг тул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биет зүйлээс халдвар авах эрсдэлтэй.</a:t>
            </a:r>
            <a:endParaRPr lang="tr-T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3216166" y="19692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dirty="0">
                <a:latin typeface="Arial" pitchFamily="34" charset="0"/>
                <a:cs typeface="Arial" pitchFamily="34" charset="0"/>
              </a:rPr>
              <a:t>Ерөнхий мэдээлэл</a:t>
            </a:r>
            <a:endParaRPr lang="tr-T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>
                <a:latin typeface="Arial" pitchFamily="34" charset="0"/>
                <a:cs typeface="Arial" pitchFamily="34" charset="0"/>
              </a:rPr>
              <a:pPr/>
              <a:t>6</a:t>
            </a:fld>
            <a:r>
              <a:rPr lang="tr-TR" dirty="0" smtClean="0">
                <a:latin typeface="Arial" pitchFamily="34" charset="0"/>
                <a:cs typeface="Arial" pitchFamily="34" charset="0"/>
              </a:rPr>
              <a:t>/25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133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3216166" y="19692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203025" y="468351"/>
            <a:ext cx="7015783" cy="1008002"/>
          </a:xfrm>
        </p:spPr>
        <p:txBody>
          <a:bodyPr>
            <a:normAutofit/>
          </a:bodyPr>
          <a:lstStyle/>
          <a:p>
            <a:r>
              <a:rPr lang="mn-MN" dirty="0" smtClean="0">
                <a:latin typeface="Arial" pitchFamily="34" charset="0"/>
                <a:cs typeface="Arial" pitchFamily="34" charset="0"/>
              </a:rPr>
              <a:t>АНХААРАХ ЗҮЙЛҮҮД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İçerik Yer Tutucusu 2"/>
          <p:cNvSpPr>
            <a:spLocks noGrp="1"/>
          </p:cNvSpPr>
          <p:nvPr>
            <p:ph idx="4294967295"/>
          </p:nvPr>
        </p:nvSpPr>
        <p:spPr>
          <a:xfrm>
            <a:off x="4139920" y="1643852"/>
            <a:ext cx="4736035" cy="4696657"/>
          </a:xfrm>
        </p:spPr>
        <p:txBody>
          <a:bodyPr>
            <a:normAutofit/>
          </a:bodyPr>
          <a:lstStyle/>
          <a:p>
            <a:pPr marL="0" indent="0" algn="just">
              <a:buClr>
                <a:srgbClr val="9D1D1D"/>
              </a:buClr>
              <a:buNone/>
            </a:pP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000" dirty="0" smtClean="0">
                <a:latin typeface="Arial" pitchFamily="34" charset="0"/>
                <a:cs typeface="Arial" pitchFamily="34" charset="0"/>
              </a:rPr>
              <a:t>Ажлын тээврийн хэрэгсэл, уулзалтын өрөө,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хувцас солих өрөө, нийтийн эзэмшлийн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талбайд хоорондоо 1,5 метр зайтай байх дүрмийг баримтална уу.</a:t>
            </a: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>
                <a:latin typeface="Arial" pitchFamily="34" charset="0"/>
                <a:cs typeface="Arial" pitchFamily="34" charset="0"/>
              </a:rPr>
              <a:pPr/>
              <a:t>7</a:t>
            </a:fld>
            <a:r>
              <a:rPr lang="tr-TR" dirty="0" smtClean="0">
                <a:latin typeface="Arial" pitchFamily="34" charset="0"/>
                <a:cs typeface="Arial" pitchFamily="34" charset="0"/>
              </a:rPr>
              <a:t>/25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Sosyal Mesafeyi Koruyalım Yer Etiketi 30 cm - İşte Kırtasiy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25" y="1969252"/>
            <a:ext cx="3936895" cy="393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6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3216166" y="19692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 smtClean="0">
                <a:latin typeface="Arial" pitchFamily="34" charset="0"/>
                <a:cs typeface="Arial" pitchFamily="34" charset="0"/>
              </a:rPr>
              <a:t>АНХААРАХ ЗҮЙЛҮҮД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İçerik Yer Tutucusu 2"/>
          <p:cNvSpPr>
            <a:spLocks noGrp="1"/>
          </p:cNvSpPr>
          <p:nvPr>
            <p:ph idx="4294967295"/>
          </p:nvPr>
        </p:nvSpPr>
        <p:spPr>
          <a:xfrm>
            <a:off x="4139920" y="1643852"/>
            <a:ext cx="4736035" cy="4696657"/>
          </a:xfrm>
        </p:spPr>
        <p:txBody>
          <a:bodyPr>
            <a:normAutofit/>
          </a:bodyPr>
          <a:lstStyle/>
          <a:p>
            <a:pPr marL="0" indent="0" algn="just">
              <a:buClr>
                <a:srgbClr val="9D1D1D"/>
              </a:buClr>
              <a:buNone/>
            </a:pP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lvl="0"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000" dirty="0" smtClean="0">
                <a:latin typeface="Arial" pitchFamily="34" charset="0"/>
                <a:cs typeface="Arial" pitchFamily="34" charset="0"/>
              </a:rPr>
              <a:t>Ажлын байранд бусад ажилтнуудтай нүүр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тулан ярихгүй байх,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утсаар ярьж байхад тань хэн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нэгэн тантай ойрхон зогсож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байгаа бол гар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утсаа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тухайн хүний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​​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нүүрлүү харуулахаас болгоомжил.</a:t>
            </a: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>
                <a:latin typeface="Arial" pitchFamily="34" charset="0"/>
                <a:cs typeface="Arial" pitchFamily="34" charset="0"/>
              </a:rPr>
              <a:pPr/>
              <a:t>8</a:t>
            </a:fld>
            <a:r>
              <a:rPr lang="tr-TR" dirty="0" smtClean="0">
                <a:latin typeface="Arial" pitchFamily="34" charset="0"/>
                <a:cs typeface="Arial" pitchFamily="34" charset="0"/>
              </a:rPr>
              <a:t>/25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Mesafeni Koru Sosyal Mesafe Zemin Sticker | Sosyal Mesafe Stickerlar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00" y="1969252"/>
            <a:ext cx="4160520" cy="416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65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3216166" y="19692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>
                <a:latin typeface="Arial" pitchFamily="34" charset="0"/>
                <a:cs typeface="Arial" pitchFamily="34" charset="0"/>
              </a:rPr>
              <a:t>АНХААРАХ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ЗҮЙЛҮҮД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İçerik Yer Tutucusu 2"/>
          <p:cNvSpPr>
            <a:spLocks noGrp="1"/>
          </p:cNvSpPr>
          <p:nvPr>
            <p:ph idx="4294967295"/>
          </p:nvPr>
        </p:nvSpPr>
        <p:spPr>
          <a:xfrm>
            <a:off x="4102772" y="1657405"/>
            <a:ext cx="4710355" cy="4696657"/>
          </a:xfrm>
        </p:spPr>
        <p:txBody>
          <a:bodyPr>
            <a:normAutofit lnSpcReduction="10000"/>
          </a:bodyPr>
          <a:lstStyle/>
          <a:p>
            <a:pPr marL="0" indent="0" algn="just">
              <a:buClr>
                <a:srgbClr val="9D1D1D"/>
              </a:buClr>
              <a:buNone/>
            </a:pP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000" dirty="0" smtClean="0">
                <a:latin typeface="Arial" pitchFamily="34" charset="0"/>
                <a:cs typeface="Arial" pitchFamily="34" charset="0"/>
              </a:rPr>
              <a:t>Ажилтнууддаа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ажил эхлэхээс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өмнө, ажлын үеэр болон завсарлага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, амралтын үеэр дор хаяж 20 секундын турш гараа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савантай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усаар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угаалгаж хэвшүүлээрэй.</a:t>
            </a:r>
            <a:endParaRPr lang="mn-MN" sz="2000" dirty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mn-MN" sz="2000" dirty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000" dirty="0" smtClean="0">
                <a:latin typeface="Arial" pitchFamily="34" charset="0"/>
                <a:cs typeface="Arial" pitchFamily="34" charset="0"/>
              </a:rPr>
              <a:t>Ажилтнууддаа ажлаа хийж байх үедээ бохирдсон гараараа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нүүрний хэсэгт хүрэхгүй байхыг анхааруулж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байгаарай.</a:t>
            </a:r>
            <a:endParaRPr lang="mn-MN" sz="2000" dirty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mn-MN" sz="2000" dirty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000" dirty="0">
                <a:latin typeface="Arial" pitchFamily="34" charset="0"/>
                <a:cs typeface="Arial" pitchFamily="34" charset="0"/>
              </a:rPr>
              <a:t>Г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ар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ариутгагч бодисыг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ажилтнуудын байнга хүрэх боломжтой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тохиромжтой газруудад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байлгаарай.</a:t>
            </a: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>
                <a:latin typeface="Arial" pitchFamily="34" charset="0"/>
                <a:cs typeface="Arial" pitchFamily="34" charset="0"/>
              </a:rPr>
              <a:pPr/>
              <a:t>9</a:t>
            </a:fld>
            <a:r>
              <a:rPr lang="tr-TR" dirty="0" smtClean="0">
                <a:latin typeface="Arial" pitchFamily="34" charset="0"/>
                <a:cs typeface="Arial" pitchFamily="34" charset="0"/>
              </a:rPr>
              <a:t>/25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128" y="5211993"/>
            <a:ext cx="1697166" cy="1128516"/>
          </a:xfrm>
          <a:prstGeom prst="rect">
            <a:avLst/>
          </a:prstGeom>
        </p:spPr>
      </p:pic>
      <p:pic>
        <p:nvPicPr>
          <p:cNvPr id="5122" name="Picture 2" descr="Koronavirüs - #hayalinikeşfe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000" y="3550250"/>
            <a:ext cx="1363425" cy="136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Koronavirüs - #hayalinikeşfe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563" y="2226915"/>
            <a:ext cx="962297" cy="96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77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1821</TotalTime>
  <Words>2548</Words>
  <Application>Microsoft Office PowerPoint</Application>
  <PresentationFormat>On-screen Show (4:3)</PresentationFormat>
  <Paragraphs>352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Office Teması</vt:lpstr>
      <vt:lpstr>Özel Tasarım</vt:lpstr>
      <vt:lpstr>1_Özel Tasarım</vt:lpstr>
      <vt:lpstr>2_Özel Tasarım</vt:lpstr>
      <vt:lpstr>3_Özel Tasarım</vt:lpstr>
      <vt:lpstr>Хог хаягдал цуглуулах, боловсруулах  чиглэлээр ажилладаг ажлын байрыг коронавирусын дэгдэлтээс хамгаалах </vt:lpstr>
      <vt:lpstr>Илтгэлийн бүтэц</vt:lpstr>
      <vt:lpstr>Ерөнхий мэдээлэл</vt:lpstr>
      <vt:lpstr>Ерөнхий мэдээлэл</vt:lpstr>
      <vt:lpstr>Ерөнхий мэдээлэл</vt:lpstr>
      <vt:lpstr>Ерөнхий мэдээлэл</vt:lpstr>
      <vt:lpstr>АНХААРАХ ЗҮЙЛҮҮД</vt:lpstr>
      <vt:lpstr>АНХААРАХ ЗҮЙЛҮҮД</vt:lpstr>
      <vt:lpstr>АНХААРАХ ЗҮЙЛҮҮД</vt:lpstr>
      <vt:lpstr>АНХААРАХ ЗҮЙЛҮҮД</vt:lpstr>
      <vt:lpstr>АНХААРАХ ЗҮЙЛҮҮД</vt:lpstr>
      <vt:lpstr>АНХААРАХ ЗҮЙЛҮҮД</vt:lpstr>
      <vt:lpstr>АНХААРАХ ЗҮЙЛҮҮД</vt:lpstr>
      <vt:lpstr>АНХААРАХ ЗҮЙЛҮҮД</vt:lpstr>
      <vt:lpstr>АНХААРАХ ЗҮЙЛҮҮД</vt:lpstr>
      <vt:lpstr>АНХААРАХ ЗҮЙЛҮҮД</vt:lpstr>
      <vt:lpstr>АНХААРАХ ЗҮЙЛҮҮД</vt:lpstr>
      <vt:lpstr>ДҮГНЭЛТ, ҮНЭЛГЭЭ</vt:lpstr>
      <vt:lpstr>ДҮГНЭЛТ, ҮНЭЛГЭЭ</vt:lpstr>
      <vt:lpstr>ДҮГНЭЛТ, ҮНЭЛГЭЭ</vt:lpstr>
      <vt:lpstr>ДҮГНЭЛТ, ҮНЭЛГЭЭ</vt:lpstr>
      <vt:lpstr>ДҮГНЭЛТ, ҮНЭЛГЭЭ</vt:lpstr>
      <vt:lpstr>ДҮГНЭЛТ, ҮНЭЛГЭЭ</vt:lpstr>
      <vt:lpstr>ДҮГНЭЛТ, ҮНЭЛГЭЭ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SUNUM BAŞLIĞI</dc:title>
  <dc:creator>HP</dc:creator>
  <cp:lastModifiedBy>USER</cp:lastModifiedBy>
  <cp:revision>312</cp:revision>
  <dcterms:created xsi:type="dcterms:W3CDTF">2019-04-01T08:33:12Z</dcterms:created>
  <dcterms:modified xsi:type="dcterms:W3CDTF">2020-09-08T00:55:40Z</dcterms:modified>
</cp:coreProperties>
</file>