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  <p:sldMasterId id="2147483745" r:id="rId4"/>
    <p:sldMasterId id="2147483757" r:id="rId5"/>
  </p:sldMasterIdLst>
  <p:notesMasterIdLst>
    <p:notesMasterId r:id="rId32"/>
  </p:notesMasterIdLst>
  <p:sldIdLst>
    <p:sldId id="352" r:id="rId6"/>
    <p:sldId id="304" r:id="rId7"/>
    <p:sldId id="305" r:id="rId8"/>
    <p:sldId id="356" r:id="rId9"/>
    <p:sldId id="306" r:id="rId10"/>
    <p:sldId id="357" r:id="rId11"/>
    <p:sldId id="358" r:id="rId12"/>
    <p:sldId id="308" r:id="rId13"/>
    <p:sldId id="359" r:id="rId14"/>
    <p:sldId id="316" r:id="rId15"/>
    <p:sldId id="360" r:id="rId16"/>
    <p:sldId id="361" r:id="rId17"/>
    <p:sldId id="362" r:id="rId18"/>
    <p:sldId id="363" r:id="rId19"/>
    <p:sldId id="364" r:id="rId20"/>
    <p:sldId id="366" r:id="rId21"/>
    <p:sldId id="365" r:id="rId22"/>
    <p:sldId id="367" r:id="rId23"/>
    <p:sldId id="318" r:id="rId24"/>
    <p:sldId id="368" r:id="rId25"/>
    <p:sldId id="369" r:id="rId26"/>
    <p:sldId id="370" r:id="rId27"/>
    <p:sldId id="371" r:id="rId28"/>
    <p:sldId id="319" r:id="rId29"/>
    <p:sldId id="372" r:id="rId30"/>
    <p:sldId id="353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0BF3FC23-F1AD-4121-9DD2-DCDBB7D829D0}">
          <p14:sldIdLst>
            <p14:sldId id="352"/>
          </p14:sldIdLst>
        </p14:section>
        <p14:section name="Başlıksız Bölüm" id="{89985544-BC55-4476-8A9D-38AAD342E118}">
          <p14:sldIdLst>
            <p14:sldId id="304"/>
            <p14:sldId id="305"/>
            <p14:sldId id="356"/>
            <p14:sldId id="306"/>
            <p14:sldId id="357"/>
            <p14:sldId id="358"/>
            <p14:sldId id="308"/>
            <p14:sldId id="359"/>
            <p14:sldId id="316"/>
            <p14:sldId id="360"/>
            <p14:sldId id="361"/>
            <p14:sldId id="362"/>
            <p14:sldId id="363"/>
            <p14:sldId id="364"/>
            <p14:sldId id="366"/>
            <p14:sldId id="365"/>
            <p14:sldId id="367"/>
            <p14:sldId id="318"/>
            <p14:sldId id="368"/>
            <p14:sldId id="369"/>
            <p14:sldId id="370"/>
            <p14:sldId id="371"/>
            <p14:sldId id="319"/>
            <p14:sldId id="372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4"/>
    <a:srgbClr val="DC0B15"/>
    <a:srgbClr val="D8111B"/>
    <a:srgbClr val="9D1D1D"/>
    <a:srgbClr val="E0AF56"/>
    <a:srgbClr val="DFB058"/>
    <a:srgbClr val="0A4356"/>
    <a:srgbClr val="FBDD9D"/>
    <a:srgbClr val="42BBC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3979" autoAdjust="0"/>
  </p:normalViewPr>
  <p:slideViewPr>
    <p:cSldViewPr snapToGrid="0">
      <p:cViewPr>
        <p:scale>
          <a:sx n="100" d="100"/>
          <a:sy n="100" d="100"/>
        </p:scale>
        <p:origin x="-69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tr-TR" sz="2800" b="1" dirty="0"/>
              <a:t>Grafik Başlığı</a:t>
            </a:r>
            <a:endParaRPr lang="en-US" sz="28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57099351367599E-3"/>
          <c:y val="0.87944368998694"/>
          <c:w val="0.99851429006486303"/>
          <c:h val="0.11128091353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tr-TR" sz="2800" b="1" dirty="0"/>
              <a:t>Grafik Başlığı</a:t>
            </a:r>
            <a:endParaRPr lang="en-US" sz="2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57099351367599E-3"/>
          <c:y val="0.87944368998694"/>
          <c:w val="0.99851429006486303"/>
          <c:h val="0.11128091353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tr-TR" sz="2800" b="1" dirty="0"/>
              <a:t>Grafik Başlığı</a:t>
            </a:r>
            <a:endParaRPr lang="en-US" sz="2800" b="1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57099351367599E-3"/>
          <c:y val="0.87944368998694"/>
          <c:w val="0.99851429006486303"/>
          <c:h val="0.111280913534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Garamond" panose="02020404030301010803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0.05963</cdr:y>
    </cdr:from>
    <cdr:to>
      <cdr:x>0.98252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217566"/>
          <a:ext cx="4568338" cy="343111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834AF-457A-482D-A859-38A56BD02D4C}" type="datetimeFigureOut">
              <a:rPr lang="tr-TR" smtClean="0"/>
              <a:t>08.09.2020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3C15C-C27C-4FF5-B429-995D138FC1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64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sz="1200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sz="1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Başlığı:</a:t>
            </a:r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54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(BÜYÜK HARF)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Birimin Adı: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(İlk Harfler Büyük)</a:t>
            </a:r>
          </a:p>
          <a:p>
            <a:r>
              <a:rPr lang="tr-TR" sz="1200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Tarih: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minimum 24 </a:t>
            </a:r>
            <a:r>
              <a:rPr lang="tr-TR" sz="120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(GG/AA/YYYY)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85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034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76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59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395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7004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00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Pasta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18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Pasta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032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Pasta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458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Pasta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99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Sunum Planı: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İçerik Maddeleri: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font (İlk Harfler Büyük)</a:t>
            </a: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Numaraları: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14 font (Mevcut Yansı No / Toplam Yansı No)</a:t>
            </a:r>
          </a:p>
          <a:p>
            <a:endParaRPr lang="tr-TR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NOT:</a:t>
            </a:r>
          </a:p>
          <a:p>
            <a:pPr marL="171450" indent="-171450">
              <a:buFontTx/>
              <a:buChar char="-"/>
            </a:pPr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«Toplam Yansı No» 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bilgisi, üst menüden «Görünüm» altındaki «Asıl </a:t>
            </a:r>
            <a:r>
              <a:rPr lang="tr-TR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Slayt»’a</a:t>
            </a: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tıklandıktan sonra açılacak 2. yansı üzerinden düzetilebilir.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Gereken düzeltme yapıldıktan sonra «Asıl Görünümü Kapat» seçilerek normal görünüme dönülür.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Bu işlem sonrasında «Toplam Yansı No» bilgisinin otomatik olarak düzelmemesi halinde, üst menüde yer alan «Ekle» bölümünden «Slayt Numarası» seçilerek açılacak pencereden «Slayt numarası» kutucuğundaki işaret kaldırılarak «Tümüne Uygula» seçeneğine tıklanır.</a:t>
            </a:r>
          </a:p>
          <a:p>
            <a:pPr marL="171450" indent="-171450">
              <a:buFontTx/>
              <a:buChar char="-"/>
            </a:pPr>
            <a:r>
              <a:rPr lang="tr-TR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Ardından, yine «Ekle» bölümünden «Slayt Numarası» seçilerek açılacak pencereden «Slayt numarası» kutucuğuna işaret konularak «Tümüne Uygula» seçeneğine tıklanır.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138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Pasta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621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Çubuk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46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Çubuk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402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101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12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53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Sunumun konusuna ilişkin olarak, hedef kitleyi etkileyecek ve dikkat dağınıklığına yol açmayacak resimler kullanılabilir.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>
                <a:latin typeface="Garamond" panose="02020404030301010803" pitchFamily="18" charset="0"/>
              </a:rPr>
              <a:t>*Resimlerin çözünürlükleri yüksek olmalı, orijinal en/boy oranı mümkün olduğunca korunmalıdır.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56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Sütun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58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Sütun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325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88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32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***Bu bölüme giren notlar,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14 </a:t>
            </a:r>
            <a:r>
              <a:rPr lang="tr-TR" sz="1200" b="0" baseline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olarak yazılır.***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**</a:t>
            </a:r>
            <a:r>
              <a:rPr lang="tr-TR" dirty="0">
                <a:latin typeface="Garamond" panose="02020404030301010803" pitchFamily="18" charset="0"/>
              </a:rPr>
              <a:t>Yansıda birden fazla grafik kullanılmamalıdır.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latin typeface="Garamond" panose="02020404030301010803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>
                <a:latin typeface="Garamond" panose="02020404030301010803" pitchFamily="18" charset="0"/>
              </a:rPr>
              <a:t>*Grafikler, sade ve anlaşılabilir olmalıdır.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endParaRPr lang="tr-TR" b="1" baseline="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tr-TR" b="1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Yansı Başlığı:  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1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1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36 font (BÜYÜK HARF)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3200" b="1" dirty="0">
                <a:latin typeface="Garamond" panose="02020404030301010803" pitchFamily="18" charset="0"/>
                <a:cs typeface="Times New Roman" panose="02020603050405020304" pitchFamily="18" charset="0"/>
              </a:rPr>
              <a:t>Sunum Maddesi: 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32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32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320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28 </a:t>
            </a:r>
            <a:r>
              <a:rPr lang="tr-TR" sz="32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3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800" b="1" dirty="0">
                <a:latin typeface="Garamond" panose="02020404030301010803" pitchFamily="18" charset="0"/>
                <a:cs typeface="Times New Roman" panose="02020603050405020304" pitchFamily="18" charset="0"/>
              </a:rPr>
              <a:t>Alt Madde: 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8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8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,</a:t>
            </a:r>
            <a:r>
              <a:rPr lang="tr-TR" sz="28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 asgari </a:t>
            </a:r>
            <a:r>
              <a:rPr lang="tr-TR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24 </a:t>
            </a:r>
            <a:r>
              <a:rPr lang="tr-TR" sz="2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r>
              <a:rPr lang="tr-TR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Madde Açıklaması: 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4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4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400" baseline="0" dirty="0">
                <a:latin typeface="Garamond" panose="02020404030301010803" pitchFamily="18" charset="0"/>
                <a:cs typeface="Times New Roman" panose="02020603050405020304" pitchFamily="18" charset="0"/>
              </a:rPr>
              <a:t>, asgari </a:t>
            </a:r>
            <a:r>
              <a:rPr lang="tr-TR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20 </a:t>
            </a:r>
            <a:r>
              <a:rPr lang="tr-TR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pt</a:t>
            </a: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tr-TR" sz="2800" b="1" dirty="0">
                <a:latin typeface="Garamond" panose="02020404030301010803" pitchFamily="18" charset="0"/>
                <a:cs typeface="Arial" panose="020B0604020202020204" pitchFamily="34" charset="0"/>
              </a:rPr>
              <a:t>Çizgi Grafik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Grafik Başlığı: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28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Renkler: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Mavi, yeşil, kırmızı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Eksen Bilgileri: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 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endParaRPr lang="tr-TR" sz="20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Veri Etiketleri: 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Garamond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/Times New Roman/</a:t>
            </a:r>
            <a:r>
              <a:rPr lang="tr-TR" sz="2000" b="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Calibri</a:t>
            </a:r>
            <a:r>
              <a:rPr lang="tr-TR" sz="2000" b="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16 </a:t>
            </a:r>
            <a:r>
              <a:rPr lang="tr-TR" sz="2000" dirty="0" err="1">
                <a:latin typeface="Garamond" panose="02020404030301010803" pitchFamily="18" charset="0"/>
                <a:cs typeface="Arial" panose="020B0604020202020204" pitchFamily="34" charset="0"/>
              </a:rPr>
              <a:t>pt</a:t>
            </a:r>
            <a:r>
              <a:rPr lang="tr-TR" sz="2000" baseline="0" dirty="0">
                <a:latin typeface="Garamond" panose="02020404030301010803" pitchFamily="18" charset="0"/>
                <a:cs typeface="Arial" panose="020B0604020202020204" pitchFamily="34" charset="0"/>
              </a:rPr>
              <a:t> (</a:t>
            </a:r>
            <a:r>
              <a:rPr lang="tr-TR" sz="2000" dirty="0">
                <a:latin typeface="Garamond" panose="02020404030301010803" pitchFamily="18" charset="0"/>
                <a:cs typeface="Arial" panose="020B0604020202020204" pitchFamily="34" charset="0"/>
              </a:rPr>
              <a:t>Veri etiketleri varsa dikey eksen etiketlerine gerek olmayabilir)</a:t>
            </a:r>
          </a:p>
          <a:p>
            <a:pPr>
              <a:buClr>
                <a:srgbClr val="FF0000"/>
              </a:buClr>
            </a:pP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Türkiye verisi </a:t>
            </a:r>
            <a:r>
              <a:rPr lang="tr-TR" sz="2400" dirty="0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kırmızı</a:t>
            </a:r>
            <a:r>
              <a:rPr lang="tr-TR" sz="2400" dirty="0">
                <a:latin typeface="Garamond" panose="02020404030301010803" pitchFamily="18" charset="0"/>
                <a:cs typeface="Arial" panose="020B0604020202020204" pitchFamily="34" charset="0"/>
              </a:rPr>
              <a:t> ile ifade edilir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None/>
            </a:pPr>
            <a:endParaRPr lang="tr-TR" sz="2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3C15C-C27C-4FF5-B429-995D138FC10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89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5709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165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1D5D8BF3-E50C-4D9C-99FE-30FDF60772F0}"/>
              </a:ext>
            </a:extLst>
          </p:cNvPr>
          <p:cNvSpPr txBox="1"/>
          <p:nvPr userDrawn="1"/>
        </p:nvSpPr>
        <p:spPr>
          <a:xfrm>
            <a:off x="1523809" y="6281003"/>
            <a:ext cx="1160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A5ED4319-D880-4075-8A73-CCA207B654F0}"/>
              </a:ext>
            </a:extLst>
          </p:cNvPr>
          <p:cNvSpPr txBox="1"/>
          <p:nvPr userDrawn="1"/>
        </p:nvSpPr>
        <p:spPr>
          <a:xfrm>
            <a:off x="6830569" y="6363298"/>
            <a:ext cx="174650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9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11479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0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14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2294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35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02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029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158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68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797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30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57950" y="6354062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50" y="1681932"/>
            <a:ext cx="7886700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xmlns="" id="{E67B360A-704D-423C-A3FE-742740D9DA19}"/>
              </a:ext>
            </a:extLst>
          </p:cNvPr>
          <p:cNvSpPr/>
          <p:nvPr userDrawn="1"/>
        </p:nvSpPr>
        <p:spPr>
          <a:xfrm>
            <a:off x="0" y="336550"/>
            <a:ext cx="9144000" cy="9397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E7F29CFE-751B-4313-96E5-C321D9B35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41" y="378925"/>
            <a:ext cx="1508938" cy="85500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22333" y="238051"/>
            <a:ext cx="6896475" cy="1238302"/>
          </a:xfrm>
        </p:spPr>
        <p:txBody>
          <a:bodyPr>
            <a:normAutofit/>
          </a:bodyPr>
          <a:lstStyle>
            <a:lvl1pPr>
              <a:defRPr sz="32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xmlns="" id="{62EDE380-D965-4FDF-97BD-0163F5785A7F}"/>
              </a:ext>
            </a:extLst>
          </p:cNvPr>
          <p:cNvSpPr/>
          <p:nvPr userDrawn="1"/>
        </p:nvSpPr>
        <p:spPr>
          <a:xfrm>
            <a:off x="322333" y="6398124"/>
            <a:ext cx="226927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tr-TR" sz="1200" b="1" dirty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www.ailevecalisma.gov.tr/isggm</a:t>
            </a:r>
          </a:p>
        </p:txBody>
      </p:sp>
    </p:spTree>
    <p:extLst>
      <p:ext uri="{BB962C8B-B14F-4D97-AF65-F5344CB8AC3E}">
        <p14:creationId xmlns:p14="http://schemas.microsoft.com/office/powerpoint/2010/main" val="2970260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201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61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193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62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1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47932" y="6396037"/>
            <a:ext cx="2057400" cy="365125"/>
          </a:xfrm>
        </p:spPr>
        <p:txBody>
          <a:bodyPr/>
          <a:lstStyle>
            <a:lvl1pPr>
              <a:defRPr sz="1400" b="1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 dirty="0"/>
              <a:t>/17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89467" y="221381"/>
            <a:ext cx="8415866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rgbClr val="9D1D1D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341783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67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84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977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9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0600AD7D-1AA4-4554-94A5-CC3BF13F4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200902"/>
            <a:ext cx="1572510" cy="233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1029255" y="5788581"/>
            <a:ext cx="36719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1800" b="1" dirty="0" smtClean="0">
                <a:solidFill>
                  <a:srgbClr val="9D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selim.catakci@ailevecalisma.gov.tr</a:t>
            </a:r>
            <a:endParaRPr lang="tr-TR" sz="1800" b="1" dirty="0">
              <a:solidFill>
                <a:srgbClr val="9D1D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8A036E5A-7677-4A11-B3B9-E4DCA706182D}"/>
              </a:ext>
            </a:extLst>
          </p:cNvPr>
          <p:cNvSpPr txBox="1"/>
          <p:nvPr userDrawn="1"/>
        </p:nvSpPr>
        <p:spPr>
          <a:xfrm>
            <a:off x="5730411" y="5788581"/>
            <a:ext cx="1455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b="1" baseline="0" dirty="0">
                <a:solidFill>
                  <a:srgbClr val="9D1D1D"/>
                </a:solidFill>
                <a:latin typeface="Times New Roman" panose="02020603050405020304" pitchFamily="18" charset="0"/>
              </a:rPr>
              <a:t>İSGGMD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F000205A-8279-4711-A3A6-C2DBBDE13F47}"/>
              </a:ext>
            </a:extLst>
          </p:cNvPr>
          <p:cNvSpPr/>
          <p:nvPr userDrawn="1"/>
        </p:nvSpPr>
        <p:spPr>
          <a:xfrm>
            <a:off x="2847667" y="4424215"/>
            <a:ext cx="352623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</a:t>
            </a:r>
            <a:r>
              <a:rPr lang="tr-TR" sz="32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EDERİM</a:t>
            </a:r>
            <a:endParaRPr lang="tr-TR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45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14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298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63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0085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647174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4892756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91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8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3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445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76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869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595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5578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713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7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6335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082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124"/>
          <a:stretch/>
        </p:blipFill>
        <p:spPr>
          <a:xfrm>
            <a:off x="0" y="-10612"/>
            <a:ext cx="9144000" cy="68686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18423" y="3909643"/>
            <a:ext cx="7772400" cy="828032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75623" y="5155225"/>
            <a:ext cx="6858000" cy="64774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DFB058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50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449481" y="6352644"/>
            <a:ext cx="2057400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fld id="{885776FF-AC16-4B72-9C8A-C6C7B834E379}" type="slidenum">
              <a:rPr lang="tr-TR" smtClean="0"/>
              <a:pPr/>
              <a:t>‹#›</a:t>
            </a:fld>
            <a:r>
              <a:rPr lang="tr-TR"/>
              <a:t>/17</a:t>
            </a:r>
            <a:endParaRPr lang="tr-TR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69827" y="221381"/>
            <a:ext cx="7244815" cy="1238302"/>
          </a:xfrm>
        </p:spPr>
        <p:txBody>
          <a:bodyPr>
            <a:normAutofit/>
          </a:bodyPr>
          <a:lstStyle>
            <a:lvl1pPr>
              <a:defRPr sz="3600" b="1" baseline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YANSI BAŞLIĞI</a:t>
            </a:r>
            <a:endParaRPr lang="en-US" dirty="0"/>
          </a:p>
        </p:txBody>
      </p:sp>
      <p:sp>
        <p:nvSpPr>
          <p:cNvPr id="10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463549" y="1681932"/>
            <a:ext cx="8043331" cy="4351338"/>
          </a:xfrm>
        </p:spPr>
        <p:txBody>
          <a:bodyPr>
            <a:noAutofit/>
          </a:bodyPr>
          <a:lstStyle>
            <a:lvl1pPr marL="0" indent="0">
              <a:buClr>
                <a:srgbClr val="0A4356"/>
              </a:buClr>
              <a:buNone/>
              <a:defRPr>
                <a:solidFill>
                  <a:srgbClr val="0A4356"/>
                </a:solidFill>
              </a:defRPr>
            </a:lvl1pPr>
          </a:lstStyle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272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t="247"/>
          <a:stretch/>
        </p:blipFill>
        <p:spPr>
          <a:xfrm>
            <a:off x="0" y="-2124"/>
            <a:ext cx="9144000" cy="68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680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4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1866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528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721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121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1739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198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0217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01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56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921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034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42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76FF-AC16-4B72-9C8A-C6C7B834E3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619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EF47-0BC9-43F1-A28E-D23A1DDFCF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B117C-F9D4-46D5-B41D-87C45773BC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96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2884-4097-4ADF-87B2-EE356CE5A6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676-7EAD-4A88-92E7-D75C369EE8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77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10138" y="4057754"/>
            <a:ext cx="8450981" cy="780923"/>
          </a:xfrm>
        </p:spPr>
        <p:txBody>
          <a:bodyPr>
            <a:noAutofit/>
          </a:bodyPr>
          <a:lstStyle/>
          <a:p>
            <a:r>
              <a:rPr lang="mn-MN" sz="3200" b="1" dirty="0">
                <a:latin typeface="Arial" pitchFamily="34" charset="0"/>
                <a:cs typeface="Arial" pitchFamily="34" charset="0"/>
              </a:rPr>
              <a:t>Амны </a:t>
            </a:r>
            <a:r>
              <a:rPr lang="mn-MN" sz="3200" b="1" dirty="0" smtClean="0">
                <a:latin typeface="Arial" pitchFamily="34" charset="0"/>
                <a:cs typeface="Arial" pitchFamily="34" charset="0"/>
              </a:rPr>
              <a:t>хөндий, шүдний </a:t>
            </a:r>
            <a:r>
              <a:rPr lang="mn-MN" sz="3200" b="1" dirty="0">
                <a:latin typeface="Arial" pitchFamily="34" charset="0"/>
                <a:cs typeface="Arial" pitchFamily="34" charset="0"/>
              </a:rPr>
              <a:t>эрүүл мэндийн төвүүд дэхь ажлын байрыг коронавирусын дэгдэлтээс  хамгаалах</a:t>
            </a:r>
            <a:endParaRPr lang="tr-T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327259" y="5428649"/>
            <a:ext cx="8450981" cy="459162"/>
          </a:xfrm>
        </p:spPr>
        <p:txBody>
          <a:bodyPr>
            <a:normAutofit fontScale="77500" lnSpcReduction="20000"/>
          </a:bodyPr>
          <a:lstStyle/>
          <a:p>
            <a:r>
              <a:rPr lang="mn-MN" b="1" dirty="0">
                <a:latin typeface="Arial" pitchFamily="34" charset="0"/>
                <a:cs typeface="Arial" pitchFamily="34" charset="0"/>
              </a:rPr>
              <a:t>Туркийн Хөдөлмөрийн эрүүл ахуй, аюулгүй байдлын ерөнхий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газар</a:t>
            </a:r>
            <a:endParaRPr lang="tr-T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327259" y="5967663"/>
            <a:ext cx="8450981" cy="46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2020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оны 9-р сар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676506" y="4999449"/>
            <a:ext cx="460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b="1" dirty="0">
                <a:latin typeface="Arial" pitchFamily="34" charset="0"/>
                <a:cs typeface="Arial" pitchFamily="34" charset="0"/>
              </a:rPr>
              <a:t>Сэлим Чатакчи</a:t>
            </a:r>
            <a:endParaRPr lang="tr-T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60934" y="424282"/>
            <a:ext cx="8554165" cy="886725"/>
          </a:xfrm>
        </p:spPr>
        <p:txBody>
          <a:bodyPr>
            <a:no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500" dirty="0">
                <a:latin typeface="Arial" pitchFamily="34" charset="0"/>
                <a:cs typeface="Arial" pitchFamily="34" charset="0"/>
              </a:rPr>
              <a:t>COVID-19</a:t>
            </a:r>
            <a:r>
              <a:rPr lang="mn-MN" sz="2500" dirty="0">
                <a:latin typeface="Arial" pitchFamily="34" charset="0"/>
                <a:cs typeface="Arial" pitchFamily="34" charset="0"/>
              </a:rPr>
              <a:t>  цар тахлын эсрэг авч хэрэгжүүлэх арга </a:t>
            </a:r>
            <a:r>
              <a:rPr lang="mn-MN" sz="2500" dirty="0" smtClean="0">
                <a:latin typeface="Arial" pitchFamily="34" charset="0"/>
                <a:cs typeface="Arial" pitchFamily="34" charset="0"/>
              </a:rPr>
              <a:t>хэмжээ /9 үндсэн дүрэм/</a:t>
            </a:r>
            <a:endParaRPr lang="mn-MN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520795" y="1596400"/>
            <a:ext cx="4458116" cy="47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2200" b="1" dirty="0" smtClean="0">
                <a:latin typeface="Arial" pitchFamily="34" charset="0"/>
                <a:cs typeface="Arial" pitchFamily="34" charset="0"/>
              </a:rPr>
              <a:t>Туркийн Гэр бүл, хөдөлмөр, нийгмийн үйлчилгээний яам мэргэжлийн шинжээчдийн </a:t>
            </a:r>
            <a:r>
              <a:rPr lang="mn-MN" sz="2200" b="1" dirty="0">
                <a:latin typeface="Arial" pitchFamily="34" charset="0"/>
                <a:cs typeface="Arial" pitchFamily="34" charset="0"/>
              </a:rPr>
              <a:t>дүгнэлтийг </a:t>
            </a:r>
            <a:r>
              <a:rPr lang="mn-MN" sz="2200" b="1" dirty="0" smtClean="0">
                <a:latin typeface="Arial" pitchFamily="34" charset="0"/>
                <a:cs typeface="Arial" pitchFamily="34" charset="0"/>
              </a:rPr>
              <a:t>үндэслэн </a:t>
            </a:r>
            <a:r>
              <a:rPr lang="tr-TR" sz="2200" b="1" dirty="0" smtClean="0">
                <a:latin typeface="Arial" pitchFamily="34" charset="0"/>
                <a:cs typeface="Arial" pitchFamily="34" charset="0"/>
              </a:rPr>
              <a:t>COVID-19</a:t>
            </a:r>
            <a:r>
              <a:rPr lang="mn-MN" sz="2200" b="1" dirty="0" smtClean="0">
                <a:latin typeface="Arial" pitchFamily="34" charset="0"/>
                <a:cs typeface="Arial" pitchFamily="34" charset="0"/>
              </a:rPr>
              <a:t>-өөс урьдчилан сэргийлэх </a:t>
            </a:r>
            <a:r>
              <a:rPr lang="mn-MN" sz="2200" b="1" dirty="0">
                <a:latin typeface="Arial" pitchFamily="34" charset="0"/>
                <a:cs typeface="Arial" pitchFamily="34" charset="0"/>
              </a:rPr>
              <a:t>9 үндсэн </a:t>
            </a:r>
            <a:r>
              <a:rPr lang="mn-MN" sz="2200" b="1" dirty="0" smtClean="0">
                <a:latin typeface="Arial" pitchFamily="34" charset="0"/>
                <a:cs typeface="Arial" pitchFamily="34" charset="0"/>
              </a:rPr>
              <a:t>дүрмийг гаргасан;</a:t>
            </a:r>
          </a:p>
          <a:p>
            <a:pPr algn="just"/>
            <a:r>
              <a:rPr lang="mn-MN" sz="2000" dirty="0">
                <a:latin typeface="Arial" pitchFamily="34" charset="0"/>
                <a:cs typeface="Arial" pitchFamily="34" charset="0"/>
              </a:rPr>
              <a:t>Хүлээлгийн хэсэгт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сууж буй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өвчтөн эхлээд гар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ариутгагч хэрэглэнэ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Өвчтнүүдийн биеийн халууныг зайны термометрээр хэмжинэ.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рсдэлтэй өвчтнүүдэд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урьдчилан сэргийлэх арга хэмжээг авч эрүүл мэндийн байгууллагууд руу чиглүүлнэ. Яаралтай бус шүдний эмчилгээг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хойшлуулах хэрэгтэй.</a:t>
            </a:r>
            <a:endParaRPr lang="tr-T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10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8834" y="1596400"/>
            <a:ext cx="3595757" cy="462152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tr-T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8523" y="424282"/>
            <a:ext cx="7488032" cy="853675"/>
          </a:xfrm>
        </p:spPr>
        <p:txBody>
          <a:bodyPr>
            <a:noAutofit/>
          </a:bodyPr>
          <a:lstStyle/>
          <a:p>
            <a:r>
              <a:rPr lang="tr-TR" sz="2500" dirty="0">
                <a:solidFill>
                  <a:prstClr val="white"/>
                </a:solidFill>
                <a:cs typeface="Arial" panose="020B0604020202020204" pitchFamily="34" charset="0"/>
              </a:rPr>
              <a:t>COVID-19</a:t>
            </a:r>
            <a:r>
              <a:rPr lang="mn-MN" sz="2500" dirty="0">
                <a:solidFill>
                  <a:prstClr val="white"/>
                </a:solidFill>
                <a:cs typeface="Arial" panose="020B0604020202020204" pitchFamily="34" charset="0"/>
              </a:rPr>
              <a:t>  цар тахлын эсрэг авч хэрэгжүүлэх арга хэмжээ /9 үндсэн </a:t>
            </a:r>
            <a:r>
              <a:rPr lang="mn-MN" sz="2500" dirty="0" smtClean="0">
                <a:solidFill>
                  <a:prstClr val="white"/>
                </a:solidFill>
                <a:cs typeface="Arial" panose="020B0604020202020204" pitchFamily="34" charset="0"/>
              </a:rPr>
              <a:t>дүрэм/</a:t>
            </a:r>
            <a:endParaRPr lang="tr-TR" dirty="0">
              <a:cs typeface="Arial" panose="020B0604020202020204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784278" y="2094709"/>
            <a:ext cx="4187317" cy="4732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Эмчилгээний цаг өгөхдөө өвчтнүүдийн эмчилгээний хоорондох цагийг аль болох их байлгаж халдвар тархахаас урьдчилан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сэргийлэх хэрэгтэй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Хүлээлгийн өрөө,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клиник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зэрэг ажлын байрны бүх газруудад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ариутгал халдваргүйжүүлэлт хийж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, тогтмол, агааржуулах ёстой. Олон хүнийг нэг зүйлд гар хүргүүлэхгүй байх үүднээс хүлээлгийн өрөөнд сэтгүүл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сонин байлгаж болохгүй.</a:t>
            </a:r>
            <a:endParaRPr lang="tr-T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11</a:t>
            </a:fld>
            <a:r>
              <a:rPr lang="tr-TR" dirty="0" smtClean="0"/>
              <a:t>/26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9" y="1682496"/>
            <a:ext cx="3890503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8522" y="424282"/>
            <a:ext cx="7300745" cy="921131"/>
          </a:xfrm>
        </p:spPr>
        <p:txBody>
          <a:bodyPr>
            <a:noAutofit/>
          </a:bodyPr>
          <a:lstStyle/>
          <a:p>
            <a:r>
              <a:rPr lang="tr-TR" sz="2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mn-MN" sz="2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цар тахлын эсрэг авч хэрэгжүүлэх арга хэмжээ /9 үндсэн дүрэм/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733072" y="2598583"/>
            <a:ext cx="3982027" cy="2766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Ажиллагсад, өвчтөнүүдэд </a:t>
            </a:r>
            <a:r>
              <a:rPr lang="tr-TR" sz="2200" dirty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цар тахлаас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урьдчилан сэргийлэх аргуудын талаар мэдээлэл өгөх хэрэгтэй.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Мэдээллийн талаар тусгайлан бэлтгэсэн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товхимол,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зургийг эрүүл мэндийн төвийн самбар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дээр байрлуулсан байх ёстой.</a:t>
            </a:r>
            <a:endParaRPr lang="tr-T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12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452903" y="1463040"/>
            <a:ext cx="4207016" cy="4676040"/>
            <a:chOff x="452903" y="1344318"/>
            <a:chExt cx="4207016" cy="4794762"/>
          </a:xfrm>
        </p:grpSpPr>
        <p:pic>
          <p:nvPicPr>
            <p:cNvPr id="10" name="Picture 2" descr="YAZI TAHTAS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03" y="1344318"/>
              <a:ext cx="4207016" cy="479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Metin kutusu 10"/>
            <p:cNvSpPr txBox="1"/>
            <p:nvPr/>
          </p:nvSpPr>
          <p:spPr>
            <a:xfrm>
              <a:off x="848261" y="3474133"/>
              <a:ext cx="3416300" cy="378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Мэдээллийн самбар</a:t>
              </a:r>
              <a:endParaRPr lang="tr-T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2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8522" y="424283"/>
            <a:ext cx="7494803" cy="743506"/>
          </a:xfrm>
        </p:spPr>
        <p:txBody>
          <a:bodyPr>
            <a:noAutofit/>
          </a:bodyPr>
          <a:lstStyle/>
          <a:p>
            <a:r>
              <a:rPr lang="tr-TR" sz="2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mn-MN" sz="2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цар тахлын эсрэг авч хэрэгжүүлэх арга хэмжээ /9 үндсэн дүрэм/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733072" y="1640779"/>
            <a:ext cx="4080421" cy="5690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Эмч, сувилагч нар эмчилгээг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эхлэхээс өмнө маск, хормогч, нүдний шил, нүүрний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хамгаалалт, бээлий өмссөн байх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ёстой. Эмнэлэгт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гар ариутгагч тогтмол хэрэглэх хэрэгтэй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.</a:t>
            </a:r>
            <a:endParaRPr lang="tr-T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13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0" y="1640778"/>
            <a:ext cx="4033448" cy="442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8522" y="424282"/>
            <a:ext cx="7399897" cy="933199"/>
          </a:xfrm>
        </p:spPr>
        <p:txBody>
          <a:bodyPr>
            <a:noAutofit/>
          </a:bodyPr>
          <a:lstStyle/>
          <a:p>
            <a:r>
              <a:rPr lang="tr-TR" sz="2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mn-MN" sz="2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цар тахлын эсрэг авч хэрэгжүүлэх арга хэмжээ /9 үндсэн дүрэм/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733073" y="2598583"/>
            <a:ext cx="3591626" cy="47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Өвчтөн эмчилгээ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хийлгэхээс өмнө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амаа цэвэрлэх шингэнээр зайлсан байх ёстой. Ажилчид сануулах ёстой</a:t>
            </a:r>
            <a:endParaRPr lang="tr-T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91" y="1969252"/>
            <a:ext cx="376155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3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8523" y="424283"/>
            <a:ext cx="7157526" cy="820623"/>
          </a:xfrm>
        </p:spPr>
        <p:txBody>
          <a:bodyPr>
            <a:noAutofit/>
          </a:bodyPr>
          <a:lstStyle/>
          <a:p>
            <a:r>
              <a:rPr lang="tr-TR" sz="2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mn-MN" sz="25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цар тахлын эсрэг авч хэрэгжүүлэх арга хэмжээ /9 үндсэн дүрэм/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662136" y="2153918"/>
            <a:ext cx="4151357" cy="47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Эмчилгээнд шүлс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, цус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цацрах эрсдэл бүхий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өндөр хурдтай эргэлдэгч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төхөөрөмжийг ашиглахаас аль болох зайлсхийх хэрэгтэй.  </a:t>
            </a:r>
            <a:endParaRPr lang="tr-T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15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4" y="1846909"/>
            <a:ext cx="368230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8522" y="424282"/>
            <a:ext cx="8656577" cy="963843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mn-MN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цар тахлын эсрэг авч хэрэгжүүлэх арга хэмжээ /9 үндсэн дүрэм/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531343" y="1804249"/>
            <a:ext cx="3853213" cy="47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Нэг удаагийн маск, бээлий зэрэг материалыг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тусгай хогийн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саванд хаях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хэрэгтэй. Дахин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ашиглах боломжтой нүдний шил,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нүүрний хаалтийг ашигласны дараа тухайн бүтээгдэхүүний үйлдврийн өгсөн зөвлөмжийн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дагуу ариутгаж байх ёстой.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Гарын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ариун цэврийг хангаж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дор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хаяж 20 секундын турш угаана. Нэг удаагийн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гарын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алчуур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, гар хүрэхгүйгээр онгойлгож болдог хогийн савыг байлгах хэрэгтэй.</a:t>
            </a:r>
            <a:endParaRPr lang="tr-T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16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0" y="1755648"/>
            <a:ext cx="4033448" cy="431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8522" y="424283"/>
            <a:ext cx="6992273" cy="820624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mn-MN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цар тахлын эсрэг авч хэрэгжүүлэх арга хэмжээ /9 үндсэн дүрэм/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447779" y="1804249"/>
            <a:ext cx="4432873" cy="47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Амралтын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өрөө,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бие засах газар, угаалгын өрөө,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байнга хүний гар хүрдэг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бүх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гадаргууг тогтмол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цэвэрлэж, ариутгах хэрэгтэй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Г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ар ариутгагчийг хүн болгон хүрэхэд хялбар тохиромжтой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газруудад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байлгах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ёстой.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Мөн ажлын орчны бүх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гадаргуу,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тоног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төхөөрөмж, багаж хэрэгслийг тогтмол цэвэрлэж, ариутгаж байх ёстой.</a:t>
            </a:r>
            <a:endParaRPr lang="tr-TR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17</a:t>
            </a:fld>
            <a:r>
              <a:rPr lang="tr-TR" dirty="0" smtClean="0"/>
              <a:t>/26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5" y="1969252"/>
            <a:ext cx="4188315" cy="3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8522" y="424283"/>
            <a:ext cx="7066177" cy="897742"/>
          </a:xfrm>
        </p:spPr>
        <p:txBody>
          <a:bodyPr>
            <a:noAutofit/>
          </a:bodyPr>
          <a:lstStyle/>
          <a:p>
            <a:r>
              <a:rPr lang="tr-TR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</a:t>
            </a:r>
            <a:r>
              <a:rPr lang="mn-MN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цар тахлын эсрэг авч хэрэгжүүлэх арга хэмжээ /9 үндсэн дүрэм/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447779" y="1804249"/>
            <a:ext cx="4432873" cy="47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 smtClean="0">
                <a:latin typeface="Arial" pitchFamily="34" charset="0"/>
                <a:cs typeface="Arial" pitchFamily="34" charset="0"/>
              </a:rPr>
              <a:t>Халуурах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, ханиалгах, амьсгал давчдах зэрэг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COVID-19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 өвчний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шинж тэмдэг илэрсэн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бол тухайн ажилтанг ажлын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байран дахь эрүүл мэндийн ажилтнуудад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үзүүлэх хэрэгтэй.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жлын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байрны эрүүл мэндийн ажилтан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байхгүй бол маск зүүлгэж бусад ажилчдаас тусгаарлаж эрүүл мэндийн байгууллагад дуудлага өгч зааврын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дагуу ажиллах ёстой.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18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95" y="1804249"/>
            <a:ext cx="4188315" cy="407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Grafik 13"/>
          <p:cNvGraphicFramePr/>
          <p:nvPr>
            <p:extLst>
              <p:ext uri="{D42A27DB-BD31-4B8C-83A1-F6EECF244321}">
                <p14:modId xmlns:p14="http://schemas.microsoft.com/office/powerpoint/2010/main" val="835646088"/>
              </p:ext>
            </p:extLst>
          </p:nvPr>
        </p:nvGraphicFramePr>
        <p:xfrm>
          <a:off x="154437" y="1545397"/>
          <a:ext cx="4649629" cy="364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238051"/>
            <a:ext cx="7915045" cy="123830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цар тахалтай холбоотой Турк Улсад хийгдэж байгаа ажлууд </a:t>
            </a: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791593" y="1596400"/>
            <a:ext cx="4187317" cy="47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3000" dirty="0">
                <a:latin typeface="Arial" pitchFamily="34" charset="0"/>
                <a:cs typeface="Arial" pitchFamily="34" charset="0"/>
              </a:rPr>
              <a:t>2020 оны 3-р сараас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Турк Улсад цар тахал тархаж эхэлнээс хойш амны </a:t>
            </a:r>
            <a:r>
              <a:rPr lang="mn-MN" sz="3000" dirty="0">
                <a:latin typeface="Arial" pitchFamily="34" charset="0"/>
                <a:cs typeface="Arial" pitchFamily="34" charset="0"/>
              </a:rPr>
              <a:t>хөндийн болон шүдний эрүүл мэндийн эмчилгээнд авах арга хэмжээний талаархи судалгааг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төрийн болон төрийн </a:t>
            </a:r>
            <a:r>
              <a:rPr lang="mn-MN" sz="3000" dirty="0">
                <a:latin typeface="Arial" pitchFamily="34" charset="0"/>
                <a:cs typeface="Arial" pitchFamily="34" charset="0"/>
              </a:rPr>
              <a:t>бус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байгууллагууд хийж эхэлсэн. 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3000" dirty="0" smtClean="0">
                <a:latin typeface="Arial" pitchFamily="34" charset="0"/>
                <a:cs typeface="Arial" pitchFamily="34" charset="0"/>
              </a:rPr>
              <a:t>Эдгээр </a:t>
            </a:r>
            <a:r>
              <a:rPr lang="mn-MN" sz="3000" dirty="0">
                <a:latin typeface="Arial" pitchFamily="34" charset="0"/>
                <a:cs typeface="Arial" pitchFamily="34" charset="0"/>
              </a:rPr>
              <a:t>судалгааг хийхдээ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өмнө хийгдэж байсан үндэсний </a:t>
            </a:r>
            <a:r>
              <a:rPr lang="mn-MN" sz="3000" dirty="0">
                <a:latin typeface="Arial" pitchFamily="34" charset="0"/>
                <a:cs typeface="Arial" pitchFamily="34" charset="0"/>
              </a:rPr>
              <a:t>болон олон улсын судалгааг </a:t>
            </a:r>
            <a:r>
              <a:rPr lang="mn-MN" sz="3000" dirty="0" smtClean="0">
                <a:latin typeface="Arial" pitchFamily="34" charset="0"/>
                <a:cs typeface="Arial" pitchFamily="34" charset="0"/>
              </a:rPr>
              <a:t>харгалзан үзсэн болно.</a:t>
            </a:r>
            <a:endParaRPr lang="tr-T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19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200" dirty="0" smtClean="0"/>
              <a:t>Агуулга</a:t>
            </a:r>
            <a:endParaRPr lang="tr-TR" sz="3200" dirty="0"/>
          </a:p>
        </p:txBody>
      </p:sp>
      <p:sp>
        <p:nvSpPr>
          <p:cNvPr id="16" name="İçerik Yer Tutucusu 2"/>
          <p:cNvSpPr>
            <a:spLocks noGrp="1"/>
          </p:cNvSpPr>
          <p:nvPr>
            <p:ph idx="1"/>
          </p:nvPr>
        </p:nvSpPr>
        <p:spPr>
          <a:xfrm>
            <a:off x="322333" y="1476353"/>
            <a:ext cx="4888645" cy="3910695"/>
          </a:xfrm>
        </p:spPr>
        <p:txBody>
          <a:bodyPr>
            <a:no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Турк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Улс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дахь шүдний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эрүүл мэндийн салбар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COVID-19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цар тахлын үед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салбарын ач холбогдол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COVID-19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 цар тахлын эсрэг авч хэрэгжүүлэх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арга хэмжээ</a:t>
            </a:r>
          </a:p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COVID-19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 цар тахалтай холбоотой Турк Улсад хийгдэж байгаа ажлууд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</a:t>
            </a:fld>
            <a:r>
              <a:rPr lang="tr-TR" dirty="0" smtClean="0"/>
              <a:t>/26</a:t>
            </a:r>
            <a:endParaRPr lang="tr-TR" dirty="0"/>
          </a:p>
        </p:txBody>
      </p:sp>
      <p:pic>
        <p:nvPicPr>
          <p:cNvPr id="9" name="İçerik Yer Tutucusu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28" y="1969252"/>
            <a:ext cx="4023360" cy="31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238051"/>
            <a:ext cx="7915045" cy="1238302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 </a:t>
            </a:r>
            <a:r>
              <a:rPr lang="mn-MN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цар тахалтай холбоотой Турк Улсад хийгдэж байгаа ажлууд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791593" y="1596400"/>
            <a:ext cx="4187317" cy="47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20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37" y="1780026"/>
            <a:ext cx="4637156" cy="364785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4791593" y="1780026"/>
            <a:ext cx="40448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Гэр бүл, хөдөлмөр, нийгмийн үйлчилгээний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яам</a:t>
            </a:r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Амны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хөндий, шүдний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эрүүл мэндийн клиникт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коронавирусээс урьдчилан сэргийлэхэд 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анхаарах зүйлс,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mn-MN" sz="2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200" dirty="0" smtClean="0">
                <a:latin typeface="Arial" pitchFamily="34" charset="0"/>
                <a:cs typeface="Arial" pitchFamily="34" charset="0"/>
              </a:rPr>
              <a:t>2020 оны 04-р сарын 20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238051"/>
            <a:ext cx="7915045" cy="1238302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 </a:t>
            </a:r>
            <a:r>
              <a:rPr lang="mn-MN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цар тахалтай холбоотой Турк Улсад хийгдэж байгаа ажлууд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791593" y="1596400"/>
            <a:ext cx="4187317" cy="47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21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36" y="1889917"/>
            <a:ext cx="3246478" cy="3064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ikdörtgen 1"/>
          <p:cNvSpPr/>
          <p:nvPr/>
        </p:nvSpPr>
        <p:spPr>
          <a:xfrm>
            <a:off x="3877937" y="2153918"/>
            <a:ext cx="51009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Гэр бүл, хөдөлмөр, нийгмийн үйлчилгээний яам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200" dirty="0">
                <a:latin typeface="Arial" pitchFamily="34" charset="0"/>
                <a:cs typeface="Arial" pitchFamily="34" charset="0"/>
              </a:rPr>
              <a:t>Амны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хөндий, шүдний </a:t>
            </a:r>
            <a:r>
              <a:rPr lang="mn-MN" sz="2200" dirty="0">
                <a:latin typeface="Arial" pitchFamily="34" charset="0"/>
                <a:cs typeface="Arial" pitchFamily="34" charset="0"/>
              </a:rPr>
              <a:t>эрүүл мэндийн клиникт коронавирусээс урьдчилан </a:t>
            </a:r>
            <a:r>
              <a:rPr lang="mn-MN" sz="2200" dirty="0" smtClean="0">
                <a:latin typeface="Arial" pitchFamily="34" charset="0"/>
                <a:cs typeface="Arial" pitchFamily="34" charset="0"/>
              </a:rPr>
              <a:t>сэргийлэхэд шаардлагатай хяналтын жагсаалт.</a:t>
            </a:r>
          </a:p>
          <a:p>
            <a:pPr algn="just"/>
            <a:endParaRPr lang="mn-MN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2200" dirty="0">
                <a:latin typeface="Arial" pitchFamily="34" charset="0"/>
                <a:cs typeface="Arial" pitchFamily="34" charset="0"/>
              </a:rPr>
              <a:t>2020 оны 04-р сарын 20</a:t>
            </a:r>
            <a:endParaRPr lang="tr-TR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afik 13"/>
          <p:cNvGraphicFramePr/>
          <p:nvPr>
            <p:extLst>
              <p:ext uri="{D42A27DB-BD31-4B8C-83A1-F6EECF244321}">
                <p14:modId xmlns:p14="http://schemas.microsoft.com/office/powerpoint/2010/main" val="132531769"/>
              </p:ext>
            </p:extLst>
          </p:nvPr>
        </p:nvGraphicFramePr>
        <p:xfrm>
          <a:off x="154437" y="1545397"/>
          <a:ext cx="4649629" cy="364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209454"/>
            <a:ext cx="7915045" cy="1238302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prstClr val="white"/>
                </a:solidFill>
              </a:rPr>
              <a:t>COVID-19 </a:t>
            </a:r>
            <a:r>
              <a:rPr lang="mn-MN" sz="2800" dirty="0">
                <a:solidFill>
                  <a:prstClr val="white"/>
                </a:solidFill>
              </a:rPr>
              <a:t>цар тахалтай холбоотой Турк Улсад хийгдэж байгаа ажлууд </a:t>
            </a:r>
            <a:endParaRPr lang="tr-TR" sz="2800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791593" y="1387080"/>
            <a:ext cx="4187317" cy="1851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Эрүүл мэндийн яам (ЭМЯ)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өвчний дэгдэлтийн үеэр дагаж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мөрдөх шаардлагатай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шүдний эмчилгээний журам, </a:t>
            </a:r>
            <a:endParaRPr lang="mn-MN" sz="2000" dirty="0" smtClean="0">
              <a:latin typeface="Arial" pitchFamily="34" charset="0"/>
              <a:cs typeface="Arial" pitchFamily="34" charset="0"/>
            </a:endParaRPr>
          </a:p>
          <a:p>
            <a:pPr marL="14288" lvl="1" algn="just">
              <a:buClr>
                <a:srgbClr val="9D1D1D"/>
              </a:buClr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2020 оны 04-р сарын 16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22</a:t>
            </a:fld>
            <a:r>
              <a:rPr lang="tr-TR" dirty="0" smtClean="0"/>
              <a:t>/26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37" y="1476353"/>
            <a:ext cx="4534457" cy="414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91593" y="3548715"/>
            <a:ext cx="41355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65 наснаас дээш, хууч өвчтэй, жирэмсэн эмч, сувилагч, үйлчилгээний ажилтан коронавирустэй өвчтөнтэй хавьталд орох эрсдэлтэй тул ажиллуулахад тохиромжгүй</a:t>
            </a:r>
          </a:p>
          <a:p>
            <a:pPr marL="342900" indent="-342900">
              <a:buAutoNum type="arabicPeriod"/>
            </a:pPr>
            <a:r>
              <a:rPr lang="mn-MN" dirty="0" smtClean="0">
                <a:latin typeface="Arial" pitchFamily="34" charset="0"/>
                <a:cs typeface="Arial" pitchFamily="34" charset="0"/>
              </a:rPr>
              <a:t>Бүх ажилчид коронавирусын шинж тэмдэг өөрт нь илэрч байгаа эсэхийг тогтмол анзаарч байх хэрэгтэй.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3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Grafik 13"/>
          <p:cNvGraphicFramePr/>
          <p:nvPr>
            <p:extLst>
              <p:ext uri="{D42A27DB-BD31-4B8C-83A1-F6EECF244321}">
                <p14:modId xmlns:p14="http://schemas.microsoft.com/office/powerpoint/2010/main" val="1282037182"/>
              </p:ext>
            </p:extLst>
          </p:nvPr>
        </p:nvGraphicFramePr>
        <p:xfrm>
          <a:off x="154437" y="1545397"/>
          <a:ext cx="4649629" cy="3648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238051"/>
            <a:ext cx="7915045" cy="1238302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COVID-19 </a:t>
            </a:r>
            <a:r>
              <a:rPr lang="mn-MN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цар тахалтай холбоотой Турк Улсад хийгдэж байгаа ажлууд </a:t>
            </a:r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4791593" y="1596400"/>
            <a:ext cx="4187317" cy="47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800" dirty="0">
                <a:latin typeface="Arial" pitchFamily="34" charset="0"/>
                <a:cs typeface="Arial" pitchFamily="34" charset="0"/>
              </a:rPr>
              <a:t>Туркийн шүдний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эмч нарын холбоо</a:t>
            </a: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800" dirty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2800" dirty="0" smtClean="0">
                <a:latin typeface="Arial" pitchFamily="34" charset="0"/>
                <a:cs typeface="Arial" pitchFamily="34" charset="0"/>
              </a:rPr>
              <a:t>цар тахлын дэгдэлтээс урьдчилан сэргийлэх зорилгоор клиникүүдэд дагаж </a:t>
            </a:r>
            <a:r>
              <a:rPr lang="mn-MN" sz="2800" dirty="0">
                <a:latin typeface="Arial" pitchFamily="34" charset="0"/>
                <a:cs typeface="Arial" pitchFamily="34" charset="0"/>
              </a:rPr>
              <a:t>мөрдөх журам, </a:t>
            </a:r>
            <a:endParaRPr lang="mn-MN" sz="2800" dirty="0" smtClean="0">
              <a:latin typeface="Arial" pitchFamily="34" charset="0"/>
              <a:cs typeface="Arial" pitchFamily="34" charset="0"/>
            </a:endParaRP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800" dirty="0">
              <a:latin typeface="Arial" pitchFamily="34" charset="0"/>
              <a:cs typeface="Arial" pitchFamily="34" charset="0"/>
            </a:endParaRPr>
          </a:p>
          <a:p>
            <a:pPr marL="14288" lvl="1" algn="just">
              <a:buClr>
                <a:srgbClr val="9D1D1D"/>
              </a:buClr>
            </a:pPr>
            <a:r>
              <a:rPr lang="mn-MN" sz="2800" dirty="0" smtClean="0">
                <a:latin typeface="Arial" pitchFamily="34" charset="0"/>
                <a:cs typeface="Arial" pitchFamily="34" charset="0"/>
              </a:rPr>
              <a:t>2020 оны 03-р сарын 21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23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1" y="1770278"/>
            <a:ext cx="4320373" cy="3423804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56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 smtClean="0">
                <a:latin typeface="Arial" pitchFamily="34" charset="0"/>
                <a:cs typeface="Arial" pitchFamily="34" charset="0"/>
              </a:rPr>
              <a:t>Дүгнэлт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363791" y="1475273"/>
            <a:ext cx="8194993" cy="482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Түргэн тусламжийн эмчилгээ (хавдар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, цочмог халдвар,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антибиотик/өвчин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намдаах, гэмтэл гэх мэт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эмээр эмчилж болохгүй өвчин)-с бусад тохиолдолд ямарваа нэгэн эмчилгээ үзлэг хийхээс зайлсхийх.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>
                <a:latin typeface="Arial" pitchFamily="34" charset="0"/>
                <a:cs typeface="Arial" pitchFamily="34" charset="0"/>
              </a:rPr>
              <a:t>Т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огтмол хийгддэг шүдний үзлэг, эмчилгээ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, гоо зүйн болон яаралтай бус шүдний эмчилгээг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цар тахал дуустал хойшлуулах</a:t>
            </a: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400" dirty="0">
              <a:latin typeface="Arial" pitchFamily="34" charset="0"/>
              <a:cs typeface="Arial" pitchFamily="34" charset="0"/>
            </a:endParaRP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400" dirty="0" smtClean="0">
                <a:latin typeface="Arial" pitchFamily="34" charset="0"/>
                <a:cs typeface="Arial" pitchFamily="34" charset="0"/>
              </a:rPr>
              <a:t>Өвчтөнд аль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болох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алсаас эмчилгээний зөвлөгөө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өгөх,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шүдний өвчлөлөөс урьдчилан </a:t>
            </a:r>
            <a:r>
              <a:rPr lang="mn-MN" sz="2400" dirty="0">
                <a:latin typeface="Arial" pitchFamily="34" charset="0"/>
                <a:cs typeface="Arial" pitchFamily="34" charset="0"/>
              </a:rPr>
              <a:t>сэргийлэх </a:t>
            </a:r>
            <a:r>
              <a:rPr lang="mn-MN" sz="2400" dirty="0" smtClean="0">
                <a:latin typeface="Arial" pitchFamily="34" charset="0"/>
                <a:cs typeface="Arial" pitchFamily="34" charset="0"/>
              </a:rPr>
              <a:t>талаар нэн ялангуяа хүүхдүүдэд мэдээлэл өгч байх хэрэгтэй.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24/26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Ашигласан материал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363791" y="1475273"/>
            <a:ext cx="8194993" cy="4823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://www.tdb.org.tr/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icerik_goster.php?Id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=3422)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https://dosyamerkez.saglik.gov.tr/Eklenti/23497,2017-yili-agiz-ve-dis-sagligi-hizmet-bilgileri2pdf.pdf?0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https://apps.who.int/iris/bitstream/handle/10665/333625/WHO-2019-nCoV-Oral_health-2020.1-eng.pdf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https://www.ailevecalisma.gov.tr/isggm/haberler/agiz-ve_dis_sagligi_kliniklerinde-yeni-tip-koronavirus-ile-mucadelede-dikkat-edilecek-hususlara-iliskin-dokuman-yayimlandi/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https://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covid19bilgi.saglik.gov.tr/depo/enfeksiyon-kontorl-onlemleri/COVID19-SalginiSirasindaUyulmasiGerekenDentalIslemlerProseduru.pdf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Council of European Dentists Manual Of Dental Practice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(2015</a:t>
            </a:r>
            <a:r>
              <a:rPr lang="tr-TR" sz="28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357188" lvl="1" indent="-342900"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25/26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t>26</a:t>
            </a:fld>
            <a:endParaRPr lang="tr-TR"/>
          </a:p>
        </p:txBody>
      </p:sp>
      <p:sp>
        <p:nvSpPr>
          <p:cNvPr id="2" name="TextBox 1"/>
          <p:cNvSpPr txBox="1"/>
          <p:nvPr/>
        </p:nvSpPr>
        <p:spPr>
          <a:xfrm>
            <a:off x="2875402" y="3646583"/>
            <a:ext cx="38448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5000" dirty="0" smtClean="0"/>
              <a:t>БАЯРЛАЛАА</a:t>
            </a:r>
            <a:endParaRPr lang="tr-TR" sz="5000" dirty="0"/>
          </a:p>
        </p:txBody>
      </p:sp>
    </p:spTree>
    <p:extLst>
      <p:ext uri="{BB962C8B-B14F-4D97-AF65-F5344CB8AC3E}">
        <p14:creationId xmlns:p14="http://schemas.microsoft.com/office/powerpoint/2010/main" val="922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46841" y="1521997"/>
            <a:ext cx="3600000" cy="468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Resim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dirty="0">
                <a:latin typeface="Arial" pitchFamily="34" charset="0"/>
                <a:cs typeface="Arial" pitchFamily="34" charset="0"/>
              </a:rPr>
              <a:t>Турк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Улс дахь шүдний </a:t>
            </a:r>
            <a:r>
              <a:rPr lang="mn-MN" dirty="0">
                <a:latin typeface="Arial" pitchFamily="34" charset="0"/>
                <a:cs typeface="Arial" pitchFamily="34" charset="0"/>
              </a:rPr>
              <a:t>эрүүл мэндийн салбар</a:t>
            </a:r>
          </a:p>
        </p:txBody>
      </p:sp>
      <p:sp>
        <p:nvSpPr>
          <p:cNvPr id="11" name="İçerik Yer Tutucusu 2"/>
          <p:cNvSpPr>
            <a:spLocks noGrp="1"/>
          </p:cNvSpPr>
          <p:nvPr>
            <p:ph idx="4294967295"/>
          </p:nvPr>
        </p:nvSpPr>
        <p:spPr>
          <a:xfrm>
            <a:off x="4139920" y="1643852"/>
            <a:ext cx="4736035" cy="4696657"/>
          </a:xfrm>
        </p:spPr>
        <p:txBody>
          <a:bodyPr>
            <a:normAutofit/>
          </a:bodyPr>
          <a:lstStyle/>
          <a:p>
            <a:pPr marL="171450" lvl="1" algn="just">
              <a:spcBef>
                <a:spcPts val="750"/>
              </a:spcBef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оны хүн амын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тооллогоор Турк Улсын нийт хүн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ам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83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154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997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идэвхтэй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ажиллаж байгаа шүдний эмчийн тоо 37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108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байна.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Эндээс харвал Турк Улсын 2300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орчим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иргэнд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1 шүдний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эмч ноогдож байна.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171450" lvl="1" algn="just">
              <a:spcBef>
                <a:spcPts val="750"/>
              </a:spcBef>
              <a:buClr>
                <a:srgbClr val="9D1D1D"/>
              </a:buClr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171450" lvl="1" algn="just">
              <a:spcBef>
                <a:spcPts val="750"/>
              </a:spcBef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1 жилд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7000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орчим оюутан сургуулиа дүүргэн шүдний эмч  болдог.</a:t>
            </a:r>
          </a:p>
          <a:p>
            <a:pPr marL="0" lvl="1" indent="0" algn="just">
              <a:spcBef>
                <a:spcPts val="750"/>
              </a:spcBef>
              <a:buClr>
                <a:srgbClr val="9D1D1D"/>
              </a:buClr>
              <a:buNone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171450" lvl="1" algn="just">
              <a:spcBef>
                <a:spcPts val="750"/>
              </a:spcBef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Амны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хөндий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шүдний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эрүүл мэндийн үйлчилгээг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төр болон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хувийн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хэвшлийн нийт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18164 байгууллага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иргэдэд үзүүлж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байна.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3</a:t>
            </a:fld>
            <a:r>
              <a:rPr lang="tr-TR" dirty="0" smtClean="0"/>
              <a:t>/26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44581"/>
              </p:ext>
            </p:extLst>
          </p:nvPr>
        </p:nvGraphicFramePr>
        <p:xfrm>
          <a:off x="231776" y="1335067"/>
          <a:ext cx="3908144" cy="5034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610">
                  <a:extLst>
                    <a:ext uri="{9D8B030D-6E8A-4147-A177-3AD203B41FA5}">
                      <a16:colId xmlns:a16="http://schemas.microsoft.com/office/drawing/2014/main" xmlns="" val="2170888668"/>
                    </a:ext>
                  </a:extLst>
                </a:gridCol>
                <a:gridCol w="1275534">
                  <a:extLst>
                    <a:ext uri="{9D8B030D-6E8A-4147-A177-3AD203B41FA5}">
                      <a16:colId xmlns:a16="http://schemas.microsoft.com/office/drawing/2014/main" xmlns="" val="2288273698"/>
                    </a:ext>
                  </a:extLst>
                </a:gridCol>
              </a:tblGrid>
              <a:tr h="555249">
                <a:tc gridSpan="2">
                  <a:txBody>
                    <a:bodyPr/>
                    <a:lstStyle/>
                    <a:p>
                      <a:pPr algn="ctr"/>
                      <a:r>
                        <a:rPr lang="mn-MN" baseline="0" dirty="0" smtClean="0">
                          <a:latin typeface="Arial" pitchFamily="34" charset="0"/>
                          <a:cs typeface="Arial" pitchFamily="34" charset="0"/>
                        </a:rPr>
                        <a:t>Амны хөндийн ба шүдний эрүүл мэндийн салбарын статистикийн мэдээлэл</a:t>
                      </a:r>
                      <a:endParaRPr lang="tr-T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778002"/>
                  </a:ext>
                </a:extLst>
              </a:tr>
              <a:tr h="47425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Турк 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Улс</a:t>
                      </a:r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ын</a:t>
                      </a:r>
                      <a:r>
                        <a:rPr lang="mn-MN" b="1" baseline="0" dirty="0" smtClean="0">
                          <a:latin typeface="Arial" pitchFamily="34" charset="0"/>
                          <a:cs typeface="Arial" pitchFamily="34" charset="0"/>
                        </a:rPr>
                        <a:t> нийт </a:t>
                      </a: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хүн ам 2019</a:t>
                      </a:r>
                      <a:endParaRPr lang="tr-TR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997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3632832"/>
                  </a:ext>
                </a:extLst>
              </a:tr>
              <a:tr h="668262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Идэвхтэй ажилладаг</a:t>
                      </a:r>
                      <a:r>
                        <a:rPr lang="mn-MN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шүдний эмч нарын тоо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37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108 (2020)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888220"/>
                  </a:ext>
                </a:extLst>
              </a:tr>
              <a:tr h="578573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Жилд бэлтгэгддэг</a:t>
                      </a:r>
                      <a:r>
                        <a:rPr lang="mn-MN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 шүдний эмч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000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1565338"/>
                  </a:ext>
                </a:extLst>
              </a:tr>
              <a:tr h="556321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Нэг шүдний эмчид ногдох иргэдийн тоо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tr-TR" b="1" baseline="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3857213"/>
                  </a:ext>
                </a:extLst>
              </a:tr>
              <a:tr h="1199411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Амны хөндий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шүдний эрүүл мэндийн үйлчилгээ үзүүлдэг эрүүл мэндийн байгууллагын тоо (Төрийн</a:t>
                      </a:r>
                      <a:r>
                        <a:rPr lang="mn-MN" b="1" baseline="0" dirty="0" smtClean="0">
                          <a:latin typeface="Arial" pitchFamily="34" charset="0"/>
                          <a:cs typeface="Arial" pitchFamily="34" charset="0"/>
                        </a:rPr>
                        <a:t> өмчит</a:t>
                      </a:r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 664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8786108"/>
                  </a:ext>
                </a:extLst>
              </a:tr>
              <a:tr h="973374">
                <a:tc>
                  <a:txBody>
                    <a:bodyPr/>
                    <a:lstStyle/>
                    <a:p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Амны хөндий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b="1" dirty="0" smtClean="0">
                          <a:latin typeface="Arial" pitchFamily="34" charset="0"/>
                          <a:cs typeface="Arial" pitchFamily="34" charset="0"/>
                        </a:rPr>
                        <a:t>шүдний эрүүл мэндийн үйлчилгээ үзүүлдэг эрүүл мэндийн байгууллагын тоо (Хувийн)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tr-TR" b="1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tr-TR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0312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4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42000" y="241098"/>
            <a:ext cx="6896475" cy="1238302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Турк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Улс дахь </a:t>
            </a:r>
            <a:r>
              <a:rPr lang="mn-MN" dirty="0">
                <a:latin typeface="Arial" pitchFamily="34" charset="0"/>
                <a:cs typeface="Arial" pitchFamily="34" charset="0"/>
              </a:rPr>
              <a:t>шүдний эрүүл мэндийн салбар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13324" y="2754217"/>
            <a:ext cx="3600000" cy="34477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Resim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00" y="2144587"/>
            <a:ext cx="4307966" cy="439943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472848" y="2549391"/>
            <a:ext cx="4181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Турк Улсын 1 шүдний эмчид ногдож байгаа иргэдийг тоо болон жил бүр шинээр шүдний эмч болж байгаа оюутны тоо нь Европын холбооны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гишүүн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орнуудынхтай  ойрхон байдаг.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49" y="1383272"/>
            <a:ext cx="5641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500" b="1" dirty="0" smtClean="0">
                <a:latin typeface="Arial" pitchFamily="34" charset="0"/>
                <a:cs typeface="Arial" pitchFamily="34" charset="0"/>
              </a:rPr>
              <a:t>Улс /Эмч бэлтгэдэг сургууль/ хүн ам   /  шүдний эмчийн тоо</a:t>
            </a:r>
            <a:endParaRPr lang="tr-T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0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46840" y="1619740"/>
            <a:ext cx="8492360" cy="4551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ysClr val="windowText" lastClr="000000"/>
                </a:solidFill>
                <a:latin typeface="Garamond" panose="02020404030301010803" pitchFamily="18" charset="0"/>
              </a:rPr>
              <a:t>Resim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/>
              <a:pPr/>
              <a:t>5</a:t>
            </a:fld>
            <a:r>
              <a:rPr lang="tr-TR" dirty="0" smtClean="0"/>
              <a:t>/26</a:t>
            </a:r>
            <a:endParaRPr lang="tr-TR" dirty="0"/>
          </a:p>
        </p:txBody>
      </p:sp>
      <p:pic>
        <p:nvPicPr>
          <p:cNvPr id="8" name="Picture 4" descr="https://www.trhastane.com/resim/buyuk/tepebasi-agiz-ve-dis-sagligi-hastanesi-79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0" y="1594406"/>
            <a:ext cx="8492360" cy="46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nvan 3"/>
          <p:cNvSpPr>
            <a:spLocks noGrp="1"/>
          </p:cNvSpPr>
          <p:nvPr>
            <p:ph type="title"/>
          </p:nvPr>
        </p:nvSpPr>
        <p:spPr>
          <a:xfrm>
            <a:off x="134938" y="206734"/>
            <a:ext cx="8704262" cy="1238250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Турк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Улс дахь </a:t>
            </a:r>
            <a:r>
              <a:rPr lang="mn-MN" dirty="0">
                <a:latin typeface="Arial" pitchFamily="34" charset="0"/>
                <a:cs typeface="Arial" pitchFamily="34" charset="0"/>
              </a:rPr>
              <a:t>шүдний эрүүл мэндийн салбар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6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Турк Улсад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бие даасан ам, шүдний эрүүл мэндийн төвүүдийг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байгууж эхэлснээр амны хөндий, шүдний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эрүүл мэндийн эмчилгээний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салбар өндөр түвшинд хүрсэн. Өмнө нь иргэд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улсын эмнэлэг, улсын их дээд сургуулийн шүдний факультетийн дэргэдэх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клиникүүдэд үзүүлж байсан бол одоо тусгай ам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, шүдний эрүүл мэндийн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төвүүдэд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ADSM)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үнэ төлбөргүй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үйлчлүүлж байна. 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ADSM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нь Эрүүл мэндийн яамны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харьяа төв бөгөөд төрийн санхүүжилтээр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үйл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ажиллагаа явуулдаг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. Өнөөдрийн байдлаар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Турк Улсын 81 мужид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шүдний эрүүл мэндийн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төвүүд ажиллаж байна.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315018" y="122838"/>
            <a:ext cx="6896475" cy="1238302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Турк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Улс дахь </a:t>
            </a:r>
            <a:r>
              <a:rPr lang="mn-MN" dirty="0">
                <a:latin typeface="Arial" pitchFamily="34" charset="0"/>
                <a:cs typeface="Arial" pitchFamily="34" charset="0"/>
              </a:rPr>
              <a:t>шүдний эрүүл мэндийн салбар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9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7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07703" y="0"/>
            <a:ext cx="6896475" cy="1688494"/>
          </a:xfrm>
        </p:spPr>
        <p:txBody>
          <a:bodyPr/>
          <a:lstStyle/>
          <a:p>
            <a:r>
              <a:rPr lang="mn-MN" dirty="0">
                <a:latin typeface="Arial" pitchFamily="34" charset="0"/>
                <a:cs typeface="Arial" pitchFamily="34" charset="0"/>
              </a:rPr>
              <a:t>Турк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Улс дахь </a:t>
            </a:r>
            <a:r>
              <a:rPr lang="mn-MN" dirty="0">
                <a:latin typeface="Arial" pitchFamily="34" charset="0"/>
                <a:cs typeface="Arial" pitchFamily="34" charset="0"/>
              </a:rPr>
              <a:t>шүдний эрүүл мэндийн салбар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850632" y="1493183"/>
            <a:ext cx="49628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000" dirty="0">
                <a:latin typeface="Arial" pitchFamily="34" charset="0"/>
                <a:cs typeface="Arial" pitchFamily="34" charset="0"/>
              </a:rPr>
              <a:t>Эрүүл мэндийн яамны 2017 оны мэдээгээр;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Турк Улсын 81 мужид амны хөндий,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шүдний эрүүл мэндийн 132 төв,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шүдний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22 эмнэлэг, амны хөндийн шүдний эрүүл мэндийн үйлчилгээ үзүүлдэг улсын 510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эмнэлэг нийт  664 байгууллага ажиллаж байна.</a:t>
            </a: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mn-MN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n-MN" sz="2000" dirty="0" smtClean="0">
                <a:latin typeface="Arial" pitchFamily="34" charset="0"/>
                <a:cs typeface="Arial" pitchFamily="34" charset="0"/>
              </a:rPr>
              <a:t>Төрийн бус нийт 17,500 гаруй </a:t>
            </a:r>
            <a:r>
              <a:rPr lang="mn-MN" sz="2000" dirty="0">
                <a:latin typeface="Arial" pitchFamily="34" charset="0"/>
                <a:cs typeface="Arial" pitchFamily="34" charset="0"/>
              </a:rPr>
              <a:t>хувийн </a:t>
            </a:r>
            <a:r>
              <a:rPr lang="mn-MN" sz="2000" dirty="0" smtClean="0">
                <a:latin typeface="Arial" pitchFamily="34" charset="0"/>
                <a:cs typeface="Arial" pitchFamily="34" charset="0"/>
              </a:rPr>
              <a:t>поликлиник үйл ажиллагаа явуулж байна.</a:t>
            </a:r>
            <a:endParaRPr lang="mn-MN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1" y="2187245"/>
            <a:ext cx="3471019" cy="27528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85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2950613" y="1596400"/>
            <a:ext cx="6094236" cy="5024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mn-MN" sz="1500" dirty="0">
                <a:latin typeface="Arial" pitchFamily="34" charset="0"/>
                <a:cs typeface="Arial" pitchFamily="34" charset="0"/>
              </a:rPr>
              <a:t>Дэлхийн эрүүл мэндийн 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байгууллагын зарласнаар амны хөндий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болон шүдний эрүүл мэндийн 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мэргэжилтнүүд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коронавирусын тархалтад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хамгийн их эрсдэлтэй бүлэгт багтдаг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tr-TR" sz="1500" dirty="0" smtClean="0">
                <a:latin typeface="Arial" pitchFamily="34" charset="0"/>
                <a:cs typeface="Arial" pitchFamily="34" charset="0"/>
              </a:rPr>
              <a:t>COVID-19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вирусыг 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амны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хөндийн 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эмчилгээний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үед 3 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замаар халдварладаг гэж үздэг. </a:t>
            </a: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mn-MN" sz="1500" dirty="0" smtClean="0">
                <a:latin typeface="Arial" pitchFamily="34" charset="0"/>
                <a:cs typeface="Arial" pitchFamily="34" charset="0"/>
              </a:rPr>
              <a:t>Өвчтөнтэй 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ойрхон ажилладаг ажилтан 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өвчтнийг ханиалгах</a:t>
            </a:r>
            <a:r>
              <a:rPr lang="mn-MN" sz="1500" dirty="0">
                <a:latin typeface="Arial" pitchFamily="34" charset="0"/>
                <a:cs typeface="Arial" pitchFamily="34" charset="0"/>
              </a:rPr>
              <a:t>, найтаах </a:t>
            </a:r>
            <a:r>
              <a:rPr lang="mn-MN" sz="1500" dirty="0" smtClean="0">
                <a:latin typeface="Arial" pitchFamily="34" charset="0"/>
                <a:cs typeface="Arial" pitchFamily="34" charset="0"/>
              </a:rPr>
              <a:t>үед шууд амьсгалын замаар халдвар авдаг.</a:t>
            </a:r>
            <a:endParaRPr lang="mn-MN" sz="15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mn-MN" sz="1500" dirty="0">
                <a:latin typeface="Arial" pitchFamily="34" charset="0"/>
                <a:cs typeface="Arial" pitchFamily="34" charset="0"/>
              </a:rPr>
              <a:t>Шууд дуслын үр дүнд ам, хамар, нүдний салст бүрхэвч бохирддог. </a:t>
            </a:r>
            <a:endParaRPr lang="mn-MN" sz="15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mn-MN" sz="1500" dirty="0" smtClean="0">
                <a:latin typeface="Arial" pitchFamily="34" charset="0"/>
                <a:cs typeface="Arial" pitchFamily="34" charset="0"/>
              </a:rPr>
              <a:t>Бохирдсон гадаргуунд хүрэх замаар.</a:t>
            </a:r>
            <a:endParaRPr lang="tr-TR" sz="15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15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221381"/>
            <a:ext cx="8441277" cy="1238302"/>
          </a:xfrm>
        </p:spPr>
        <p:txBody>
          <a:bodyPr>
            <a:normAutofit/>
          </a:bodyPr>
          <a:lstStyle/>
          <a:p>
            <a:pPr algn="just">
              <a:buClr>
                <a:srgbClr val="9D1D1D"/>
              </a:buClr>
              <a:buFont typeface="Wingdings" panose="05000000000000000000" pitchFamily="2" charset="2"/>
              <a:buChar char="v"/>
            </a:pPr>
            <a:r>
              <a:rPr lang="tr-TR" dirty="0">
                <a:latin typeface="Arial" pitchFamily="34" charset="0"/>
                <a:cs typeface="Arial" pitchFamily="34" charset="0"/>
              </a:rPr>
              <a:t>COVID-19</a:t>
            </a:r>
            <a:r>
              <a:rPr lang="mn-MN" dirty="0">
                <a:latin typeface="Arial" pitchFamily="34" charset="0"/>
                <a:cs typeface="Arial" pitchFamily="34" charset="0"/>
              </a:rPr>
              <a:t> цар тахлын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үе </a:t>
            </a:r>
            <a:r>
              <a:rPr lang="mn-MN" dirty="0">
                <a:latin typeface="Arial" pitchFamily="34" charset="0"/>
                <a:cs typeface="Arial" pitchFamily="34" charset="0"/>
              </a:rPr>
              <a:t>дэх салбарын ач холбогдол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8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" y="1792980"/>
            <a:ext cx="2847684" cy="365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/>
          <p:cNvSpPr txBox="1"/>
          <p:nvPr/>
        </p:nvSpPr>
        <p:spPr>
          <a:xfrm>
            <a:off x="3216166" y="19692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İçerik Yer Tutucusu 2"/>
          <p:cNvSpPr txBox="1">
            <a:spLocks/>
          </p:cNvSpPr>
          <p:nvPr/>
        </p:nvSpPr>
        <p:spPr>
          <a:xfrm>
            <a:off x="4498848" y="1596400"/>
            <a:ext cx="4140404" cy="4732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mn-MN" sz="2900" dirty="0">
                <a:latin typeface="Arial" pitchFamily="34" charset="0"/>
                <a:cs typeface="Arial" pitchFamily="34" charset="0"/>
              </a:rPr>
              <a:t>Дэлхийн эрүүл мэндийн 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байгууллагын хамгийн сүүлд хийсэн мэдэгдэлд цар тахлын үед зөвхөн яаралтай өвчтнүүдийг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амны 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хөндий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болон шүдний эрүүл мэндийн эмчилгээнд хамруулж, </a:t>
            </a:r>
            <a:r>
              <a:rPr lang="mn-MN" sz="2900" dirty="0" smtClean="0">
                <a:latin typeface="Arial" pitchFamily="34" charset="0"/>
                <a:cs typeface="Arial" pitchFamily="34" charset="0"/>
              </a:rPr>
              <a:t>ажлын байранд КОВИД-19-ийн </a:t>
            </a:r>
            <a:r>
              <a:rPr lang="mn-MN" sz="2900" dirty="0">
                <a:latin typeface="Arial" pitchFamily="34" charset="0"/>
                <a:cs typeface="Arial" pitchFamily="34" charset="0"/>
              </a:rPr>
              <a:t>эсрэг шаардлагатай арга хэмжээг авах шаардлагатай гэж мэдэгдсэн.</a:t>
            </a:r>
            <a:endParaRPr lang="tr-T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0" y="221381"/>
            <a:ext cx="8441277" cy="1238302"/>
          </a:xfrm>
        </p:spPr>
        <p:txBody>
          <a:bodyPr>
            <a:norm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</a:rPr>
              <a:t>COVID-19</a:t>
            </a:r>
            <a:r>
              <a:rPr lang="mn-MN" dirty="0">
                <a:latin typeface="Arial" pitchFamily="34" charset="0"/>
                <a:cs typeface="Arial" pitchFamily="34" charset="0"/>
              </a:rPr>
              <a:t> цар тахлын 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үе дэх </a:t>
            </a:r>
            <a:r>
              <a:rPr lang="mn-MN" dirty="0">
                <a:latin typeface="Arial" pitchFamily="34" charset="0"/>
                <a:cs typeface="Arial" pitchFamily="34" charset="0"/>
              </a:rPr>
              <a:t>салбарын ач холбогдол</a:t>
            </a:r>
            <a:endParaRPr lang="tr-TR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76FF-AC16-4B72-9C8A-C6C7B834E379}" type="slidenum">
              <a:rPr lang="tr-TR" smtClean="0">
                <a:latin typeface="Arial" pitchFamily="34" charset="0"/>
                <a:cs typeface="Arial" pitchFamily="34" charset="0"/>
              </a:rPr>
              <a:pPr/>
              <a:t>9</a:t>
            </a:fld>
            <a:r>
              <a:rPr lang="tr-TR" dirty="0" smtClean="0">
                <a:latin typeface="Arial" pitchFamily="34" charset="0"/>
                <a:cs typeface="Arial" pitchFamily="34" charset="0"/>
              </a:rPr>
              <a:t>/26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734592" y="1596400"/>
            <a:ext cx="3600000" cy="4680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Resim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3" y="1596400"/>
            <a:ext cx="360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</TotalTime>
  <Words>3955</Words>
  <Application>Microsoft Office PowerPoint</Application>
  <PresentationFormat>On-screen Show (4:3)</PresentationFormat>
  <Paragraphs>523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Teması</vt:lpstr>
      <vt:lpstr>Özel Tasarım</vt:lpstr>
      <vt:lpstr>1_Özel Tasarım</vt:lpstr>
      <vt:lpstr>2_Özel Tasarım</vt:lpstr>
      <vt:lpstr>3_Özel Tasarım</vt:lpstr>
      <vt:lpstr>Амны хөндий, шүдний эрүүл мэндийн төвүүд дэхь ажлын байрыг коронавирусын дэгдэлтээс  хамгаалах</vt:lpstr>
      <vt:lpstr>Агуулга</vt:lpstr>
      <vt:lpstr>Турк Улс дахь шүдний эрүүл мэндийн салбар</vt:lpstr>
      <vt:lpstr>Турк Улс дахь шүдний эрүүл мэндийн салбар</vt:lpstr>
      <vt:lpstr>Турк Улс дахь шүдний эрүүл мэндийн салбар</vt:lpstr>
      <vt:lpstr>Турк Улс дахь шүдний эрүүл мэндийн салбар</vt:lpstr>
      <vt:lpstr>Турк Улс дахь шүдний эрүүл мэндийн салбар</vt:lpstr>
      <vt:lpstr>COVID-19 цар тахлын үе дэх салбарын ач холбогдол</vt:lpstr>
      <vt:lpstr>COVID-19 цар тахлын үе дэх салбарын ач холбогдол</vt:lpstr>
      <vt:lpstr>COVID-19  цар тахлын эсрэг авч хэрэгжүүлэх арга хэмжээ /9 үндсэн дүрэм/</vt:lpstr>
      <vt:lpstr>COVID-19  цар тахлын эсрэг авч хэрэгжүүлэх арга хэмжээ /9 үндсэн дүрэм/</vt:lpstr>
      <vt:lpstr>COVID-19  цар тахлын эсрэг авч хэрэгжүүлэх арга хэмжээ /9 үндсэн дүрэм/</vt:lpstr>
      <vt:lpstr>COVID-19  цар тахлын эсрэг авч хэрэгжүүлэх арга хэмжээ /9 үндсэн дүрэм/</vt:lpstr>
      <vt:lpstr>COVID-19  цар тахлын эсрэг авч хэрэгжүүлэх арга хэмжээ /9 үндсэн дүрэм/</vt:lpstr>
      <vt:lpstr>COVID-19  цар тахлын эсрэг авч хэрэгжүүлэх арга хэмжээ /9 үндсэн дүрэм/</vt:lpstr>
      <vt:lpstr>COVID-19  цар тахлын эсрэг авч хэрэгжүүлэх арга хэмжээ /9 үндсэн дүрэм/</vt:lpstr>
      <vt:lpstr>COVID-19  цар тахлын эсрэг авч хэрэгжүүлэх арга хэмжээ /9 үндсэн дүрэм/</vt:lpstr>
      <vt:lpstr>COVID-19  цар тахлын эсрэг авч хэрэгжүүлэх арга хэмжээ /9 үндсэн дүрэм/</vt:lpstr>
      <vt:lpstr>COVID-19 цар тахалтай холбоотой Турк Улсад хийгдэж байгаа ажлууд </vt:lpstr>
      <vt:lpstr>COVID-19 цар тахалтай холбоотой Турк Улсад хийгдэж байгаа ажлууд </vt:lpstr>
      <vt:lpstr>COVID-19 цар тахалтай холбоотой Турк Улсад хийгдэж байгаа ажлууд </vt:lpstr>
      <vt:lpstr>COVID-19 цар тахалтай холбоотой Турк Улсад хийгдэж байгаа ажлууд </vt:lpstr>
      <vt:lpstr>COVID-19 цар тахалтай холбоотой Турк Улсад хийгдэж байгаа ажлууд </vt:lpstr>
      <vt:lpstr>Дүгнэлт</vt:lpstr>
      <vt:lpstr>Ашигласан материал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BAŞLIĞI</dc:title>
  <dc:creator>HP</dc:creator>
  <cp:lastModifiedBy>USER</cp:lastModifiedBy>
  <cp:revision>335</cp:revision>
  <dcterms:created xsi:type="dcterms:W3CDTF">2019-04-01T08:33:12Z</dcterms:created>
  <dcterms:modified xsi:type="dcterms:W3CDTF">2020-09-08T08:14:00Z</dcterms:modified>
</cp:coreProperties>
</file>