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3" r:id="rId3"/>
    <p:sldMasterId id="2147483745" r:id="rId4"/>
    <p:sldMasterId id="2147483757" r:id="rId5"/>
  </p:sldMasterIdLst>
  <p:notesMasterIdLst>
    <p:notesMasterId r:id="rId31"/>
  </p:notesMasterIdLst>
  <p:sldIdLst>
    <p:sldId id="352" r:id="rId6"/>
    <p:sldId id="304" r:id="rId7"/>
    <p:sldId id="302" r:id="rId8"/>
    <p:sldId id="356" r:id="rId9"/>
    <p:sldId id="306" r:id="rId10"/>
    <p:sldId id="357" r:id="rId11"/>
    <p:sldId id="358" r:id="rId12"/>
    <p:sldId id="368" r:id="rId13"/>
    <p:sldId id="359" r:id="rId14"/>
    <p:sldId id="369" r:id="rId15"/>
    <p:sldId id="370" r:id="rId16"/>
    <p:sldId id="371" r:id="rId17"/>
    <p:sldId id="372" r:id="rId18"/>
    <p:sldId id="373" r:id="rId19"/>
    <p:sldId id="374" r:id="rId20"/>
    <p:sldId id="361" r:id="rId21"/>
    <p:sldId id="375" r:id="rId22"/>
    <p:sldId id="376" r:id="rId23"/>
    <p:sldId id="362" r:id="rId24"/>
    <p:sldId id="363" r:id="rId25"/>
    <p:sldId id="364" r:id="rId26"/>
    <p:sldId id="365" r:id="rId27"/>
    <p:sldId id="366" r:id="rId28"/>
    <p:sldId id="367" r:id="rId29"/>
    <p:sldId id="353" r:id="rId3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0BF3FC23-F1AD-4121-9DD2-DCDBB7D829D0}">
          <p14:sldIdLst>
            <p14:sldId id="352"/>
          </p14:sldIdLst>
        </p14:section>
        <p14:section name="Başlıksız Bölüm" id="{89985544-BC55-4476-8A9D-38AAD342E118}">
          <p14:sldIdLst>
            <p14:sldId id="304"/>
            <p14:sldId id="302"/>
            <p14:sldId id="356"/>
            <p14:sldId id="306"/>
            <p14:sldId id="357"/>
            <p14:sldId id="358"/>
            <p14:sldId id="368"/>
            <p14:sldId id="359"/>
            <p14:sldId id="369"/>
            <p14:sldId id="370"/>
            <p14:sldId id="371"/>
            <p14:sldId id="372"/>
            <p14:sldId id="373"/>
            <p14:sldId id="374"/>
            <p14:sldId id="361"/>
            <p14:sldId id="375"/>
            <p14:sldId id="376"/>
            <p14:sldId id="362"/>
            <p14:sldId id="363"/>
            <p14:sldId id="364"/>
            <p14:sldId id="365"/>
            <p14:sldId id="366"/>
            <p14:sldId id="367"/>
            <p14:sldId id="3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A14"/>
    <a:srgbClr val="DC0B15"/>
    <a:srgbClr val="D8111B"/>
    <a:srgbClr val="9D1D1D"/>
    <a:srgbClr val="E0AF56"/>
    <a:srgbClr val="DFB058"/>
    <a:srgbClr val="0A4356"/>
    <a:srgbClr val="FBDD9D"/>
    <a:srgbClr val="42BBCF"/>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0" autoAdjust="0"/>
    <p:restoredTop sz="95441" autoAdjust="0"/>
  </p:normalViewPr>
  <p:slideViewPr>
    <p:cSldViewPr snapToGrid="0">
      <p:cViewPr>
        <p:scale>
          <a:sx n="95" d="100"/>
          <a:sy n="95" d="100"/>
        </p:scale>
        <p:origin x="-792"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834AF-457A-482D-A859-38A56BD02D4C}" type="datetimeFigureOut">
              <a:rPr lang="tr-TR" smtClean="0"/>
              <a:t>07.09.2020</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3C15C-C27C-4FF5-B429-995D138FC104}" type="slidenum">
              <a:rPr lang="tr-TR" smtClean="0"/>
              <a:t>‹#›</a:t>
            </a:fld>
            <a:endParaRPr lang="tr-TR"/>
          </a:p>
        </p:txBody>
      </p:sp>
    </p:spTree>
    <p:extLst>
      <p:ext uri="{BB962C8B-B14F-4D97-AF65-F5344CB8AC3E}">
        <p14:creationId xmlns:p14="http://schemas.microsoft.com/office/powerpoint/2010/main" val="1844645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dirty="0">
                <a:latin typeface="Garamond" panose="02020404030301010803" pitchFamily="18" charset="0"/>
                <a:cs typeface="Times New Roman" panose="02020603050405020304" pitchFamily="18" charset="0"/>
              </a:rPr>
              <a:t>***Bu bölüme giren notlar,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0" baseline="0" dirty="0">
                <a:latin typeface="Garamond" panose="02020404030301010803" pitchFamily="18" charset="0"/>
                <a:cs typeface="Times New Roman" panose="02020603050405020304" pitchFamily="18" charset="0"/>
              </a:rPr>
              <a:t> 14 </a:t>
            </a:r>
            <a:r>
              <a:rPr lang="tr-TR" sz="1200" b="0" baseline="0" dirty="0" err="1">
                <a:latin typeface="Garamond" panose="02020404030301010803" pitchFamily="18" charset="0"/>
                <a:cs typeface="Times New Roman" panose="02020603050405020304" pitchFamily="18" charset="0"/>
              </a:rPr>
              <a:t>pt</a:t>
            </a:r>
            <a:r>
              <a:rPr lang="tr-TR" sz="1200" b="0" baseline="0" dirty="0">
                <a:latin typeface="Garamond" panose="02020404030301010803" pitchFamily="18" charset="0"/>
                <a:cs typeface="Times New Roman" panose="02020603050405020304" pitchFamily="18" charset="0"/>
              </a:rPr>
              <a:t> olarak yazılır.***</a:t>
            </a:r>
            <a:endParaRPr lang="tr-TR" sz="1200" b="0" dirty="0">
              <a:latin typeface="Garamond" panose="02020404030301010803" pitchFamily="18" charset="0"/>
              <a:cs typeface="Times New Roman" panose="02020603050405020304" pitchFamily="18" charset="0"/>
            </a:endParaRPr>
          </a:p>
          <a:p>
            <a:endParaRPr lang="tr-TR" sz="1200" b="1" dirty="0">
              <a:latin typeface="Garamond" panose="02020404030301010803" pitchFamily="18" charset="0"/>
              <a:cs typeface="Times New Roman" panose="02020603050405020304" pitchFamily="18" charset="0"/>
            </a:endParaRPr>
          </a:p>
          <a:p>
            <a:r>
              <a:rPr lang="tr-TR" sz="1200" b="1" dirty="0">
                <a:latin typeface="Garamond" panose="02020404030301010803" pitchFamily="18" charset="0"/>
                <a:cs typeface="Times New Roman" panose="02020603050405020304" pitchFamily="18" charset="0"/>
              </a:rPr>
              <a:t>Sunum Başlığı:</a:t>
            </a:r>
            <a:r>
              <a:rPr lang="tr-TR" sz="1200" b="1" baseline="0" dirty="0">
                <a:latin typeface="Garamond" panose="02020404030301010803" pitchFamily="18" charset="0"/>
                <a:cs typeface="Times New Roman" panose="02020603050405020304" pitchFamily="18" charset="0"/>
              </a:rPr>
              <a:t>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aseline="0" dirty="0">
                <a:latin typeface="Garamond" panose="02020404030301010803" pitchFamily="18" charset="0"/>
                <a:cs typeface="Times New Roman" panose="02020603050405020304" pitchFamily="18" charset="0"/>
              </a:rPr>
              <a:t>, asgari 54 </a:t>
            </a:r>
            <a:r>
              <a:rPr lang="tr-TR" sz="1200" baseline="0" dirty="0" err="1">
                <a:latin typeface="Garamond" panose="02020404030301010803" pitchFamily="18" charset="0"/>
                <a:cs typeface="Times New Roman" panose="02020603050405020304" pitchFamily="18" charset="0"/>
              </a:rPr>
              <a:t>pt</a:t>
            </a:r>
            <a:r>
              <a:rPr lang="tr-TR" sz="1200" baseline="0" dirty="0">
                <a:latin typeface="Garamond" panose="02020404030301010803" pitchFamily="18" charset="0"/>
                <a:cs typeface="Times New Roman" panose="02020603050405020304" pitchFamily="18" charset="0"/>
              </a:rPr>
              <a:t> (BÜYÜK HARF)</a:t>
            </a:r>
          </a:p>
          <a:p>
            <a:r>
              <a:rPr lang="tr-TR" sz="1200" b="1" baseline="0" dirty="0">
                <a:latin typeface="Garamond" panose="02020404030301010803" pitchFamily="18" charset="0"/>
                <a:cs typeface="Times New Roman" panose="02020603050405020304" pitchFamily="18" charset="0"/>
              </a:rPr>
              <a:t>Birimin Adı:</a:t>
            </a:r>
            <a:r>
              <a:rPr lang="tr-TR" sz="1200" baseline="0" dirty="0">
                <a:latin typeface="Garamond" panose="02020404030301010803" pitchFamily="18" charset="0"/>
                <a:cs typeface="Times New Roman" panose="02020603050405020304" pitchFamily="18" charset="0"/>
              </a:rPr>
              <a:t>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aseline="0" dirty="0">
                <a:latin typeface="Garamond" panose="02020404030301010803" pitchFamily="18" charset="0"/>
                <a:cs typeface="Times New Roman" panose="02020603050405020304" pitchFamily="18" charset="0"/>
              </a:rPr>
              <a:t>, asgari 24 </a:t>
            </a:r>
            <a:r>
              <a:rPr lang="tr-TR" sz="1200" baseline="0" dirty="0" err="1">
                <a:latin typeface="Garamond" panose="02020404030301010803" pitchFamily="18" charset="0"/>
                <a:cs typeface="Times New Roman" panose="02020603050405020304" pitchFamily="18" charset="0"/>
              </a:rPr>
              <a:t>pt</a:t>
            </a:r>
            <a:r>
              <a:rPr lang="tr-TR" sz="1200" baseline="0" dirty="0">
                <a:latin typeface="Garamond" panose="02020404030301010803" pitchFamily="18" charset="0"/>
                <a:cs typeface="Times New Roman" panose="02020603050405020304" pitchFamily="18" charset="0"/>
              </a:rPr>
              <a:t> (İlk Harfler Büyük)</a:t>
            </a:r>
          </a:p>
          <a:p>
            <a:r>
              <a:rPr lang="tr-TR" sz="1200" b="1" baseline="0" dirty="0">
                <a:latin typeface="Garamond" panose="02020404030301010803" pitchFamily="18" charset="0"/>
                <a:cs typeface="Times New Roman" panose="02020603050405020304" pitchFamily="18" charset="0"/>
              </a:rPr>
              <a:t>Tarih: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aseline="0" dirty="0">
                <a:latin typeface="Garamond" panose="02020404030301010803" pitchFamily="18" charset="0"/>
                <a:cs typeface="Times New Roman" panose="02020603050405020304" pitchFamily="18" charset="0"/>
              </a:rPr>
              <a:t>, minimum 24 </a:t>
            </a:r>
            <a:r>
              <a:rPr lang="tr-TR" sz="1200" baseline="0" dirty="0" err="1">
                <a:latin typeface="Garamond" panose="02020404030301010803" pitchFamily="18" charset="0"/>
                <a:cs typeface="Times New Roman" panose="02020603050405020304" pitchFamily="18" charset="0"/>
              </a:rPr>
              <a:t>pt</a:t>
            </a:r>
            <a:r>
              <a:rPr lang="tr-TR" sz="1200" baseline="0" dirty="0">
                <a:latin typeface="Garamond" panose="02020404030301010803" pitchFamily="18" charset="0"/>
                <a:cs typeface="Times New Roman" panose="02020603050405020304" pitchFamily="18" charset="0"/>
              </a:rPr>
              <a:t> (GG/AA/YYYY)</a:t>
            </a:r>
          </a:p>
        </p:txBody>
      </p:sp>
      <p:sp>
        <p:nvSpPr>
          <p:cNvPr id="4" name="Slayt Numarası Yer Tutucusu 3"/>
          <p:cNvSpPr>
            <a:spLocks noGrp="1"/>
          </p:cNvSpPr>
          <p:nvPr>
            <p:ph type="sldNum" sz="quarter" idx="10"/>
          </p:nvPr>
        </p:nvSpPr>
        <p:spPr/>
        <p:txBody>
          <a:bodyPr/>
          <a:lstStyle/>
          <a:p>
            <a:fld id="{87B3C15C-C27C-4FF5-B429-995D138FC104}" type="slidenum">
              <a:rPr lang="tr-TR" smtClean="0"/>
              <a:t>1</a:t>
            </a:fld>
            <a:endParaRPr lang="tr-TR"/>
          </a:p>
        </p:txBody>
      </p:sp>
    </p:spTree>
    <p:extLst>
      <p:ext uri="{BB962C8B-B14F-4D97-AF65-F5344CB8AC3E}">
        <p14:creationId xmlns:p14="http://schemas.microsoft.com/office/powerpoint/2010/main" val="362685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dirty="0">
                <a:latin typeface="Garamond" panose="02020404030301010803" pitchFamily="18" charset="0"/>
                <a:cs typeface="Times New Roman" panose="02020603050405020304" pitchFamily="18" charset="0"/>
              </a:rPr>
              <a:t>***Bu bölüme giren notlar,</a:t>
            </a:r>
            <a:r>
              <a:rPr lang="tr-TR" sz="1200" b="0" baseline="0" dirty="0">
                <a:latin typeface="Garamond" panose="02020404030301010803" pitchFamily="18" charset="0"/>
                <a:cs typeface="Times New Roman" panose="02020603050405020304" pitchFamily="18" charset="0"/>
              </a:rPr>
              <a:t>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0" baseline="0" dirty="0">
                <a:latin typeface="Garamond" panose="02020404030301010803" pitchFamily="18" charset="0"/>
                <a:cs typeface="Times New Roman" panose="02020603050405020304" pitchFamily="18" charset="0"/>
              </a:rPr>
              <a:t> 14 </a:t>
            </a:r>
            <a:r>
              <a:rPr lang="tr-TR" sz="1200" b="0" baseline="0" dirty="0" err="1">
                <a:latin typeface="Garamond" panose="02020404030301010803" pitchFamily="18" charset="0"/>
                <a:cs typeface="Times New Roman" panose="02020603050405020304" pitchFamily="18" charset="0"/>
              </a:rPr>
              <a:t>pt</a:t>
            </a:r>
            <a:r>
              <a:rPr lang="tr-TR" sz="1200" b="0" baseline="0" dirty="0">
                <a:latin typeface="Garamond" panose="02020404030301010803" pitchFamily="18" charset="0"/>
                <a:cs typeface="Times New Roman" panose="02020603050405020304" pitchFamily="18" charset="0"/>
              </a:rPr>
              <a:t> olarak yazılır.***</a:t>
            </a:r>
          </a:p>
          <a:p>
            <a:endParaRPr lang="tr-TR" b="1" baseline="0" dirty="0">
              <a:latin typeface="Garamond" panose="02020404030301010803" pitchFamily="18" charset="0"/>
              <a:cs typeface="Times New Roman" panose="02020603050405020304" pitchFamily="18" charset="0"/>
            </a:endParaRPr>
          </a:p>
          <a:p>
            <a:r>
              <a:rPr lang="tr-TR" b="1" baseline="0" dirty="0">
                <a:latin typeface="Garamond" panose="02020404030301010803" pitchFamily="18" charset="0"/>
                <a:cs typeface="Times New Roman" panose="02020603050405020304" pitchFamily="18" charset="0"/>
              </a:rPr>
              <a:t>Sunum Planı: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baseline="0" dirty="0">
                <a:latin typeface="Garamond" panose="02020404030301010803" pitchFamily="18" charset="0"/>
                <a:cs typeface="Times New Roman" panose="02020603050405020304" pitchFamily="18" charset="0"/>
              </a:rPr>
              <a:t>, asgari 36 font (BÜYÜK HARF)</a:t>
            </a:r>
          </a:p>
          <a:p>
            <a:r>
              <a:rPr lang="tr-TR" b="1" baseline="0" dirty="0">
                <a:latin typeface="Garamond" panose="02020404030301010803" pitchFamily="18" charset="0"/>
                <a:cs typeface="Times New Roman" panose="02020603050405020304" pitchFamily="18" charset="0"/>
              </a:rPr>
              <a:t>İçerik Maddeleri: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baseline="0" dirty="0">
                <a:latin typeface="Garamond" panose="02020404030301010803" pitchFamily="18" charset="0"/>
                <a:cs typeface="Times New Roman" panose="02020603050405020304" pitchFamily="18" charset="0"/>
              </a:rPr>
              <a:t>, asgari 28 font (İlk Harfler Büyük)</a:t>
            </a:r>
          </a:p>
          <a:p>
            <a:r>
              <a:rPr lang="tr-TR" b="1" baseline="0" dirty="0">
                <a:latin typeface="Garamond" panose="02020404030301010803" pitchFamily="18" charset="0"/>
                <a:cs typeface="Times New Roman" panose="02020603050405020304" pitchFamily="18" charset="0"/>
              </a:rPr>
              <a:t>Yansı Numaraları: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baseline="0" dirty="0">
                <a:latin typeface="Garamond" panose="02020404030301010803" pitchFamily="18" charset="0"/>
                <a:cs typeface="Times New Roman" panose="02020603050405020304" pitchFamily="18" charset="0"/>
              </a:rPr>
              <a:t>, 14 font (Mevcut Yansı No / Toplam Yansı No)</a:t>
            </a:r>
          </a:p>
          <a:p>
            <a:endParaRPr lang="tr-TR" baseline="0" dirty="0">
              <a:latin typeface="Garamond" panose="02020404030301010803" pitchFamily="18" charset="0"/>
              <a:cs typeface="Times New Roman" panose="02020603050405020304" pitchFamily="18" charset="0"/>
            </a:endParaRPr>
          </a:p>
          <a:p>
            <a:r>
              <a:rPr lang="tr-TR" b="1" baseline="0" dirty="0">
                <a:latin typeface="Garamond" panose="02020404030301010803" pitchFamily="18" charset="0"/>
                <a:cs typeface="Times New Roman" panose="02020603050405020304" pitchFamily="18" charset="0"/>
              </a:rPr>
              <a:t>NOT:</a:t>
            </a:r>
          </a:p>
          <a:p>
            <a:pPr marL="171450" indent="-171450">
              <a:buFontTx/>
              <a:buChar char="-"/>
            </a:pPr>
            <a:r>
              <a:rPr lang="tr-TR" b="1" baseline="0" dirty="0">
                <a:latin typeface="Garamond" panose="02020404030301010803" pitchFamily="18" charset="0"/>
                <a:cs typeface="Times New Roman" panose="02020603050405020304" pitchFamily="18" charset="0"/>
              </a:rPr>
              <a:t>«Toplam Yansı No» </a:t>
            </a:r>
            <a:r>
              <a:rPr lang="tr-TR" b="0" baseline="0" dirty="0">
                <a:latin typeface="Garamond" panose="02020404030301010803" pitchFamily="18" charset="0"/>
                <a:cs typeface="Times New Roman" panose="02020603050405020304" pitchFamily="18" charset="0"/>
              </a:rPr>
              <a:t>bilgisi, üst menüden «Görünüm» altındaki «Asıl </a:t>
            </a:r>
            <a:r>
              <a:rPr lang="tr-TR" b="0" baseline="0" dirty="0" err="1">
                <a:latin typeface="Garamond" panose="02020404030301010803" pitchFamily="18" charset="0"/>
                <a:cs typeface="Times New Roman" panose="02020603050405020304" pitchFamily="18" charset="0"/>
              </a:rPr>
              <a:t>Slayt»’a</a:t>
            </a:r>
            <a:r>
              <a:rPr lang="tr-TR" b="0" baseline="0" dirty="0">
                <a:latin typeface="Garamond" panose="02020404030301010803" pitchFamily="18" charset="0"/>
                <a:cs typeface="Times New Roman" panose="02020603050405020304" pitchFamily="18" charset="0"/>
              </a:rPr>
              <a:t> tıklandıktan sonra açılacak 2. yansı üzerinden düzetilebilir.</a:t>
            </a:r>
          </a:p>
          <a:p>
            <a:pPr marL="171450" indent="-171450">
              <a:buFontTx/>
              <a:buChar char="-"/>
            </a:pPr>
            <a:r>
              <a:rPr lang="tr-TR" b="0" baseline="0" dirty="0">
                <a:latin typeface="Garamond" panose="02020404030301010803" pitchFamily="18" charset="0"/>
                <a:cs typeface="Times New Roman" panose="02020603050405020304" pitchFamily="18" charset="0"/>
              </a:rPr>
              <a:t>Gereken düzeltme yapıldıktan sonra «Asıl Görünümü Kapat» seçilerek normal görünüme dönülür.</a:t>
            </a:r>
          </a:p>
          <a:p>
            <a:pPr marL="171450" indent="-171450">
              <a:buFontTx/>
              <a:buChar char="-"/>
            </a:pPr>
            <a:r>
              <a:rPr lang="tr-TR" b="0" baseline="0" dirty="0">
                <a:latin typeface="Garamond" panose="02020404030301010803" pitchFamily="18" charset="0"/>
                <a:cs typeface="Times New Roman" panose="02020603050405020304" pitchFamily="18" charset="0"/>
              </a:rPr>
              <a:t>Bu işlem sonrasında «Toplam Yansı No» bilgisinin otomatik olarak düzelmemesi halinde, üst menüde yer alan «Ekle» bölümünden «Slayt Numarası» seçilerek açılacak pencereden «Slayt numarası» kutucuğundaki işaret kaldırılarak «Tümüne Uygula» seçeneğine tıklanır.</a:t>
            </a:r>
          </a:p>
          <a:p>
            <a:pPr marL="171450" indent="-171450">
              <a:buFontTx/>
              <a:buChar char="-"/>
            </a:pPr>
            <a:r>
              <a:rPr lang="tr-TR" b="0" baseline="0" dirty="0">
                <a:latin typeface="Garamond" panose="02020404030301010803" pitchFamily="18" charset="0"/>
                <a:cs typeface="Times New Roman" panose="02020603050405020304" pitchFamily="18" charset="0"/>
              </a:rPr>
              <a:t>Ardından, yine «Ekle» bölümünden «Slayt Numarası» seçilerek açılacak pencereden «Slayt numarası» kutucuğuna işaret konularak «Tümüne Uygula» seçeneğine tıklanır.</a:t>
            </a:r>
          </a:p>
        </p:txBody>
      </p:sp>
      <p:sp>
        <p:nvSpPr>
          <p:cNvPr id="4" name="Slayt Numarası Yer Tutucusu 3"/>
          <p:cNvSpPr>
            <a:spLocks noGrp="1"/>
          </p:cNvSpPr>
          <p:nvPr>
            <p:ph type="sldNum" sz="quarter" idx="10"/>
          </p:nvPr>
        </p:nvSpPr>
        <p:spPr/>
        <p:txBody>
          <a:bodyPr/>
          <a:lstStyle/>
          <a:p>
            <a:fld id="{87B3C15C-C27C-4FF5-B429-995D138FC104}" type="slidenum">
              <a:rPr lang="tr-TR" smtClean="0"/>
              <a:t>2</a:t>
            </a:fld>
            <a:endParaRPr lang="tr-TR"/>
          </a:p>
        </p:txBody>
      </p:sp>
    </p:spTree>
    <p:extLst>
      <p:ext uri="{BB962C8B-B14F-4D97-AF65-F5344CB8AC3E}">
        <p14:creationId xmlns:p14="http://schemas.microsoft.com/office/powerpoint/2010/main" val="100413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dirty="0">
                <a:latin typeface="Garamond" panose="02020404030301010803" pitchFamily="18" charset="0"/>
                <a:cs typeface="Times New Roman" panose="02020603050405020304" pitchFamily="18" charset="0"/>
              </a:rPr>
              <a:t>***Bu bölüme giren notlar,</a:t>
            </a:r>
            <a:r>
              <a:rPr lang="tr-TR" sz="1200" b="0" baseline="0" dirty="0">
                <a:latin typeface="Garamond" panose="02020404030301010803" pitchFamily="18" charset="0"/>
                <a:cs typeface="Times New Roman" panose="02020603050405020304" pitchFamily="18" charset="0"/>
              </a:rPr>
              <a:t>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0" baseline="0" dirty="0">
                <a:latin typeface="Garamond" panose="02020404030301010803" pitchFamily="18" charset="0"/>
                <a:cs typeface="Times New Roman" panose="02020603050405020304" pitchFamily="18" charset="0"/>
              </a:rPr>
              <a:t> 14 </a:t>
            </a:r>
            <a:r>
              <a:rPr lang="tr-TR" sz="1200" b="0" baseline="0" dirty="0" err="1">
                <a:latin typeface="Garamond" panose="02020404030301010803" pitchFamily="18" charset="0"/>
                <a:cs typeface="Times New Roman" panose="02020603050405020304" pitchFamily="18" charset="0"/>
              </a:rPr>
              <a:t>pt</a:t>
            </a:r>
            <a:r>
              <a:rPr lang="tr-TR" sz="1200" b="0" baseline="0" dirty="0">
                <a:latin typeface="Garamond" panose="02020404030301010803" pitchFamily="18" charset="0"/>
                <a:cs typeface="Times New Roman" panose="02020603050405020304" pitchFamily="18" charset="0"/>
              </a:rPr>
              <a:t> olarak yazılır.***</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0" baseline="0" dirty="0">
              <a:latin typeface="Garamond" panose="02020404030301010803"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dirty="0">
                <a:latin typeface="Garamond" panose="02020404030301010803" pitchFamily="18" charset="0"/>
                <a:cs typeface="Times New Roman" panose="02020603050405020304" pitchFamily="18" charset="0"/>
              </a:rPr>
              <a:t>**Yansı içeriğini ve açıklamasını kademeli maddeler halinde giriniz.</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0" dirty="0">
              <a:latin typeface="Garamond" panose="02020404030301010803" pitchFamily="18" charset="0"/>
              <a:cs typeface="Times New Roman" panose="02020603050405020304" pitchFamily="18" charset="0"/>
            </a:endParaRPr>
          </a:p>
          <a:p>
            <a:endParaRPr lang="tr-TR" b="1" baseline="0" dirty="0">
              <a:latin typeface="Garamond" panose="02020404030301010803" pitchFamily="18" charset="0"/>
              <a:cs typeface="Times New Roman" panose="02020603050405020304" pitchFamily="18" charset="0"/>
            </a:endParaRPr>
          </a:p>
          <a:p>
            <a:r>
              <a:rPr lang="tr-TR" b="1" baseline="0" dirty="0">
                <a:latin typeface="Garamond" panose="02020404030301010803" pitchFamily="18" charset="0"/>
                <a:cs typeface="Times New Roman" panose="02020603050405020304" pitchFamily="18" charset="0"/>
              </a:rPr>
              <a:t>Yansı Başlığı: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baseline="0" dirty="0">
                <a:latin typeface="Garamond" panose="02020404030301010803" pitchFamily="18" charset="0"/>
                <a:cs typeface="Times New Roman" panose="02020603050405020304" pitchFamily="18" charset="0"/>
              </a:rPr>
              <a:t>, asgari 36 font (BÜYÜK HARF)</a:t>
            </a:r>
          </a:p>
          <a:p>
            <a:pPr>
              <a:buClr>
                <a:srgbClr val="9D1D1D"/>
              </a:buClr>
              <a:buFont typeface="Wingdings" panose="05000000000000000000" pitchFamily="2" charset="2"/>
              <a:buNone/>
            </a:pPr>
            <a:r>
              <a:rPr lang="tr-TR" sz="3200" b="1" dirty="0">
                <a:latin typeface="Garamond" panose="02020404030301010803" pitchFamily="18" charset="0"/>
                <a:cs typeface="Times New Roman" panose="02020603050405020304" pitchFamily="18" charset="0"/>
              </a:rPr>
              <a:t>Sunum Maddesi: </a:t>
            </a:r>
            <a:r>
              <a:rPr lang="tr-TR" sz="3200" b="0" dirty="0" err="1">
                <a:latin typeface="Garamond" panose="02020404030301010803" pitchFamily="18" charset="0"/>
                <a:cs typeface="Times New Roman" panose="02020603050405020304" pitchFamily="18" charset="0"/>
              </a:rPr>
              <a:t>Garamond</a:t>
            </a:r>
            <a:r>
              <a:rPr lang="tr-TR" sz="3200" b="0" dirty="0">
                <a:latin typeface="Garamond" panose="02020404030301010803" pitchFamily="18" charset="0"/>
                <a:cs typeface="Times New Roman" panose="02020603050405020304" pitchFamily="18" charset="0"/>
              </a:rPr>
              <a:t>/Times New Roman/</a:t>
            </a:r>
            <a:r>
              <a:rPr lang="tr-TR" sz="3200" b="0" dirty="0" err="1">
                <a:latin typeface="Garamond" panose="02020404030301010803" pitchFamily="18" charset="0"/>
                <a:cs typeface="Times New Roman" panose="02020603050405020304" pitchFamily="18" charset="0"/>
              </a:rPr>
              <a:t>Calibri</a:t>
            </a:r>
            <a:r>
              <a:rPr lang="tr-TR" sz="3200" dirty="0">
                <a:latin typeface="Garamond" panose="02020404030301010803" pitchFamily="18" charset="0"/>
                <a:cs typeface="Times New Roman" panose="02020603050405020304" pitchFamily="18" charset="0"/>
              </a:rPr>
              <a:t>, asgari 28 </a:t>
            </a:r>
            <a:r>
              <a:rPr lang="tr-TR" sz="3200" dirty="0" err="1">
                <a:latin typeface="Garamond" panose="02020404030301010803" pitchFamily="18" charset="0"/>
                <a:cs typeface="Times New Roman" panose="02020603050405020304" pitchFamily="18" charset="0"/>
              </a:rPr>
              <a:t>pt</a:t>
            </a:r>
            <a:endParaRPr lang="tr-TR" sz="3200" dirty="0">
              <a:latin typeface="Garamond" panose="02020404030301010803" pitchFamily="18" charset="0"/>
              <a:cs typeface="Times New Roman" panose="02020603050405020304" pitchFamily="18" charset="0"/>
            </a:endParaRPr>
          </a:p>
          <a:p>
            <a:pPr>
              <a:buClr>
                <a:srgbClr val="9D1D1D"/>
              </a:buClr>
              <a:buFont typeface="Wingdings" panose="05000000000000000000" pitchFamily="2" charset="2"/>
              <a:buNone/>
            </a:pPr>
            <a:r>
              <a:rPr lang="tr-TR" sz="2800" b="1" dirty="0">
                <a:latin typeface="Garamond" panose="02020404030301010803" pitchFamily="18" charset="0"/>
                <a:cs typeface="Times New Roman" panose="02020603050405020304" pitchFamily="18" charset="0"/>
              </a:rPr>
              <a:t>Alt Madde: </a:t>
            </a:r>
            <a:r>
              <a:rPr lang="tr-TR" sz="2800" b="0" dirty="0" err="1">
                <a:latin typeface="Garamond" panose="02020404030301010803" pitchFamily="18" charset="0"/>
                <a:cs typeface="Times New Roman" panose="02020603050405020304" pitchFamily="18" charset="0"/>
              </a:rPr>
              <a:t>Garamond</a:t>
            </a:r>
            <a:r>
              <a:rPr lang="tr-TR" sz="2800" b="0" dirty="0">
                <a:latin typeface="Garamond" panose="02020404030301010803" pitchFamily="18" charset="0"/>
                <a:cs typeface="Times New Roman" panose="02020603050405020304" pitchFamily="18" charset="0"/>
              </a:rPr>
              <a:t>/Times New Roman/</a:t>
            </a:r>
            <a:r>
              <a:rPr lang="tr-TR" sz="2800" b="0" dirty="0" err="1">
                <a:latin typeface="Garamond" panose="02020404030301010803" pitchFamily="18" charset="0"/>
                <a:cs typeface="Times New Roman" panose="02020603050405020304" pitchFamily="18" charset="0"/>
              </a:rPr>
              <a:t>Calibri</a:t>
            </a:r>
            <a:r>
              <a:rPr lang="tr-TR" sz="2800" dirty="0">
                <a:latin typeface="Garamond" panose="02020404030301010803" pitchFamily="18" charset="0"/>
                <a:cs typeface="Times New Roman" panose="02020603050405020304" pitchFamily="18" charset="0"/>
              </a:rPr>
              <a:t>,</a:t>
            </a:r>
            <a:r>
              <a:rPr lang="tr-TR" sz="2800" baseline="0" dirty="0">
                <a:latin typeface="Garamond" panose="02020404030301010803" pitchFamily="18" charset="0"/>
                <a:cs typeface="Times New Roman" panose="02020603050405020304" pitchFamily="18" charset="0"/>
              </a:rPr>
              <a:t> asgari </a:t>
            </a:r>
            <a:r>
              <a:rPr lang="tr-TR" sz="2800" dirty="0">
                <a:latin typeface="Garamond" panose="02020404030301010803" pitchFamily="18" charset="0"/>
                <a:cs typeface="Times New Roman" panose="02020603050405020304" pitchFamily="18" charset="0"/>
              </a:rPr>
              <a:t>24 </a:t>
            </a:r>
            <a:r>
              <a:rPr lang="tr-TR" sz="2800" dirty="0" err="1">
                <a:latin typeface="Garamond" panose="02020404030301010803" pitchFamily="18" charset="0"/>
                <a:cs typeface="Times New Roman" panose="02020603050405020304" pitchFamily="18" charset="0"/>
              </a:rPr>
              <a:t>pt</a:t>
            </a:r>
            <a:endParaRPr lang="tr-TR" sz="2800" dirty="0">
              <a:latin typeface="Garamond" panose="02020404030301010803" pitchFamily="18" charset="0"/>
              <a:cs typeface="Times New Roman" panose="02020603050405020304" pitchFamily="18" charset="0"/>
            </a:endParaRPr>
          </a:p>
          <a:p>
            <a:pPr>
              <a:buClr>
                <a:srgbClr val="9D1D1D"/>
              </a:buClr>
              <a:buFont typeface="Wingdings" panose="05000000000000000000" pitchFamily="2" charset="2"/>
              <a:buNone/>
            </a:pPr>
            <a:r>
              <a:rPr lang="tr-TR" sz="2400" b="1" dirty="0">
                <a:latin typeface="Garamond" panose="02020404030301010803" pitchFamily="18" charset="0"/>
                <a:cs typeface="Times New Roman" panose="02020603050405020304" pitchFamily="18" charset="0"/>
              </a:rPr>
              <a:t>Madde Açıklaması: </a:t>
            </a:r>
            <a:r>
              <a:rPr lang="tr-TR" sz="2400" b="0" dirty="0" err="1">
                <a:latin typeface="Garamond" panose="02020404030301010803" pitchFamily="18" charset="0"/>
                <a:cs typeface="Times New Roman" panose="02020603050405020304" pitchFamily="18" charset="0"/>
              </a:rPr>
              <a:t>Garamond</a:t>
            </a:r>
            <a:r>
              <a:rPr lang="tr-TR" sz="2400" b="0" dirty="0">
                <a:latin typeface="Garamond" panose="02020404030301010803" pitchFamily="18" charset="0"/>
                <a:cs typeface="Times New Roman" panose="02020603050405020304" pitchFamily="18" charset="0"/>
              </a:rPr>
              <a:t>/Times New Roman/</a:t>
            </a:r>
            <a:r>
              <a:rPr lang="tr-TR" sz="2400" b="0" dirty="0" err="1">
                <a:latin typeface="Garamond" panose="02020404030301010803" pitchFamily="18" charset="0"/>
                <a:cs typeface="Times New Roman" panose="02020603050405020304" pitchFamily="18" charset="0"/>
              </a:rPr>
              <a:t>Calibri</a:t>
            </a:r>
            <a:r>
              <a:rPr lang="tr-TR" sz="2400" baseline="0" dirty="0">
                <a:latin typeface="Garamond" panose="02020404030301010803" pitchFamily="18" charset="0"/>
                <a:cs typeface="Times New Roman" panose="02020603050405020304" pitchFamily="18" charset="0"/>
              </a:rPr>
              <a:t>, asgari </a:t>
            </a:r>
            <a:r>
              <a:rPr lang="tr-TR" sz="2400" dirty="0">
                <a:latin typeface="Garamond" panose="02020404030301010803" pitchFamily="18" charset="0"/>
                <a:cs typeface="Times New Roman" panose="02020603050405020304" pitchFamily="18" charset="0"/>
              </a:rPr>
              <a:t>20 </a:t>
            </a:r>
            <a:r>
              <a:rPr lang="tr-TR" sz="2400" dirty="0" err="1">
                <a:latin typeface="Garamond" panose="02020404030301010803" pitchFamily="18" charset="0"/>
                <a:cs typeface="Times New Roman" panose="02020603050405020304" pitchFamily="18" charset="0"/>
              </a:rPr>
              <a:t>pt</a:t>
            </a:r>
            <a:endParaRPr lang="tr-TR" sz="2400" dirty="0">
              <a:latin typeface="Garamond" panose="02020404030301010803" pitchFamily="18" charset="0"/>
              <a:cs typeface="Times New Roman" panose="02020603050405020304" pitchFamily="18" charset="0"/>
            </a:endParaRPr>
          </a:p>
          <a:p>
            <a:endParaRPr lang="tr-TR" dirty="0">
              <a:latin typeface="Garamond" panose="02020404030301010803" pitchFamily="18"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87B3C15C-C27C-4FF5-B429-995D138FC104}" type="slidenum">
              <a:rPr lang="tr-TR" smtClean="0"/>
              <a:t>3</a:t>
            </a:fld>
            <a:endParaRPr lang="tr-TR"/>
          </a:p>
        </p:txBody>
      </p:sp>
    </p:spTree>
    <p:extLst>
      <p:ext uri="{BB962C8B-B14F-4D97-AF65-F5344CB8AC3E}">
        <p14:creationId xmlns:p14="http://schemas.microsoft.com/office/powerpoint/2010/main" val="400995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dirty="0">
                <a:latin typeface="Garamond" panose="02020404030301010803" pitchFamily="18" charset="0"/>
                <a:cs typeface="Times New Roman" panose="02020603050405020304" pitchFamily="18" charset="0"/>
              </a:rPr>
              <a:t>***Bu bölüme giren notlar,</a:t>
            </a:r>
            <a:r>
              <a:rPr lang="tr-TR" sz="1200" b="0" baseline="0" dirty="0">
                <a:latin typeface="Garamond" panose="02020404030301010803" pitchFamily="18" charset="0"/>
                <a:cs typeface="Times New Roman" panose="02020603050405020304" pitchFamily="18" charset="0"/>
              </a:rPr>
              <a:t>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0" baseline="0" dirty="0">
                <a:latin typeface="Garamond" panose="02020404030301010803" pitchFamily="18" charset="0"/>
                <a:cs typeface="Times New Roman" panose="02020603050405020304" pitchFamily="18" charset="0"/>
              </a:rPr>
              <a:t> 14 </a:t>
            </a:r>
            <a:r>
              <a:rPr lang="tr-TR" sz="1200" b="0" baseline="0" dirty="0" err="1">
                <a:latin typeface="Garamond" panose="02020404030301010803" pitchFamily="18" charset="0"/>
                <a:cs typeface="Times New Roman" panose="02020603050405020304" pitchFamily="18" charset="0"/>
              </a:rPr>
              <a:t>pt</a:t>
            </a:r>
            <a:r>
              <a:rPr lang="tr-TR" sz="1200" b="0" baseline="0" dirty="0">
                <a:latin typeface="Garamond" panose="02020404030301010803" pitchFamily="18" charset="0"/>
                <a:cs typeface="Times New Roman" panose="02020603050405020304" pitchFamily="18" charset="0"/>
              </a:rPr>
              <a:t> olarak yazılır.***</a:t>
            </a:r>
          </a:p>
          <a:p>
            <a:pPr marL="0" indent="0">
              <a:buFont typeface="Arial" panose="020B0604020202020204" pitchFamily="34" charset="0"/>
              <a:buNone/>
            </a:pPr>
            <a:endParaRPr lang="tr-TR" sz="1200" b="0" baseline="0" dirty="0">
              <a:latin typeface="Garamond" panose="02020404030301010803" pitchFamily="18" charset="0"/>
              <a:cs typeface="Times New Roman" panose="02020603050405020304" pitchFamily="18" charset="0"/>
            </a:endParaRPr>
          </a:p>
          <a:p>
            <a:pPr marL="0" indent="0">
              <a:buFont typeface="Arial" panose="020B0604020202020204" pitchFamily="34" charset="0"/>
              <a:buNone/>
            </a:pPr>
            <a:r>
              <a:rPr lang="tr-TR" sz="1200" b="0" baseline="0" dirty="0">
                <a:latin typeface="Garamond" panose="02020404030301010803" pitchFamily="18" charset="0"/>
                <a:cs typeface="Times New Roman" panose="02020603050405020304" pitchFamily="18" charset="0"/>
              </a:rPr>
              <a:t>**</a:t>
            </a:r>
            <a:r>
              <a:rPr lang="tr-TR" dirty="0">
                <a:latin typeface="Garamond" panose="02020404030301010803" pitchFamily="18" charset="0"/>
              </a:rPr>
              <a:t>Sunumun konusuna ilişkin olarak, hedef kitleyi etkileyecek ve dikkat dağınıklığına yol açmayacak resimler kullanılabilir.</a:t>
            </a:r>
          </a:p>
          <a:p>
            <a:pPr marL="0" indent="0">
              <a:buFont typeface="Arial" panose="020B0604020202020204" pitchFamily="34" charset="0"/>
              <a:buNone/>
            </a:pPr>
            <a:endParaRPr lang="tr-TR" dirty="0">
              <a:latin typeface="Garamond" panose="02020404030301010803" pitchFamily="18" charset="0"/>
            </a:endParaRPr>
          </a:p>
          <a:p>
            <a:pPr marL="0" indent="0">
              <a:buFont typeface="Arial" panose="020B0604020202020204" pitchFamily="34" charset="0"/>
              <a:buNone/>
            </a:pPr>
            <a:r>
              <a:rPr lang="tr-TR" dirty="0">
                <a:latin typeface="Garamond" panose="02020404030301010803" pitchFamily="18" charset="0"/>
              </a:rPr>
              <a:t>*Resimlerin çözünürlükleri yüksek olmalı, orijinal en/boy oranı mümkün olduğunca korunmalıdır.</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0" dirty="0">
              <a:latin typeface="Garamond" panose="02020404030301010803" pitchFamily="18" charset="0"/>
              <a:cs typeface="Times New Roman" panose="02020603050405020304" pitchFamily="18" charset="0"/>
            </a:endParaRPr>
          </a:p>
          <a:p>
            <a:r>
              <a:rPr lang="tr-TR" b="1" baseline="0" dirty="0">
                <a:latin typeface="Garamond" panose="02020404030301010803" pitchFamily="18" charset="0"/>
                <a:cs typeface="Times New Roman" panose="02020603050405020304" pitchFamily="18" charset="0"/>
              </a:rPr>
              <a:t>Yansı Başlığı: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baseline="0" dirty="0">
                <a:latin typeface="Garamond" panose="02020404030301010803" pitchFamily="18" charset="0"/>
                <a:cs typeface="Times New Roman" panose="02020603050405020304" pitchFamily="18" charset="0"/>
              </a:rPr>
              <a:t>, asgari 36 font (BÜYÜK HARF)</a:t>
            </a:r>
          </a:p>
          <a:p>
            <a:pPr>
              <a:buClr>
                <a:srgbClr val="9D1D1D"/>
              </a:buClr>
              <a:buFont typeface="Wingdings" panose="05000000000000000000" pitchFamily="2" charset="2"/>
              <a:buNone/>
            </a:pPr>
            <a:r>
              <a:rPr lang="tr-TR" sz="3200" b="1" dirty="0">
                <a:latin typeface="Garamond" panose="02020404030301010803" pitchFamily="18" charset="0"/>
                <a:cs typeface="Times New Roman" panose="02020603050405020304" pitchFamily="18" charset="0"/>
              </a:rPr>
              <a:t>Sunum Maddesi: </a:t>
            </a:r>
            <a:r>
              <a:rPr lang="tr-TR" sz="3200" b="0" dirty="0" err="1">
                <a:latin typeface="Garamond" panose="02020404030301010803" pitchFamily="18" charset="0"/>
                <a:cs typeface="Times New Roman" panose="02020603050405020304" pitchFamily="18" charset="0"/>
              </a:rPr>
              <a:t>Garamond</a:t>
            </a:r>
            <a:r>
              <a:rPr lang="tr-TR" sz="3200" b="0" dirty="0">
                <a:latin typeface="Garamond" panose="02020404030301010803" pitchFamily="18" charset="0"/>
                <a:cs typeface="Times New Roman" panose="02020603050405020304" pitchFamily="18" charset="0"/>
              </a:rPr>
              <a:t>/Times New Roman/</a:t>
            </a:r>
            <a:r>
              <a:rPr lang="tr-TR" sz="3200" b="0" dirty="0" err="1">
                <a:latin typeface="Garamond" panose="02020404030301010803" pitchFamily="18" charset="0"/>
                <a:cs typeface="Times New Roman" panose="02020603050405020304" pitchFamily="18" charset="0"/>
              </a:rPr>
              <a:t>Calibri</a:t>
            </a:r>
            <a:r>
              <a:rPr lang="tr-TR" sz="3200" dirty="0">
                <a:latin typeface="Garamond" panose="02020404030301010803" pitchFamily="18" charset="0"/>
                <a:cs typeface="Times New Roman" panose="02020603050405020304" pitchFamily="18" charset="0"/>
              </a:rPr>
              <a:t>, asgari 28 </a:t>
            </a:r>
            <a:r>
              <a:rPr lang="tr-TR" sz="3200" dirty="0" err="1">
                <a:latin typeface="Garamond" panose="02020404030301010803" pitchFamily="18" charset="0"/>
                <a:cs typeface="Times New Roman" panose="02020603050405020304" pitchFamily="18" charset="0"/>
              </a:rPr>
              <a:t>pt</a:t>
            </a:r>
            <a:endParaRPr lang="tr-TR" sz="3200" dirty="0">
              <a:latin typeface="Garamond" panose="02020404030301010803" pitchFamily="18" charset="0"/>
              <a:cs typeface="Times New Roman" panose="02020603050405020304" pitchFamily="18" charset="0"/>
            </a:endParaRPr>
          </a:p>
          <a:p>
            <a:pPr>
              <a:buClr>
                <a:srgbClr val="9D1D1D"/>
              </a:buClr>
              <a:buFont typeface="Wingdings" panose="05000000000000000000" pitchFamily="2" charset="2"/>
              <a:buNone/>
            </a:pPr>
            <a:r>
              <a:rPr lang="tr-TR" sz="2800" b="1" dirty="0">
                <a:latin typeface="Garamond" panose="02020404030301010803" pitchFamily="18" charset="0"/>
                <a:cs typeface="Times New Roman" panose="02020603050405020304" pitchFamily="18" charset="0"/>
              </a:rPr>
              <a:t>Alt Madde: </a:t>
            </a:r>
            <a:r>
              <a:rPr lang="tr-TR" sz="2800" b="0" dirty="0" err="1">
                <a:latin typeface="Garamond" panose="02020404030301010803" pitchFamily="18" charset="0"/>
                <a:cs typeface="Times New Roman" panose="02020603050405020304" pitchFamily="18" charset="0"/>
              </a:rPr>
              <a:t>Garamond</a:t>
            </a:r>
            <a:r>
              <a:rPr lang="tr-TR" sz="2800" b="0" dirty="0">
                <a:latin typeface="Garamond" panose="02020404030301010803" pitchFamily="18" charset="0"/>
                <a:cs typeface="Times New Roman" panose="02020603050405020304" pitchFamily="18" charset="0"/>
              </a:rPr>
              <a:t>/Times New Roman/</a:t>
            </a:r>
            <a:r>
              <a:rPr lang="tr-TR" sz="2800" b="0" dirty="0" err="1">
                <a:latin typeface="Garamond" panose="02020404030301010803" pitchFamily="18" charset="0"/>
                <a:cs typeface="Times New Roman" panose="02020603050405020304" pitchFamily="18" charset="0"/>
              </a:rPr>
              <a:t>Calibri</a:t>
            </a:r>
            <a:r>
              <a:rPr lang="tr-TR" sz="2800" dirty="0">
                <a:latin typeface="Garamond" panose="02020404030301010803" pitchFamily="18" charset="0"/>
                <a:cs typeface="Times New Roman" panose="02020603050405020304" pitchFamily="18" charset="0"/>
              </a:rPr>
              <a:t>,</a:t>
            </a:r>
            <a:r>
              <a:rPr lang="tr-TR" sz="2800" baseline="0" dirty="0">
                <a:latin typeface="Garamond" panose="02020404030301010803" pitchFamily="18" charset="0"/>
                <a:cs typeface="Times New Roman" panose="02020603050405020304" pitchFamily="18" charset="0"/>
              </a:rPr>
              <a:t> asgari </a:t>
            </a:r>
            <a:r>
              <a:rPr lang="tr-TR" sz="2800" dirty="0">
                <a:latin typeface="Garamond" panose="02020404030301010803" pitchFamily="18" charset="0"/>
                <a:cs typeface="Times New Roman" panose="02020603050405020304" pitchFamily="18" charset="0"/>
              </a:rPr>
              <a:t>24 </a:t>
            </a:r>
            <a:r>
              <a:rPr lang="tr-TR" sz="2800" dirty="0" err="1">
                <a:latin typeface="Garamond" panose="02020404030301010803" pitchFamily="18" charset="0"/>
                <a:cs typeface="Times New Roman" panose="02020603050405020304" pitchFamily="18" charset="0"/>
              </a:rPr>
              <a:t>pt</a:t>
            </a:r>
            <a:endParaRPr lang="tr-TR" sz="2800" dirty="0">
              <a:latin typeface="Garamond" panose="02020404030301010803" pitchFamily="18" charset="0"/>
              <a:cs typeface="Times New Roman" panose="02020603050405020304" pitchFamily="18" charset="0"/>
            </a:endParaRPr>
          </a:p>
          <a:p>
            <a:pPr>
              <a:buClr>
                <a:srgbClr val="9D1D1D"/>
              </a:buClr>
              <a:buFont typeface="Wingdings" panose="05000000000000000000" pitchFamily="2" charset="2"/>
              <a:buNone/>
            </a:pPr>
            <a:r>
              <a:rPr lang="tr-TR" sz="2400" b="1" dirty="0">
                <a:latin typeface="Garamond" panose="02020404030301010803" pitchFamily="18" charset="0"/>
                <a:cs typeface="Times New Roman" panose="02020603050405020304" pitchFamily="18" charset="0"/>
              </a:rPr>
              <a:t>Madde Açıklaması: </a:t>
            </a:r>
            <a:r>
              <a:rPr lang="tr-TR" sz="2400" b="0" dirty="0" err="1">
                <a:latin typeface="Garamond" panose="02020404030301010803" pitchFamily="18" charset="0"/>
                <a:cs typeface="Times New Roman" panose="02020603050405020304" pitchFamily="18" charset="0"/>
              </a:rPr>
              <a:t>Garamond</a:t>
            </a:r>
            <a:r>
              <a:rPr lang="tr-TR" sz="2400" b="0" dirty="0">
                <a:latin typeface="Garamond" panose="02020404030301010803" pitchFamily="18" charset="0"/>
                <a:cs typeface="Times New Roman" panose="02020603050405020304" pitchFamily="18" charset="0"/>
              </a:rPr>
              <a:t>/Times New Roman/</a:t>
            </a:r>
            <a:r>
              <a:rPr lang="tr-TR" sz="2400" b="0" dirty="0" err="1">
                <a:latin typeface="Garamond" panose="02020404030301010803" pitchFamily="18" charset="0"/>
                <a:cs typeface="Times New Roman" panose="02020603050405020304" pitchFamily="18" charset="0"/>
              </a:rPr>
              <a:t>Calibri</a:t>
            </a:r>
            <a:r>
              <a:rPr lang="tr-TR" sz="2400" baseline="0" dirty="0">
                <a:latin typeface="Garamond" panose="02020404030301010803" pitchFamily="18" charset="0"/>
                <a:cs typeface="Times New Roman" panose="02020603050405020304" pitchFamily="18" charset="0"/>
              </a:rPr>
              <a:t>, asgari </a:t>
            </a:r>
            <a:r>
              <a:rPr lang="tr-TR" sz="2400" dirty="0">
                <a:latin typeface="Garamond" panose="02020404030301010803" pitchFamily="18" charset="0"/>
                <a:cs typeface="Times New Roman" panose="02020603050405020304" pitchFamily="18" charset="0"/>
              </a:rPr>
              <a:t>20 </a:t>
            </a:r>
            <a:r>
              <a:rPr lang="tr-TR" sz="2400" dirty="0" err="1">
                <a:latin typeface="Garamond" panose="02020404030301010803" pitchFamily="18" charset="0"/>
                <a:cs typeface="Times New Roman" panose="02020603050405020304" pitchFamily="18" charset="0"/>
              </a:rPr>
              <a:t>pt</a:t>
            </a:r>
            <a:endParaRPr lang="tr-TR" sz="2400" dirty="0">
              <a:latin typeface="Garamond" panose="02020404030301010803" pitchFamily="18"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87B3C15C-C27C-4FF5-B429-995D138FC104}" type="slidenum">
              <a:rPr lang="tr-TR" smtClean="0"/>
              <a:t>5</a:t>
            </a:fld>
            <a:endParaRPr lang="tr-TR"/>
          </a:p>
        </p:txBody>
      </p:sp>
    </p:spTree>
    <p:extLst>
      <p:ext uri="{BB962C8B-B14F-4D97-AF65-F5344CB8AC3E}">
        <p14:creationId xmlns:p14="http://schemas.microsoft.com/office/powerpoint/2010/main" val="2248561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dirty="0">
                <a:latin typeface="Garamond" panose="02020404030301010803" pitchFamily="18" charset="0"/>
                <a:cs typeface="Times New Roman" panose="02020603050405020304" pitchFamily="18" charset="0"/>
              </a:rPr>
              <a:t>***Bu bölüme giren notlar,</a:t>
            </a:r>
            <a:r>
              <a:rPr lang="tr-TR" sz="1200" b="0" baseline="0" dirty="0">
                <a:latin typeface="Garamond" panose="02020404030301010803" pitchFamily="18" charset="0"/>
                <a:cs typeface="Times New Roman" panose="02020603050405020304" pitchFamily="18" charset="0"/>
              </a:rPr>
              <a:t> </a:t>
            </a:r>
            <a:r>
              <a:rPr lang="tr-TR" sz="1200" b="0" dirty="0" err="1">
                <a:latin typeface="Garamond" panose="02020404030301010803" pitchFamily="18" charset="0"/>
                <a:cs typeface="Times New Roman" panose="02020603050405020304" pitchFamily="18" charset="0"/>
              </a:rPr>
              <a:t>Garamond</a:t>
            </a:r>
            <a:r>
              <a:rPr lang="tr-TR" sz="1200" b="0" dirty="0">
                <a:latin typeface="Garamond" panose="02020404030301010803" pitchFamily="18" charset="0"/>
                <a:cs typeface="Times New Roman" panose="02020603050405020304" pitchFamily="18" charset="0"/>
              </a:rPr>
              <a:t>/Times New Roman/</a:t>
            </a:r>
            <a:r>
              <a:rPr lang="tr-TR" sz="1200" b="0" dirty="0" err="1">
                <a:latin typeface="Garamond" panose="02020404030301010803" pitchFamily="18" charset="0"/>
                <a:cs typeface="Times New Roman" panose="02020603050405020304" pitchFamily="18" charset="0"/>
              </a:rPr>
              <a:t>Calibri</a:t>
            </a:r>
            <a:r>
              <a:rPr lang="tr-TR" sz="1200" b="0" baseline="0" dirty="0">
                <a:latin typeface="Garamond" panose="02020404030301010803" pitchFamily="18" charset="0"/>
                <a:cs typeface="Times New Roman" panose="02020603050405020304" pitchFamily="18" charset="0"/>
              </a:rPr>
              <a:t> 12 </a:t>
            </a:r>
            <a:r>
              <a:rPr lang="tr-TR" sz="1200" b="0" baseline="0" dirty="0" err="1">
                <a:latin typeface="Garamond" panose="02020404030301010803" pitchFamily="18" charset="0"/>
                <a:cs typeface="Times New Roman" panose="02020603050405020304" pitchFamily="18" charset="0"/>
              </a:rPr>
              <a:t>pt</a:t>
            </a:r>
            <a:r>
              <a:rPr lang="tr-TR" sz="1200" b="0" baseline="0" dirty="0">
                <a:latin typeface="Garamond" panose="02020404030301010803" pitchFamily="18" charset="0"/>
                <a:cs typeface="Times New Roman" panose="02020603050405020304" pitchFamily="18" charset="0"/>
              </a:rPr>
              <a:t> olarak yazılır.***</a:t>
            </a:r>
            <a:endParaRPr lang="tr-TR" sz="1200" b="0" dirty="0">
              <a:latin typeface="Garamond" panose="02020404030301010803" pitchFamily="18"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87B3C15C-C27C-4FF5-B429-995D138FC104}" type="slidenum">
              <a:rPr lang="tr-TR" smtClean="0"/>
              <a:t>25</a:t>
            </a:fld>
            <a:endParaRPr lang="tr-TR"/>
          </a:p>
        </p:txBody>
      </p:sp>
    </p:spTree>
    <p:extLst>
      <p:ext uri="{BB962C8B-B14F-4D97-AF65-F5344CB8AC3E}">
        <p14:creationId xmlns:p14="http://schemas.microsoft.com/office/powerpoint/2010/main" val="4082101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5" name="Resi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618423" y="3570974"/>
            <a:ext cx="7772400" cy="828032"/>
          </a:xfrm>
        </p:spPr>
        <p:txBody>
          <a:bodyPr anchor="b">
            <a:noAutofit/>
          </a:bodyPr>
          <a:lstStyle>
            <a:lvl1pPr algn="ctr">
              <a:defRPr sz="5400">
                <a:latin typeface="Garamond" panose="02020404030301010803" pitchFamily="18" charset="0"/>
                <a:cs typeface="Times New Roman" panose="02020603050405020304" pitchFamily="18" charset="0"/>
              </a:defRPr>
            </a:lvl1pPr>
          </a:lstStyle>
          <a:p>
            <a:r>
              <a:rPr lang="tr-TR" dirty="0"/>
              <a:t>Asıl başlık stili için tıklatın</a:t>
            </a:r>
            <a:endParaRPr lang="en-US" dirty="0"/>
          </a:p>
        </p:txBody>
      </p:sp>
      <p:sp>
        <p:nvSpPr>
          <p:cNvPr id="9" name="Subtitle 2"/>
          <p:cNvSpPr>
            <a:spLocks noGrp="1"/>
          </p:cNvSpPr>
          <p:nvPr>
            <p:ph type="subTitle" idx="1"/>
          </p:nvPr>
        </p:nvSpPr>
        <p:spPr>
          <a:xfrm>
            <a:off x="1075623" y="4816556"/>
            <a:ext cx="6858000" cy="647743"/>
          </a:xfrm>
        </p:spPr>
        <p:txBody>
          <a:bodyPr/>
          <a:lstStyle>
            <a:lvl1pPr marL="0" indent="0" algn="ctr">
              <a:buNone/>
              <a:defRPr sz="2400">
                <a:latin typeface="Garamond" panose="02020404030301010803"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endParaRPr lang="en-US" dirty="0"/>
          </a:p>
        </p:txBody>
      </p:sp>
      <p:sp>
        <p:nvSpPr>
          <p:cNvPr id="2" name="Metin kutusu 1">
            <a:extLst>
              <a:ext uri="{FF2B5EF4-FFF2-40B4-BE49-F238E27FC236}">
                <a16:creationId xmlns:a16="http://schemas.microsoft.com/office/drawing/2014/main" xmlns="" id="{1D5D8BF3-E50C-4D9C-99FE-30FDF60772F0}"/>
              </a:ext>
            </a:extLst>
          </p:cNvPr>
          <p:cNvSpPr txBox="1"/>
          <p:nvPr userDrawn="1"/>
        </p:nvSpPr>
        <p:spPr>
          <a:xfrm>
            <a:off x="1523809" y="6281003"/>
            <a:ext cx="1160252" cy="369332"/>
          </a:xfrm>
          <a:prstGeom prst="rect">
            <a:avLst/>
          </a:prstGeom>
          <a:solidFill>
            <a:schemeClr val="bg1"/>
          </a:solidFill>
        </p:spPr>
        <p:txBody>
          <a:bodyPr wrap="square" rtlCol="0">
            <a:spAutoFit/>
          </a:bodyPr>
          <a:lstStyle/>
          <a:p>
            <a:r>
              <a:rPr lang="tr-TR" b="1" baseline="0" dirty="0">
                <a:solidFill>
                  <a:srgbClr val="9D1D1D"/>
                </a:solidFill>
                <a:latin typeface="Times New Roman" panose="02020603050405020304" pitchFamily="18" charset="0"/>
              </a:rPr>
              <a:t>İSGGMD</a:t>
            </a:r>
          </a:p>
        </p:txBody>
      </p:sp>
      <p:sp>
        <p:nvSpPr>
          <p:cNvPr id="3" name="Metin kutusu 2">
            <a:extLst>
              <a:ext uri="{FF2B5EF4-FFF2-40B4-BE49-F238E27FC236}">
                <a16:creationId xmlns:a16="http://schemas.microsoft.com/office/drawing/2014/main" xmlns="" id="{A5ED4319-D880-4075-8A73-CCA207B654F0}"/>
              </a:ext>
            </a:extLst>
          </p:cNvPr>
          <p:cNvSpPr txBox="1"/>
          <p:nvPr userDrawn="1"/>
        </p:nvSpPr>
        <p:spPr>
          <a:xfrm>
            <a:off x="6830569" y="6363298"/>
            <a:ext cx="1746504" cy="230832"/>
          </a:xfrm>
          <a:prstGeom prst="rect">
            <a:avLst/>
          </a:prstGeom>
          <a:solidFill>
            <a:schemeClr val="bg1"/>
          </a:solidFill>
        </p:spPr>
        <p:txBody>
          <a:bodyPr wrap="square" rtlCol="0">
            <a:spAutoFit/>
          </a:bodyPr>
          <a:lstStyle/>
          <a:p>
            <a:r>
              <a:rPr lang="tr-TR" sz="900" b="1" dirty="0">
                <a:solidFill>
                  <a:srgbClr val="9D1D1D"/>
                </a:solidFill>
                <a:latin typeface="Times New Roman" panose="02020603050405020304" pitchFamily="18" charset="0"/>
                <a:cs typeface="Times New Roman" panose="02020603050405020304" pitchFamily="18" charset="0"/>
              </a:rPr>
              <a:t>www.ailevecalisma.gov.tr/isggm</a:t>
            </a:r>
          </a:p>
        </p:txBody>
      </p:sp>
    </p:spTree>
    <p:extLst>
      <p:ext uri="{BB962C8B-B14F-4D97-AF65-F5344CB8AC3E}">
        <p14:creationId xmlns:p14="http://schemas.microsoft.com/office/powerpoint/2010/main" val="114797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338101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2079814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618423" y="3647174"/>
            <a:ext cx="7772400" cy="828032"/>
          </a:xfrm>
        </p:spPr>
        <p:txBody>
          <a:bodyPr anchor="b">
            <a:noAutofit/>
          </a:bodyPr>
          <a:lstStyle>
            <a:lvl1pPr algn="ctr">
              <a:defRPr sz="5400">
                <a:latin typeface="Garamond" panose="02020404030301010803" pitchFamily="18" charset="0"/>
                <a:cs typeface="Times New Roman" panose="02020603050405020304" pitchFamily="18" charset="0"/>
              </a:defRPr>
            </a:lvl1pPr>
          </a:lstStyle>
          <a:p>
            <a:r>
              <a:rPr lang="tr-TR" dirty="0"/>
              <a:t>Asıl başlık stili için tıklatın</a:t>
            </a:r>
            <a:endParaRPr lang="en-US" dirty="0"/>
          </a:p>
        </p:txBody>
      </p:sp>
      <p:sp>
        <p:nvSpPr>
          <p:cNvPr id="9" name="Subtitle 2"/>
          <p:cNvSpPr>
            <a:spLocks noGrp="1"/>
          </p:cNvSpPr>
          <p:nvPr>
            <p:ph type="subTitle" idx="1"/>
          </p:nvPr>
        </p:nvSpPr>
        <p:spPr>
          <a:xfrm>
            <a:off x="1075623" y="4892756"/>
            <a:ext cx="6858000" cy="647743"/>
          </a:xfrm>
        </p:spPr>
        <p:txBody>
          <a:bodyPr/>
          <a:lstStyle>
            <a:lvl1pPr marL="0" indent="0" algn="ctr">
              <a:buNone/>
              <a:defRPr sz="2400">
                <a:latin typeface="Garamond" panose="02020404030301010803"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endParaRPr lang="en-US" dirty="0"/>
          </a:p>
        </p:txBody>
      </p:sp>
    </p:spTree>
    <p:extLst>
      <p:ext uri="{BB962C8B-B14F-4D97-AF65-F5344CB8AC3E}">
        <p14:creationId xmlns:p14="http://schemas.microsoft.com/office/powerpoint/2010/main" val="2096671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11" name="Resim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ayt Numarası Yer Tutucusu 5"/>
          <p:cNvSpPr>
            <a:spLocks noGrp="1"/>
          </p:cNvSpPr>
          <p:nvPr>
            <p:ph type="sldNum" sz="quarter" idx="12"/>
          </p:nvPr>
        </p:nvSpPr>
        <p:spPr>
          <a:xfrm>
            <a:off x="6449481" y="6352644"/>
            <a:ext cx="2057400" cy="365125"/>
          </a:xfrm>
        </p:spPr>
        <p:txBody>
          <a:bodyPr/>
          <a:lstStyle>
            <a:lvl1pPr>
              <a:defRPr sz="1200" b="1">
                <a:solidFill>
                  <a:schemeClr val="bg1"/>
                </a:solidFill>
                <a:latin typeface="Garamond" panose="02020404030301010803" pitchFamily="18" charset="0"/>
                <a:cs typeface="Times New Roman" panose="02020603050405020304" pitchFamily="18" charset="0"/>
              </a:defRPr>
            </a:lvl1pPr>
          </a:lstStyle>
          <a:p>
            <a:fld id="{885776FF-AC16-4B72-9C8A-C6C7B834E379}" type="slidenum">
              <a:rPr lang="tr-TR" smtClean="0"/>
              <a:pPr/>
              <a:t>‹#›</a:t>
            </a:fld>
            <a:r>
              <a:rPr lang="tr-TR"/>
              <a:t>/17</a:t>
            </a:r>
            <a:endParaRPr lang="tr-TR" dirty="0"/>
          </a:p>
        </p:txBody>
      </p:sp>
      <p:sp>
        <p:nvSpPr>
          <p:cNvPr id="9" name="Title 1"/>
          <p:cNvSpPr>
            <a:spLocks noGrp="1"/>
          </p:cNvSpPr>
          <p:nvPr>
            <p:ph type="title" hasCustomPrompt="1"/>
          </p:nvPr>
        </p:nvSpPr>
        <p:spPr>
          <a:xfrm>
            <a:off x="362294" y="221381"/>
            <a:ext cx="7244815" cy="1238302"/>
          </a:xfrm>
        </p:spPr>
        <p:txBody>
          <a:bodyPr>
            <a:normAutofit/>
          </a:bodyPr>
          <a:lstStyle>
            <a:lvl1pPr>
              <a:defRPr sz="3600" b="1" baseline="0">
                <a:solidFill>
                  <a:schemeClr val="bg1"/>
                </a:solidFill>
                <a:latin typeface="Garamond" panose="02020404030301010803" pitchFamily="18" charset="0"/>
                <a:cs typeface="Times New Roman" panose="02020603050405020304" pitchFamily="18" charset="0"/>
              </a:defRPr>
            </a:lvl1pPr>
          </a:lstStyle>
          <a:p>
            <a:r>
              <a:rPr lang="tr-TR" dirty="0"/>
              <a:t>YANSI BAŞLIĞI</a:t>
            </a:r>
            <a:endParaRPr lang="en-US" dirty="0"/>
          </a:p>
        </p:txBody>
      </p:sp>
      <p:sp>
        <p:nvSpPr>
          <p:cNvPr id="10" name="İçerik Yer Tutucusu 2"/>
          <p:cNvSpPr>
            <a:spLocks noGrp="1"/>
          </p:cNvSpPr>
          <p:nvPr>
            <p:ph idx="1" hasCustomPrompt="1"/>
          </p:nvPr>
        </p:nvSpPr>
        <p:spPr>
          <a:xfrm>
            <a:off x="463549" y="1681932"/>
            <a:ext cx="8043331" cy="4351338"/>
          </a:xfrm>
        </p:spPr>
        <p:txBody>
          <a:bodyPr>
            <a:noAutofit/>
          </a:bodyPr>
          <a:lstStyle>
            <a:lvl1pPr>
              <a:defRPr/>
            </a:lvl1pPr>
          </a:lstStyle>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261773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5202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700297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247515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4025680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4025797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76930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ayt Numarası Yer Tutucusu 5"/>
          <p:cNvSpPr>
            <a:spLocks noGrp="1"/>
          </p:cNvSpPr>
          <p:nvPr>
            <p:ph type="sldNum" sz="quarter" idx="12"/>
          </p:nvPr>
        </p:nvSpPr>
        <p:spPr>
          <a:xfrm>
            <a:off x="6457950" y="6354062"/>
            <a:ext cx="2057400" cy="365125"/>
          </a:xfrm>
        </p:spPr>
        <p:txBody>
          <a:bodyPr/>
          <a:lstStyle>
            <a:lvl1pPr>
              <a:defRPr sz="1400" b="1">
                <a:solidFill>
                  <a:schemeClr val="bg1"/>
                </a:solidFill>
                <a:latin typeface="Garamond" panose="02020404030301010803" pitchFamily="18" charset="0"/>
                <a:cs typeface="Times New Roman" panose="02020603050405020304" pitchFamily="18" charset="0"/>
              </a:defRPr>
            </a:lvl1pPr>
          </a:lstStyle>
          <a:p>
            <a:fld id="{885776FF-AC16-4B72-9C8A-C6C7B834E379}" type="slidenum">
              <a:rPr lang="tr-TR" smtClean="0"/>
              <a:pPr/>
              <a:t>‹#›</a:t>
            </a:fld>
            <a:r>
              <a:rPr lang="tr-TR" dirty="0"/>
              <a:t>/17</a:t>
            </a:r>
          </a:p>
        </p:txBody>
      </p:sp>
      <p:sp>
        <p:nvSpPr>
          <p:cNvPr id="10" name="İçerik Yer Tutucusu 2"/>
          <p:cNvSpPr>
            <a:spLocks noGrp="1"/>
          </p:cNvSpPr>
          <p:nvPr>
            <p:ph idx="1" hasCustomPrompt="1"/>
          </p:nvPr>
        </p:nvSpPr>
        <p:spPr>
          <a:xfrm>
            <a:off x="463550" y="1681932"/>
            <a:ext cx="7886700" cy="4351338"/>
          </a:xfrm>
        </p:spPr>
        <p:txBody>
          <a:bodyPr>
            <a:noAutofit/>
          </a:bodyPr>
          <a:lstStyle>
            <a:lvl1pPr>
              <a:defRPr/>
            </a:lvl1pPr>
          </a:lstStyle>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p:txBody>
      </p:sp>
      <p:sp>
        <p:nvSpPr>
          <p:cNvPr id="3" name="Dikdörtgen 2">
            <a:extLst>
              <a:ext uri="{FF2B5EF4-FFF2-40B4-BE49-F238E27FC236}">
                <a16:creationId xmlns:a16="http://schemas.microsoft.com/office/drawing/2014/main" xmlns="" id="{E67B360A-704D-423C-A3FE-742740D9DA19}"/>
              </a:ext>
            </a:extLst>
          </p:cNvPr>
          <p:cNvSpPr/>
          <p:nvPr userDrawn="1"/>
        </p:nvSpPr>
        <p:spPr>
          <a:xfrm>
            <a:off x="0" y="336550"/>
            <a:ext cx="9144000" cy="9397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a:extLst>
              <a:ext uri="{FF2B5EF4-FFF2-40B4-BE49-F238E27FC236}">
                <a16:creationId xmlns:a16="http://schemas.microsoft.com/office/drawing/2014/main" xmlns="" id="{E7F29CFE-751B-4313-96E5-C321D9B35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1141" y="378925"/>
            <a:ext cx="1508938" cy="855002"/>
          </a:xfrm>
          <a:prstGeom prst="rect">
            <a:avLst/>
          </a:prstGeom>
        </p:spPr>
      </p:pic>
      <p:sp>
        <p:nvSpPr>
          <p:cNvPr id="8" name="Title 1"/>
          <p:cNvSpPr>
            <a:spLocks noGrp="1"/>
          </p:cNvSpPr>
          <p:nvPr>
            <p:ph type="title" hasCustomPrompt="1"/>
          </p:nvPr>
        </p:nvSpPr>
        <p:spPr>
          <a:xfrm>
            <a:off x="322333" y="238051"/>
            <a:ext cx="6896475" cy="1238302"/>
          </a:xfrm>
        </p:spPr>
        <p:txBody>
          <a:bodyPr>
            <a:normAutofit/>
          </a:bodyPr>
          <a:lstStyle>
            <a:lvl1pPr>
              <a:defRPr sz="3200" b="1" baseline="0">
                <a:solidFill>
                  <a:schemeClr val="bg1"/>
                </a:solidFill>
                <a:latin typeface="Garamond" panose="02020404030301010803" pitchFamily="18" charset="0"/>
                <a:cs typeface="Times New Roman" panose="02020603050405020304" pitchFamily="18" charset="0"/>
              </a:defRPr>
            </a:lvl1pPr>
          </a:lstStyle>
          <a:p>
            <a:r>
              <a:rPr lang="tr-TR" dirty="0"/>
              <a:t>YANSI BAŞLIĞI</a:t>
            </a:r>
            <a:endParaRPr lang="en-US" dirty="0"/>
          </a:p>
        </p:txBody>
      </p:sp>
      <p:sp>
        <p:nvSpPr>
          <p:cNvPr id="14" name="Dikdörtgen 13">
            <a:extLst>
              <a:ext uri="{FF2B5EF4-FFF2-40B4-BE49-F238E27FC236}">
                <a16:creationId xmlns:a16="http://schemas.microsoft.com/office/drawing/2014/main" xmlns="" id="{62EDE380-D965-4FDF-97BD-0163F5785A7F}"/>
              </a:ext>
            </a:extLst>
          </p:cNvPr>
          <p:cNvSpPr/>
          <p:nvPr userDrawn="1"/>
        </p:nvSpPr>
        <p:spPr>
          <a:xfrm>
            <a:off x="322333" y="6398124"/>
            <a:ext cx="2269276" cy="276999"/>
          </a:xfrm>
          <a:prstGeom prst="rect">
            <a:avLst/>
          </a:prstGeom>
          <a:solidFill>
            <a:schemeClr val="bg1"/>
          </a:solidFill>
        </p:spPr>
        <p:txBody>
          <a:bodyPr wrap="none">
            <a:spAutoFit/>
          </a:bodyPr>
          <a:lstStyle/>
          <a:p>
            <a:r>
              <a:rPr lang="tr-TR" sz="1200" b="1" dirty="0">
                <a:solidFill>
                  <a:srgbClr val="9D1D1D"/>
                </a:solidFill>
                <a:latin typeface="Times New Roman" panose="02020603050405020304" pitchFamily="18" charset="0"/>
                <a:cs typeface="Times New Roman" panose="02020603050405020304" pitchFamily="18" charset="0"/>
              </a:rPr>
              <a:t>www.ailevecalisma.gov.tr/isggm</a:t>
            </a:r>
          </a:p>
        </p:txBody>
      </p:sp>
    </p:spTree>
    <p:extLst>
      <p:ext uri="{BB962C8B-B14F-4D97-AF65-F5344CB8AC3E}">
        <p14:creationId xmlns:p14="http://schemas.microsoft.com/office/powerpoint/2010/main" val="2970260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1780201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430616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7626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64FEF47-0BC9-43F1-A28E-D23A1DDFCF4A}" type="slidenum">
              <a:rPr lang="tr-TR" smtClean="0"/>
              <a:t>‹#›</a:t>
            </a:fld>
            <a:endParaRPr lang="tr-TR"/>
          </a:p>
        </p:txBody>
      </p:sp>
    </p:spTree>
    <p:extLst>
      <p:ext uri="{BB962C8B-B14F-4D97-AF65-F5344CB8AC3E}">
        <p14:creationId xmlns:p14="http://schemas.microsoft.com/office/powerpoint/2010/main" val="2008193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1_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419362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9" name="Resim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618423" y="3647174"/>
            <a:ext cx="7772400" cy="828032"/>
          </a:xfrm>
        </p:spPr>
        <p:txBody>
          <a:bodyPr anchor="b">
            <a:noAutofit/>
          </a:bodyPr>
          <a:lstStyle>
            <a:lvl1pPr algn="ctr">
              <a:defRPr sz="5400">
                <a:latin typeface="Garamond" panose="02020404030301010803" pitchFamily="18" charset="0"/>
                <a:cs typeface="Times New Roman" panose="02020603050405020304" pitchFamily="18" charset="0"/>
              </a:defRPr>
            </a:lvl1pPr>
          </a:lstStyle>
          <a:p>
            <a:r>
              <a:rPr lang="tr-TR" dirty="0"/>
              <a:t>Asıl başlık stili için tıklatın</a:t>
            </a:r>
            <a:endParaRPr lang="en-US" dirty="0"/>
          </a:p>
        </p:txBody>
      </p:sp>
      <p:sp>
        <p:nvSpPr>
          <p:cNvPr id="8" name="Subtitle 2"/>
          <p:cNvSpPr>
            <a:spLocks noGrp="1"/>
          </p:cNvSpPr>
          <p:nvPr>
            <p:ph type="subTitle" idx="1"/>
          </p:nvPr>
        </p:nvSpPr>
        <p:spPr>
          <a:xfrm>
            <a:off x="1075623" y="4892756"/>
            <a:ext cx="6858000" cy="647743"/>
          </a:xfrm>
        </p:spPr>
        <p:txBody>
          <a:bodyPr/>
          <a:lstStyle>
            <a:lvl1pPr marL="0" indent="0" algn="ctr">
              <a:buNone/>
              <a:defRPr sz="2400">
                <a:latin typeface="Garamond" panose="02020404030301010803"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endParaRPr lang="en-US" dirty="0"/>
          </a:p>
        </p:txBody>
      </p:sp>
    </p:spTree>
    <p:extLst>
      <p:ext uri="{BB962C8B-B14F-4D97-AF65-F5344CB8AC3E}">
        <p14:creationId xmlns:p14="http://schemas.microsoft.com/office/powerpoint/2010/main" val="1116631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11" name="Resim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ayt Numarası Yer Tutucusu 5"/>
          <p:cNvSpPr>
            <a:spLocks noGrp="1"/>
          </p:cNvSpPr>
          <p:nvPr>
            <p:ph type="sldNum" sz="quarter" idx="12"/>
          </p:nvPr>
        </p:nvSpPr>
        <p:spPr>
          <a:xfrm>
            <a:off x="6747932" y="6396037"/>
            <a:ext cx="2057400" cy="365125"/>
          </a:xfrm>
        </p:spPr>
        <p:txBody>
          <a:bodyPr/>
          <a:lstStyle>
            <a:lvl1pPr>
              <a:defRPr sz="1400" b="1">
                <a:solidFill>
                  <a:srgbClr val="9D1D1D"/>
                </a:solidFill>
                <a:latin typeface="Garamond" panose="02020404030301010803" pitchFamily="18" charset="0"/>
                <a:cs typeface="Times New Roman" panose="02020603050405020304" pitchFamily="18" charset="0"/>
              </a:defRPr>
            </a:lvl1pPr>
          </a:lstStyle>
          <a:p>
            <a:fld id="{885776FF-AC16-4B72-9C8A-C6C7B834E379}" type="slidenum">
              <a:rPr lang="tr-TR" smtClean="0"/>
              <a:pPr/>
              <a:t>‹#›</a:t>
            </a:fld>
            <a:r>
              <a:rPr lang="tr-TR" dirty="0"/>
              <a:t>/17</a:t>
            </a:r>
          </a:p>
        </p:txBody>
      </p:sp>
      <p:sp>
        <p:nvSpPr>
          <p:cNvPr id="9" name="Title 1"/>
          <p:cNvSpPr>
            <a:spLocks noGrp="1"/>
          </p:cNvSpPr>
          <p:nvPr>
            <p:ph type="title" hasCustomPrompt="1"/>
          </p:nvPr>
        </p:nvSpPr>
        <p:spPr>
          <a:xfrm>
            <a:off x="389467" y="221381"/>
            <a:ext cx="8415866" cy="1238302"/>
          </a:xfrm>
        </p:spPr>
        <p:txBody>
          <a:bodyPr>
            <a:normAutofit/>
          </a:bodyPr>
          <a:lstStyle>
            <a:lvl1pPr>
              <a:defRPr sz="3600" b="1" baseline="0">
                <a:solidFill>
                  <a:srgbClr val="9D1D1D"/>
                </a:solidFill>
                <a:latin typeface="Garamond" panose="02020404030301010803" pitchFamily="18" charset="0"/>
                <a:cs typeface="Times New Roman" panose="02020603050405020304" pitchFamily="18" charset="0"/>
              </a:defRPr>
            </a:lvl1pPr>
          </a:lstStyle>
          <a:p>
            <a:r>
              <a:rPr lang="tr-TR" dirty="0"/>
              <a:t>YANSI BAŞLIĞI</a:t>
            </a:r>
            <a:endParaRPr lang="en-US" dirty="0"/>
          </a:p>
        </p:txBody>
      </p:sp>
      <p:sp>
        <p:nvSpPr>
          <p:cNvPr id="10" name="İçerik Yer Tutucusu 2"/>
          <p:cNvSpPr>
            <a:spLocks noGrp="1"/>
          </p:cNvSpPr>
          <p:nvPr>
            <p:ph idx="1" hasCustomPrompt="1"/>
          </p:nvPr>
        </p:nvSpPr>
        <p:spPr>
          <a:xfrm>
            <a:off x="463549" y="1681932"/>
            <a:ext cx="8341783" cy="4351338"/>
          </a:xfrm>
        </p:spPr>
        <p:txBody>
          <a:bodyPr>
            <a:noAutofit/>
          </a:bodyPr>
          <a:lstStyle>
            <a:lvl1pPr>
              <a:defRPr/>
            </a:lvl1pPr>
          </a:lstStyle>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1539067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985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909084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4010977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418590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85776FF-AC16-4B72-9C8A-C6C7B834E379}" type="slidenum">
              <a:rPr lang="tr-TR" smtClean="0"/>
              <a:t>‹#›</a:t>
            </a:fld>
            <a:endParaRPr lang="tr-TR"/>
          </a:p>
        </p:txBody>
      </p:sp>
      <p:pic>
        <p:nvPicPr>
          <p:cNvPr id="8" name="Resim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bg1"/>
          </a:solidFill>
        </p:spPr>
      </p:pic>
      <p:pic>
        <p:nvPicPr>
          <p:cNvPr id="10" name="Resim 9">
            <a:extLst>
              <a:ext uri="{FF2B5EF4-FFF2-40B4-BE49-F238E27FC236}">
                <a16:creationId xmlns:a16="http://schemas.microsoft.com/office/drawing/2014/main" xmlns="" id="{0600AD7D-1AA4-4554-94A5-CC3BF13F41F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6650" y="4200902"/>
            <a:ext cx="1572510" cy="233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a:extLst>
              <a:ext uri="{FF2B5EF4-FFF2-40B4-BE49-F238E27FC236}">
                <a16:creationId xmlns:a16="http://schemas.microsoft.com/office/drawing/2014/main" xmlns="" id="{F000205A-8279-4711-A3A6-C2DBBDE13F47}"/>
              </a:ext>
            </a:extLst>
          </p:cNvPr>
          <p:cNvSpPr/>
          <p:nvPr userDrawn="1"/>
        </p:nvSpPr>
        <p:spPr>
          <a:xfrm>
            <a:off x="969562" y="5754450"/>
            <a:ext cx="3753015" cy="369332"/>
          </a:xfrm>
          <a:prstGeom prst="rect">
            <a:avLst/>
          </a:prstGeom>
          <a:solidFill>
            <a:schemeClr val="bg1"/>
          </a:solidFill>
        </p:spPr>
        <p:txBody>
          <a:bodyPr wrap="none">
            <a:spAutoFit/>
          </a:bodyPr>
          <a:lstStyle/>
          <a:p>
            <a:r>
              <a:rPr lang="tr-TR" sz="1800" b="1" dirty="0" smtClean="0">
                <a:solidFill>
                  <a:srgbClr val="9D1D1D"/>
                </a:solidFill>
                <a:latin typeface="Times New Roman" panose="02020603050405020304" pitchFamily="18" charset="0"/>
                <a:cs typeface="Times New Roman" panose="02020603050405020304" pitchFamily="18" charset="0"/>
              </a:rPr>
              <a:t>tugce.hacioglu@ailevecalisma.gov.tr</a:t>
            </a:r>
            <a:endParaRPr lang="tr-TR" sz="1800" b="1" dirty="0">
              <a:solidFill>
                <a:srgbClr val="9D1D1D"/>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xmlns="" id="{8A036E5A-7677-4A11-B3B9-E4DCA706182D}"/>
              </a:ext>
            </a:extLst>
          </p:cNvPr>
          <p:cNvSpPr txBox="1"/>
          <p:nvPr userDrawn="1"/>
        </p:nvSpPr>
        <p:spPr>
          <a:xfrm>
            <a:off x="5730411" y="5788581"/>
            <a:ext cx="1455078" cy="369332"/>
          </a:xfrm>
          <a:prstGeom prst="rect">
            <a:avLst/>
          </a:prstGeom>
          <a:solidFill>
            <a:schemeClr val="bg1"/>
          </a:solidFill>
        </p:spPr>
        <p:txBody>
          <a:bodyPr wrap="square" rtlCol="0">
            <a:spAutoFit/>
          </a:bodyPr>
          <a:lstStyle/>
          <a:p>
            <a:r>
              <a:rPr lang="tr-TR" b="1" baseline="0" dirty="0">
                <a:solidFill>
                  <a:srgbClr val="9D1D1D"/>
                </a:solidFill>
                <a:latin typeface="Times New Roman" panose="02020603050405020304" pitchFamily="18" charset="0"/>
              </a:rPr>
              <a:t>İSGGMD</a:t>
            </a:r>
          </a:p>
        </p:txBody>
      </p:sp>
      <p:sp>
        <p:nvSpPr>
          <p:cNvPr id="12" name="Dikdörtgen 11">
            <a:extLst>
              <a:ext uri="{FF2B5EF4-FFF2-40B4-BE49-F238E27FC236}">
                <a16:creationId xmlns:a16="http://schemas.microsoft.com/office/drawing/2014/main" xmlns="" id="{F000205A-8279-4711-A3A6-C2DBBDE13F47}"/>
              </a:ext>
            </a:extLst>
          </p:cNvPr>
          <p:cNvSpPr/>
          <p:nvPr userDrawn="1"/>
        </p:nvSpPr>
        <p:spPr>
          <a:xfrm>
            <a:off x="2632178" y="4336962"/>
            <a:ext cx="4221060" cy="1200329"/>
          </a:xfrm>
          <a:prstGeom prst="rect">
            <a:avLst/>
          </a:prstGeom>
          <a:solidFill>
            <a:schemeClr val="bg1"/>
          </a:solidFill>
        </p:spPr>
        <p:txBody>
          <a:bodyPr wrap="square">
            <a:spAutoFit/>
          </a:bodyPr>
          <a:lstStyle/>
          <a:p>
            <a:pPr algn="ctr"/>
            <a:r>
              <a:rPr lang="tr-TR" sz="3600" b="1" dirty="0" smtClean="0">
                <a:solidFill>
                  <a:schemeClr val="tx1"/>
                </a:solidFill>
                <a:latin typeface="Times New Roman" panose="02020603050405020304" pitchFamily="18" charset="0"/>
                <a:cs typeface="Times New Roman" panose="02020603050405020304" pitchFamily="18" charset="0"/>
              </a:rPr>
              <a:t>TEŞEKKÜR</a:t>
            </a:r>
            <a:r>
              <a:rPr lang="tr-TR" sz="3600" b="1" baseline="0" dirty="0" smtClean="0">
                <a:solidFill>
                  <a:schemeClr val="tx1"/>
                </a:solidFill>
                <a:latin typeface="Times New Roman" panose="02020603050405020304" pitchFamily="18" charset="0"/>
                <a:cs typeface="Times New Roman" panose="02020603050405020304" pitchFamily="18" charset="0"/>
              </a:rPr>
              <a:t> EDERİM</a:t>
            </a:r>
            <a:endParaRPr lang="tr-TR"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645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2016147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754298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1561637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985804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7626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3B117C-F9D4-46D5-B41D-87C45773BC26}" type="slidenum">
              <a:rPr lang="tr-TR" smtClean="0"/>
              <a:t>‹#›</a:t>
            </a:fld>
            <a:endParaRPr lang="tr-TR"/>
          </a:p>
        </p:txBody>
      </p:sp>
    </p:spTree>
    <p:extLst>
      <p:ext uri="{BB962C8B-B14F-4D97-AF65-F5344CB8AC3E}">
        <p14:creationId xmlns:p14="http://schemas.microsoft.com/office/powerpoint/2010/main" val="3990085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618423" y="3647174"/>
            <a:ext cx="7772400" cy="828032"/>
          </a:xfrm>
        </p:spPr>
        <p:txBody>
          <a:bodyPr anchor="b">
            <a:noAutofit/>
          </a:bodyPr>
          <a:lstStyle>
            <a:lvl1pPr algn="ctr">
              <a:defRPr sz="5400">
                <a:latin typeface="Garamond" panose="02020404030301010803" pitchFamily="18" charset="0"/>
                <a:cs typeface="Times New Roman" panose="02020603050405020304" pitchFamily="18" charset="0"/>
              </a:defRPr>
            </a:lvl1pPr>
          </a:lstStyle>
          <a:p>
            <a:r>
              <a:rPr lang="tr-TR" dirty="0"/>
              <a:t>Asıl başlık stili için tıklatın</a:t>
            </a:r>
            <a:endParaRPr lang="en-US" dirty="0"/>
          </a:p>
        </p:txBody>
      </p:sp>
      <p:sp>
        <p:nvSpPr>
          <p:cNvPr id="9" name="Subtitle 2"/>
          <p:cNvSpPr>
            <a:spLocks noGrp="1"/>
          </p:cNvSpPr>
          <p:nvPr>
            <p:ph type="subTitle" idx="1"/>
          </p:nvPr>
        </p:nvSpPr>
        <p:spPr>
          <a:xfrm>
            <a:off x="1075623" y="4892756"/>
            <a:ext cx="6858000" cy="647743"/>
          </a:xfrm>
        </p:spPr>
        <p:txBody>
          <a:bodyPr/>
          <a:lstStyle>
            <a:lvl1pPr marL="0" indent="0" algn="ctr">
              <a:buNone/>
              <a:defRPr sz="2400">
                <a:latin typeface="Garamond" panose="02020404030301010803"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endParaRPr lang="en-US" dirty="0"/>
          </a:p>
        </p:txBody>
      </p:sp>
    </p:spTree>
    <p:extLst>
      <p:ext uri="{BB962C8B-B14F-4D97-AF65-F5344CB8AC3E}">
        <p14:creationId xmlns:p14="http://schemas.microsoft.com/office/powerpoint/2010/main" val="3994891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11" name="Resim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ayt Numarası Yer Tutucusu 5"/>
          <p:cNvSpPr>
            <a:spLocks noGrp="1"/>
          </p:cNvSpPr>
          <p:nvPr>
            <p:ph type="sldNum" sz="quarter" idx="12"/>
          </p:nvPr>
        </p:nvSpPr>
        <p:spPr>
          <a:xfrm>
            <a:off x="6449481" y="6352644"/>
            <a:ext cx="2057400" cy="365125"/>
          </a:xfrm>
        </p:spPr>
        <p:txBody>
          <a:bodyPr/>
          <a:lstStyle>
            <a:lvl1pPr>
              <a:defRPr sz="1200" b="1">
                <a:solidFill>
                  <a:schemeClr val="bg1"/>
                </a:solidFill>
                <a:latin typeface="Garamond" panose="02020404030301010803" pitchFamily="18" charset="0"/>
                <a:cs typeface="Times New Roman" panose="02020603050405020304" pitchFamily="18" charset="0"/>
              </a:defRPr>
            </a:lvl1pPr>
          </a:lstStyle>
          <a:p>
            <a:fld id="{885776FF-AC16-4B72-9C8A-C6C7B834E379}" type="slidenum">
              <a:rPr lang="tr-TR" smtClean="0"/>
              <a:pPr/>
              <a:t>‹#›</a:t>
            </a:fld>
            <a:r>
              <a:rPr lang="tr-TR"/>
              <a:t>/17</a:t>
            </a:r>
            <a:endParaRPr lang="tr-TR" dirty="0"/>
          </a:p>
        </p:txBody>
      </p:sp>
      <p:sp>
        <p:nvSpPr>
          <p:cNvPr id="9" name="Title 1"/>
          <p:cNvSpPr>
            <a:spLocks noGrp="1"/>
          </p:cNvSpPr>
          <p:nvPr>
            <p:ph type="title" hasCustomPrompt="1"/>
          </p:nvPr>
        </p:nvSpPr>
        <p:spPr>
          <a:xfrm>
            <a:off x="1369827" y="221381"/>
            <a:ext cx="7244815" cy="1238302"/>
          </a:xfrm>
        </p:spPr>
        <p:txBody>
          <a:bodyPr>
            <a:normAutofit/>
          </a:bodyPr>
          <a:lstStyle>
            <a:lvl1pPr>
              <a:defRPr sz="3600" b="1" baseline="0">
                <a:solidFill>
                  <a:schemeClr val="bg1"/>
                </a:solidFill>
                <a:latin typeface="Garamond" panose="02020404030301010803" pitchFamily="18" charset="0"/>
                <a:cs typeface="Times New Roman" panose="02020603050405020304" pitchFamily="18" charset="0"/>
              </a:defRPr>
            </a:lvl1pPr>
          </a:lstStyle>
          <a:p>
            <a:r>
              <a:rPr lang="tr-TR" dirty="0"/>
              <a:t>YANSI BAŞLIĞI</a:t>
            </a:r>
            <a:endParaRPr lang="en-US" dirty="0"/>
          </a:p>
        </p:txBody>
      </p:sp>
      <p:sp>
        <p:nvSpPr>
          <p:cNvPr id="10" name="İçerik Yer Tutucusu 2"/>
          <p:cNvSpPr>
            <a:spLocks noGrp="1"/>
          </p:cNvSpPr>
          <p:nvPr>
            <p:ph idx="1" hasCustomPrompt="1"/>
          </p:nvPr>
        </p:nvSpPr>
        <p:spPr>
          <a:xfrm>
            <a:off x="463549" y="1681932"/>
            <a:ext cx="8043331" cy="4351338"/>
          </a:xfrm>
        </p:spPr>
        <p:txBody>
          <a:bodyPr>
            <a:noAutofit/>
          </a:bodyPr>
          <a:lstStyle>
            <a:lvl1pPr>
              <a:defRPr/>
            </a:lvl1pPr>
          </a:lstStyle>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a:p>
            <a:pPr>
              <a:buClr>
                <a:srgbClr val="9D1D1D"/>
              </a:buClr>
              <a:buFont typeface="Wingdings" panose="05000000000000000000" pitchFamily="2" charset="2"/>
              <a:buChar char="v"/>
            </a:pPr>
            <a:endParaRPr lang="tr-TR" sz="2800" dirty="0">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406853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4825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780445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25876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2845869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2008595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3815578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4005713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264771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2827633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7626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292884-4097-4ADF-87B2-EE356CE5A6AB}" type="slidenum">
              <a:rPr lang="tr-TR" smtClean="0"/>
              <a:t>‹#›</a:t>
            </a:fld>
            <a:endParaRPr lang="tr-TR"/>
          </a:p>
        </p:txBody>
      </p:sp>
    </p:spTree>
    <p:extLst>
      <p:ext uri="{BB962C8B-B14F-4D97-AF65-F5344CB8AC3E}">
        <p14:creationId xmlns:p14="http://schemas.microsoft.com/office/powerpoint/2010/main" val="3075082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10" name="Resim 9"/>
          <p:cNvPicPr>
            <a:picLocks noChangeAspect="1"/>
          </p:cNvPicPr>
          <p:nvPr userDrawn="1"/>
        </p:nvPicPr>
        <p:blipFill rotWithShape="1">
          <a:blip r:embed="rId2">
            <a:extLst>
              <a:ext uri="{28A0092B-C50C-407E-A947-70E740481C1C}">
                <a14:useLocalDpi xmlns:a14="http://schemas.microsoft.com/office/drawing/2010/main" val="0"/>
              </a:ext>
            </a:extLst>
          </a:blip>
          <a:srcRect l="278" t="124"/>
          <a:stretch/>
        </p:blipFill>
        <p:spPr>
          <a:xfrm>
            <a:off x="0" y="-10612"/>
            <a:ext cx="9144000" cy="6868612"/>
          </a:xfrm>
          <a:prstGeom prst="rect">
            <a:avLst/>
          </a:prstGeom>
        </p:spPr>
      </p:pic>
      <p:sp>
        <p:nvSpPr>
          <p:cNvPr id="8" name="Title 1"/>
          <p:cNvSpPr>
            <a:spLocks noGrp="1"/>
          </p:cNvSpPr>
          <p:nvPr>
            <p:ph type="ctrTitle"/>
          </p:nvPr>
        </p:nvSpPr>
        <p:spPr>
          <a:xfrm>
            <a:off x="618423" y="3909643"/>
            <a:ext cx="7772400" cy="828032"/>
          </a:xfrm>
        </p:spPr>
        <p:txBody>
          <a:bodyPr anchor="b">
            <a:noAutofit/>
          </a:bodyPr>
          <a:lstStyle>
            <a:lvl1pPr algn="ctr">
              <a:defRPr sz="5400">
                <a:solidFill>
                  <a:srgbClr val="DFB058"/>
                </a:solidFill>
                <a:latin typeface="Garamond" panose="02020404030301010803" pitchFamily="18" charset="0"/>
                <a:cs typeface="Times New Roman" panose="02020603050405020304" pitchFamily="18" charset="0"/>
              </a:defRPr>
            </a:lvl1pPr>
          </a:lstStyle>
          <a:p>
            <a:r>
              <a:rPr lang="tr-TR" dirty="0"/>
              <a:t>Asıl başlık stili için tıklatın</a:t>
            </a:r>
            <a:endParaRPr lang="en-US" dirty="0"/>
          </a:p>
        </p:txBody>
      </p:sp>
      <p:sp>
        <p:nvSpPr>
          <p:cNvPr id="9" name="Subtitle 2"/>
          <p:cNvSpPr>
            <a:spLocks noGrp="1"/>
          </p:cNvSpPr>
          <p:nvPr>
            <p:ph type="subTitle" idx="1"/>
          </p:nvPr>
        </p:nvSpPr>
        <p:spPr>
          <a:xfrm>
            <a:off x="1075623" y="5155225"/>
            <a:ext cx="6858000" cy="647743"/>
          </a:xfrm>
        </p:spPr>
        <p:txBody>
          <a:bodyPr/>
          <a:lstStyle>
            <a:lvl1pPr marL="0" indent="0" algn="ctr">
              <a:buNone/>
              <a:defRPr sz="2400">
                <a:solidFill>
                  <a:srgbClr val="DFB058"/>
                </a:solidFill>
                <a:latin typeface="Garamond" panose="02020404030301010803"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endParaRPr lang="en-US" dirty="0"/>
          </a:p>
        </p:txBody>
      </p:sp>
    </p:spTree>
    <p:extLst>
      <p:ext uri="{BB962C8B-B14F-4D97-AF65-F5344CB8AC3E}">
        <p14:creationId xmlns:p14="http://schemas.microsoft.com/office/powerpoint/2010/main" val="637850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11" name="Resim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ayt Numarası Yer Tutucusu 5"/>
          <p:cNvSpPr>
            <a:spLocks noGrp="1"/>
          </p:cNvSpPr>
          <p:nvPr>
            <p:ph type="sldNum" sz="quarter" idx="12"/>
          </p:nvPr>
        </p:nvSpPr>
        <p:spPr>
          <a:xfrm>
            <a:off x="6449481" y="6352644"/>
            <a:ext cx="2057400" cy="365125"/>
          </a:xfrm>
        </p:spPr>
        <p:txBody>
          <a:bodyPr/>
          <a:lstStyle>
            <a:lvl1pPr>
              <a:defRPr sz="1200" b="1">
                <a:solidFill>
                  <a:schemeClr val="bg1"/>
                </a:solidFill>
                <a:latin typeface="Garamond" panose="02020404030301010803" pitchFamily="18" charset="0"/>
                <a:cs typeface="Times New Roman" panose="02020603050405020304" pitchFamily="18" charset="0"/>
              </a:defRPr>
            </a:lvl1pPr>
          </a:lstStyle>
          <a:p>
            <a:fld id="{885776FF-AC16-4B72-9C8A-C6C7B834E379}" type="slidenum">
              <a:rPr lang="tr-TR" smtClean="0"/>
              <a:pPr/>
              <a:t>‹#›</a:t>
            </a:fld>
            <a:r>
              <a:rPr lang="tr-TR"/>
              <a:t>/17</a:t>
            </a:r>
            <a:endParaRPr lang="tr-TR" dirty="0"/>
          </a:p>
        </p:txBody>
      </p:sp>
      <p:sp>
        <p:nvSpPr>
          <p:cNvPr id="9" name="Title 1"/>
          <p:cNvSpPr>
            <a:spLocks noGrp="1"/>
          </p:cNvSpPr>
          <p:nvPr>
            <p:ph type="title" hasCustomPrompt="1"/>
          </p:nvPr>
        </p:nvSpPr>
        <p:spPr>
          <a:xfrm>
            <a:off x="1369827" y="221381"/>
            <a:ext cx="7244815" cy="1238302"/>
          </a:xfrm>
        </p:spPr>
        <p:txBody>
          <a:bodyPr>
            <a:normAutofit/>
          </a:bodyPr>
          <a:lstStyle>
            <a:lvl1pPr>
              <a:defRPr sz="3600" b="1" baseline="0">
                <a:solidFill>
                  <a:schemeClr val="bg1"/>
                </a:solidFill>
                <a:latin typeface="Garamond" panose="02020404030301010803" pitchFamily="18" charset="0"/>
                <a:cs typeface="Times New Roman" panose="02020603050405020304" pitchFamily="18" charset="0"/>
              </a:defRPr>
            </a:lvl1pPr>
          </a:lstStyle>
          <a:p>
            <a:r>
              <a:rPr lang="tr-TR" dirty="0"/>
              <a:t>YANSI BAŞLIĞI</a:t>
            </a:r>
            <a:endParaRPr lang="en-US" dirty="0"/>
          </a:p>
        </p:txBody>
      </p:sp>
      <p:sp>
        <p:nvSpPr>
          <p:cNvPr id="10" name="İçerik Yer Tutucusu 2"/>
          <p:cNvSpPr>
            <a:spLocks noGrp="1"/>
          </p:cNvSpPr>
          <p:nvPr>
            <p:ph idx="1" hasCustomPrompt="1"/>
          </p:nvPr>
        </p:nvSpPr>
        <p:spPr>
          <a:xfrm>
            <a:off x="463549" y="1681932"/>
            <a:ext cx="8043331" cy="4351338"/>
          </a:xfrm>
        </p:spPr>
        <p:txBody>
          <a:bodyPr>
            <a:noAutofit/>
          </a:bodyPr>
          <a:lstStyle>
            <a:lvl1pPr marL="0" indent="0">
              <a:buClr>
                <a:srgbClr val="0A4356"/>
              </a:buClr>
              <a:buNone/>
              <a:defRPr>
                <a:solidFill>
                  <a:srgbClr val="0A4356"/>
                </a:solidFill>
              </a:defRPr>
            </a:lvl1pPr>
          </a:lstStyle>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a:p>
            <a:pPr>
              <a:buClr>
                <a:srgbClr val="9D1D1D"/>
              </a:buClr>
              <a:buFont typeface="Wingdings" panose="05000000000000000000" pitchFamily="2" charset="2"/>
              <a:buChar char="v"/>
            </a:pPr>
            <a:r>
              <a:rPr lang="tr-TR" sz="2800" dirty="0">
                <a:latin typeface="Garamond" panose="02020404030301010803" pitchFamily="18" charset="0"/>
                <a:cs typeface="Arial" panose="020B0604020202020204" pitchFamily="34" charset="0"/>
              </a:rPr>
              <a:t> </a:t>
            </a:r>
          </a:p>
        </p:txBody>
      </p:sp>
    </p:spTree>
    <p:extLst>
      <p:ext uri="{BB962C8B-B14F-4D97-AF65-F5344CB8AC3E}">
        <p14:creationId xmlns:p14="http://schemas.microsoft.com/office/powerpoint/2010/main" val="3293272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8" name="Resim 7"/>
          <p:cNvPicPr>
            <a:picLocks noChangeAspect="1"/>
          </p:cNvPicPr>
          <p:nvPr userDrawn="1"/>
        </p:nvPicPr>
        <p:blipFill rotWithShape="1">
          <a:blip r:embed="rId2">
            <a:extLst>
              <a:ext uri="{28A0092B-C50C-407E-A947-70E740481C1C}">
                <a14:useLocalDpi xmlns:a14="http://schemas.microsoft.com/office/drawing/2010/main" val="0"/>
              </a:ext>
            </a:extLst>
          </a:blip>
          <a:srcRect l="278" t="247"/>
          <a:stretch/>
        </p:blipFill>
        <p:spPr>
          <a:xfrm>
            <a:off x="0" y="-2124"/>
            <a:ext cx="9144000" cy="6860123"/>
          </a:xfrm>
          <a:prstGeom prst="rect">
            <a:avLst/>
          </a:prstGeom>
        </p:spPr>
      </p:pic>
    </p:spTree>
    <p:extLst>
      <p:ext uri="{BB962C8B-B14F-4D97-AF65-F5344CB8AC3E}">
        <p14:creationId xmlns:p14="http://schemas.microsoft.com/office/powerpoint/2010/main" val="1062668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825625"/>
            <a:ext cx="386715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424546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İçerik Yer Tutucusu 5"/>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7618660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4068528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557721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4183121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2985173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2370198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740217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7626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A62A676-7EAD-4A88-92E7-D75C369EE8D7}" type="slidenum">
              <a:rPr lang="tr-TR" smtClean="0"/>
              <a:t>‹#›</a:t>
            </a:fld>
            <a:endParaRPr lang="tr-TR"/>
          </a:p>
        </p:txBody>
      </p:sp>
    </p:spTree>
    <p:extLst>
      <p:ext uri="{BB962C8B-B14F-4D97-AF65-F5344CB8AC3E}">
        <p14:creationId xmlns:p14="http://schemas.microsoft.com/office/powerpoint/2010/main" val="1112015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233256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1939216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302034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85776FF-AC16-4B72-9C8A-C6C7B834E379}" type="slidenum">
              <a:rPr lang="tr-TR" smtClean="0"/>
              <a:t>‹#›</a:t>
            </a:fld>
            <a:endParaRPr lang="tr-TR"/>
          </a:p>
        </p:txBody>
      </p:sp>
    </p:spTree>
    <p:extLst>
      <p:ext uri="{BB962C8B-B14F-4D97-AF65-F5344CB8AC3E}">
        <p14:creationId xmlns:p14="http://schemas.microsoft.com/office/powerpoint/2010/main" val="1696428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5776FF-AC16-4B72-9C8A-C6C7B834E379}" type="slidenum">
              <a:rPr lang="tr-TR" smtClean="0"/>
              <a:t>‹#›</a:t>
            </a:fld>
            <a:endParaRPr lang="tr-TR"/>
          </a:p>
        </p:txBody>
      </p:sp>
    </p:spTree>
    <p:extLst>
      <p:ext uri="{BB962C8B-B14F-4D97-AF65-F5344CB8AC3E}">
        <p14:creationId xmlns:p14="http://schemas.microsoft.com/office/powerpoint/2010/main" val="35461925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FEF47-0BC9-43F1-A28E-D23A1DDFCF4A}" type="slidenum">
              <a:rPr lang="tr-TR" smtClean="0"/>
              <a:t>‹#›</a:t>
            </a:fld>
            <a:endParaRPr lang="tr-TR"/>
          </a:p>
        </p:txBody>
      </p:sp>
    </p:spTree>
    <p:extLst>
      <p:ext uri="{BB962C8B-B14F-4D97-AF65-F5344CB8AC3E}">
        <p14:creationId xmlns:p14="http://schemas.microsoft.com/office/powerpoint/2010/main" val="41185221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B117C-F9D4-46D5-B41D-87C45773BC26}" type="slidenum">
              <a:rPr lang="tr-TR" smtClean="0"/>
              <a:t>‹#›</a:t>
            </a:fld>
            <a:endParaRPr lang="tr-TR"/>
          </a:p>
        </p:txBody>
      </p:sp>
    </p:spTree>
    <p:extLst>
      <p:ext uri="{BB962C8B-B14F-4D97-AF65-F5344CB8AC3E}">
        <p14:creationId xmlns:p14="http://schemas.microsoft.com/office/powerpoint/2010/main" val="97964076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92884-4097-4ADF-87B2-EE356CE5A6AB}" type="slidenum">
              <a:rPr lang="tr-TR" smtClean="0"/>
              <a:t>‹#›</a:t>
            </a:fld>
            <a:endParaRPr lang="tr-TR"/>
          </a:p>
        </p:txBody>
      </p:sp>
    </p:spTree>
    <p:extLst>
      <p:ext uri="{BB962C8B-B14F-4D97-AF65-F5344CB8AC3E}">
        <p14:creationId xmlns:p14="http://schemas.microsoft.com/office/powerpoint/2010/main" val="46432224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2A676-7EAD-4A88-92E7-D75C369EE8D7}" type="slidenum">
              <a:rPr lang="tr-TR" smtClean="0"/>
              <a:t>‹#›</a:t>
            </a:fld>
            <a:endParaRPr lang="tr-TR"/>
          </a:p>
        </p:txBody>
      </p:sp>
    </p:spTree>
    <p:extLst>
      <p:ext uri="{BB962C8B-B14F-4D97-AF65-F5344CB8AC3E}">
        <p14:creationId xmlns:p14="http://schemas.microsoft.com/office/powerpoint/2010/main" val="200774418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27259" y="3906877"/>
            <a:ext cx="8450981" cy="1001028"/>
          </a:xfrm>
        </p:spPr>
        <p:txBody>
          <a:bodyPr>
            <a:noAutofit/>
          </a:bodyPr>
          <a:lstStyle/>
          <a:p>
            <a:r>
              <a:rPr lang="mn-MN" sz="3500" b="1" dirty="0">
                <a:latin typeface="Arial" pitchFamily="34" charset="0"/>
                <a:cs typeface="Arial" pitchFamily="34" charset="0"/>
              </a:rPr>
              <a:t>Дуудлагын төвүүд дэхь  ажлын байрыг коронавирусын дэгдэлтээс  хамгаалах</a:t>
            </a:r>
            <a:endParaRPr lang="tr-TR" sz="3500" b="1" dirty="0">
              <a:latin typeface="Arial" pitchFamily="34" charset="0"/>
              <a:cs typeface="Arial" pitchFamily="34" charset="0"/>
            </a:endParaRPr>
          </a:p>
        </p:txBody>
      </p:sp>
      <p:sp>
        <p:nvSpPr>
          <p:cNvPr id="5" name="Alt Başlık 2"/>
          <p:cNvSpPr>
            <a:spLocks noGrp="1"/>
          </p:cNvSpPr>
          <p:nvPr>
            <p:ph type="subTitle" idx="1"/>
          </p:nvPr>
        </p:nvSpPr>
        <p:spPr>
          <a:xfrm>
            <a:off x="327259" y="5047866"/>
            <a:ext cx="8450981" cy="839945"/>
          </a:xfrm>
        </p:spPr>
        <p:txBody>
          <a:bodyPr>
            <a:normAutofit fontScale="85000" lnSpcReduction="20000"/>
          </a:bodyPr>
          <a:lstStyle/>
          <a:p>
            <a:r>
              <a:rPr lang="mn-MN" b="1" dirty="0">
                <a:latin typeface="Arial" pitchFamily="34" charset="0"/>
                <a:cs typeface="Arial" pitchFamily="34" charset="0"/>
              </a:rPr>
              <a:t>Туучэ Актар </a:t>
            </a:r>
            <a:r>
              <a:rPr lang="mn-MN" b="1" dirty="0" smtClean="0">
                <a:latin typeface="Arial" pitchFamily="34" charset="0"/>
                <a:cs typeface="Arial" pitchFamily="34" charset="0"/>
              </a:rPr>
              <a:t>Хажиоолу</a:t>
            </a:r>
            <a:endParaRPr lang="tr-TR" b="1" dirty="0" smtClean="0">
              <a:latin typeface="Arial" pitchFamily="34" charset="0"/>
              <a:cs typeface="Arial" pitchFamily="34" charset="0"/>
            </a:endParaRPr>
          </a:p>
          <a:p>
            <a:r>
              <a:rPr lang="mn-MN" b="1" dirty="0">
                <a:latin typeface="Arial" pitchFamily="34" charset="0"/>
                <a:cs typeface="Arial" pitchFamily="34" charset="0"/>
              </a:rPr>
              <a:t>Туркийн Хөдөлмөрийн эрүүл ахуй, аюулгүй байдлын ерөнхий </a:t>
            </a:r>
            <a:r>
              <a:rPr lang="mn-MN" b="1" dirty="0" smtClean="0">
                <a:latin typeface="Arial" pitchFamily="34" charset="0"/>
                <a:cs typeface="Arial" pitchFamily="34" charset="0"/>
              </a:rPr>
              <a:t>газар</a:t>
            </a:r>
          </a:p>
        </p:txBody>
      </p:sp>
      <p:sp>
        <p:nvSpPr>
          <p:cNvPr id="6" name="Alt Başlık 2"/>
          <p:cNvSpPr txBox="1">
            <a:spLocks/>
          </p:cNvSpPr>
          <p:nvPr/>
        </p:nvSpPr>
        <p:spPr>
          <a:xfrm>
            <a:off x="327259" y="5967663"/>
            <a:ext cx="8450981" cy="4687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b="1" dirty="0" smtClean="0">
                <a:latin typeface="Arial" pitchFamily="34" charset="0"/>
                <a:cs typeface="Arial" pitchFamily="34" charset="0"/>
              </a:rPr>
              <a:t>2020</a:t>
            </a:r>
            <a:r>
              <a:rPr lang="mn-MN" b="1" dirty="0" smtClean="0">
                <a:latin typeface="Arial" pitchFamily="34" charset="0"/>
                <a:cs typeface="Arial" pitchFamily="34" charset="0"/>
              </a:rPr>
              <a:t> оны 9-р сар</a:t>
            </a:r>
            <a:endParaRPr lang="tr-TR" b="1" dirty="0" smtClean="0">
              <a:latin typeface="Arial" pitchFamily="34" charset="0"/>
              <a:cs typeface="Arial" pitchFamily="34" charset="0"/>
            </a:endParaRPr>
          </a:p>
          <a:p>
            <a:endParaRPr lang="tr-TR" b="1" dirty="0">
              <a:latin typeface="Arial" pitchFamily="34" charset="0"/>
              <a:cs typeface="Arial" pitchFamily="34" charset="0"/>
            </a:endParaRPr>
          </a:p>
        </p:txBody>
      </p:sp>
    </p:spTree>
    <p:extLst>
      <p:ext uri="{BB962C8B-B14F-4D97-AF65-F5344CB8AC3E}">
        <p14:creationId xmlns:p14="http://schemas.microsoft.com/office/powerpoint/2010/main" val="3688366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10</a:t>
            </a:fld>
            <a:r>
              <a:rPr lang="tr-TR" smtClean="0"/>
              <a:t>/17</a:t>
            </a:r>
            <a:endParaRPr lang="tr-TR" dirty="0"/>
          </a:p>
        </p:txBody>
      </p:sp>
      <p:sp>
        <p:nvSpPr>
          <p:cNvPr id="3" name="İçerik Yer Tutucusu 2"/>
          <p:cNvSpPr>
            <a:spLocks noGrp="1"/>
          </p:cNvSpPr>
          <p:nvPr>
            <p:ph idx="1"/>
          </p:nvPr>
        </p:nvSpPr>
        <p:spPr/>
        <p:txBody>
          <a:bodyPr/>
          <a:lstStyle/>
          <a:p>
            <a:pPr marL="342900" lvl="1" indent="0" algn="just">
              <a:lnSpc>
                <a:spcPct val="150000"/>
              </a:lnSpc>
              <a:buNone/>
            </a:pPr>
            <a:r>
              <a:rPr lang="ru-RU" u="sng" dirty="0">
                <a:solidFill>
                  <a:srgbClr val="D90A14"/>
                </a:solidFill>
                <a:latin typeface="Arial" pitchFamily="34" charset="0"/>
                <a:cs typeface="Arial" pitchFamily="34" charset="0"/>
              </a:rPr>
              <a:t>3- Байгаль орчны / физик хүчин зүйлс: </a:t>
            </a:r>
            <a:r>
              <a:rPr lang="mn-MN" dirty="0">
                <a:latin typeface="Arial" pitchFamily="34" charset="0"/>
                <a:cs typeface="Arial" pitchFamily="34" charset="0"/>
              </a:rPr>
              <a:t>Дуу </a:t>
            </a:r>
            <a:r>
              <a:rPr lang="mn-MN" dirty="0" smtClean="0">
                <a:latin typeface="Arial" pitchFamily="34" charset="0"/>
                <a:cs typeface="Arial" pitchFamily="34" charset="0"/>
              </a:rPr>
              <a:t>чимээ хүний тав тухыг алдагдуулдаг. Хүний чих </a:t>
            </a:r>
            <a:r>
              <a:rPr lang="mn-MN" dirty="0">
                <a:latin typeface="Arial" pitchFamily="34" charset="0"/>
                <a:cs typeface="Arial" pitchFamily="34" charset="0"/>
              </a:rPr>
              <a:t>0</a:t>
            </a:r>
            <a:r>
              <a:rPr lang="tr-TR" dirty="0" err="1">
                <a:latin typeface="Arial" pitchFamily="34" charset="0"/>
                <a:cs typeface="Arial" pitchFamily="34" charset="0"/>
              </a:rPr>
              <a:t>dB</a:t>
            </a:r>
            <a:r>
              <a:rPr lang="tr-TR" dirty="0">
                <a:latin typeface="Arial" pitchFamily="34" charset="0"/>
                <a:cs typeface="Arial" pitchFamily="34" charset="0"/>
              </a:rPr>
              <a:t> - 140dB </a:t>
            </a:r>
            <a:r>
              <a:rPr lang="mn-MN" dirty="0">
                <a:latin typeface="Arial" pitchFamily="34" charset="0"/>
                <a:cs typeface="Arial" pitchFamily="34" charset="0"/>
              </a:rPr>
              <a:t>хоорондох дууны мэдрэмжинд мэдрэмтгий байдаг.</a:t>
            </a:r>
            <a:endParaRPr lang="tr-TR" dirty="0" smtClean="0">
              <a:latin typeface="Arial" pitchFamily="34" charset="0"/>
              <a:cs typeface="Arial" pitchFamily="34" charset="0"/>
            </a:endParaRPr>
          </a:p>
          <a:p>
            <a:pPr algn="just">
              <a:lnSpc>
                <a:spcPct val="150000"/>
              </a:lnSpc>
            </a:pPr>
            <a:r>
              <a:rPr lang="mn-MN" sz="1800" dirty="0">
                <a:solidFill>
                  <a:srgbClr val="D90A14"/>
                </a:solidFill>
                <a:latin typeface="Arial" pitchFamily="34" charset="0"/>
                <a:cs typeface="Arial" pitchFamily="34" charset="0"/>
              </a:rPr>
              <a:t>Дуу чимээ: </a:t>
            </a:r>
            <a:r>
              <a:rPr lang="tr-TR" sz="1800" dirty="0" smtClean="0">
                <a:solidFill>
                  <a:srgbClr val="D90A14"/>
                </a:solidFill>
                <a:latin typeface="Arial" pitchFamily="34" charset="0"/>
                <a:cs typeface="Arial" pitchFamily="34" charset="0"/>
              </a:rPr>
              <a:t>  </a:t>
            </a:r>
            <a:r>
              <a:rPr lang="mn-MN" sz="1800" dirty="0" smtClean="0">
                <a:latin typeface="Arial" pitchFamily="34" charset="0"/>
                <a:cs typeface="Arial" pitchFamily="34" charset="0"/>
              </a:rPr>
              <a:t>Дуу </a:t>
            </a:r>
            <a:r>
              <a:rPr lang="mn-MN" sz="1800" dirty="0">
                <a:latin typeface="Arial" pitchFamily="34" charset="0"/>
                <a:cs typeface="Arial" pitchFamily="34" charset="0"/>
              </a:rPr>
              <a:t>чимээ нь хүмүүсийг </a:t>
            </a:r>
            <a:r>
              <a:rPr lang="mn-MN" sz="1800" dirty="0" smtClean="0">
                <a:latin typeface="Arial" pitchFamily="34" charset="0"/>
                <a:cs typeface="Arial" pitchFamily="34" charset="0"/>
              </a:rPr>
              <a:t>сэтгэл санааг үймүүлж</a:t>
            </a:r>
            <a:r>
              <a:rPr lang="mn-MN" sz="1800" dirty="0">
                <a:latin typeface="Arial" pitchFamily="34" charset="0"/>
                <a:cs typeface="Arial" pitchFamily="34" charset="0"/>
              </a:rPr>
              <a:t>, </a:t>
            </a:r>
            <a:r>
              <a:rPr lang="mn-MN" sz="1800" dirty="0" smtClean="0">
                <a:latin typeface="Arial" pitchFamily="34" charset="0"/>
                <a:cs typeface="Arial" pitchFamily="34" charset="0"/>
              </a:rPr>
              <a:t>амрах </a:t>
            </a:r>
            <a:r>
              <a:rPr lang="mn-MN" sz="1800" dirty="0">
                <a:latin typeface="Arial" pitchFamily="34" charset="0"/>
                <a:cs typeface="Arial" pitchFamily="34" charset="0"/>
              </a:rPr>
              <a:t>боломжийг хязгаарлаж, мэдрэлийн системд сөргөөр нөлөөлж, </a:t>
            </a:r>
            <a:r>
              <a:rPr lang="mn-MN" sz="1800" dirty="0" smtClean="0">
                <a:latin typeface="Arial" pitchFamily="34" charset="0"/>
                <a:cs typeface="Arial" pitchFamily="34" charset="0"/>
              </a:rPr>
              <a:t>ажлын бүтээмжийг бууруулж</a:t>
            </a:r>
            <a:r>
              <a:rPr lang="mn-MN" sz="1800" dirty="0">
                <a:latin typeface="Arial" pitchFamily="34" charset="0"/>
                <a:cs typeface="Arial" pitchFamily="34" charset="0"/>
              </a:rPr>
              <a:t>, сонсголын бэрхшээлийг </a:t>
            </a:r>
            <a:r>
              <a:rPr lang="mn-MN" sz="1800" dirty="0" smtClean="0">
                <a:latin typeface="Arial" pitchFamily="34" charset="0"/>
                <a:cs typeface="Arial" pitchFamily="34" charset="0"/>
              </a:rPr>
              <a:t>үүсгэдэг. </a:t>
            </a:r>
            <a:r>
              <a:rPr lang="mn-MN" sz="1800" dirty="0">
                <a:latin typeface="Arial" pitchFamily="34" charset="0"/>
                <a:cs typeface="Arial" pitchFamily="34" charset="0"/>
              </a:rPr>
              <a:t>Чанга дуу чимээнд удаан хугацаагаар </a:t>
            </a:r>
            <a:r>
              <a:rPr lang="mn-MN" sz="1800" dirty="0" smtClean="0">
                <a:latin typeface="Arial" pitchFamily="34" charset="0"/>
                <a:cs typeface="Arial" pitchFamily="34" charset="0"/>
              </a:rPr>
              <a:t>байх нь дүлийрлийг </a:t>
            </a:r>
            <a:r>
              <a:rPr lang="mn-MN" sz="1800" dirty="0">
                <a:latin typeface="Arial" pitchFamily="34" charset="0"/>
                <a:cs typeface="Arial" pitchFamily="34" charset="0"/>
              </a:rPr>
              <a:t>үүсгэдэг</a:t>
            </a:r>
            <a:r>
              <a:rPr lang="mn-MN" sz="1800" dirty="0" smtClean="0">
                <a:latin typeface="Arial" pitchFamily="34" charset="0"/>
                <a:cs typeface="Arial" pitchFamily="34" charset="0"/>
              </a:rPr>
              <a:t>.  </a:t>
            </a:r>
          </a:p>
          <a:p>
            <a:pPr algn="just">
              <a:lnSpc>
                <a:spcPct val="150000"/>
              </a:lnSpc>
            </a:pPr>
            <a:r>
              <a:rPr lang="mn-MN" sz="1800" dirty="0" smtClean="0">
                <a:latin typeface="Arial" pitchFamily="34" charset="0"/>
                <a:cs typeface="Arial" pitchFamily="34" charset="0"/>
              </a:rPr>
              <a:t> </a:t>
            </a:r>
            <a:r>
              <a:rPr lang="mn-MN" sz="1800" dirty="0">
                <a:latin typeface="Arial" pitchFamily="34" charset="0"/>
                <a:cs typeface="Arial" pitchFamily="34" charset="0"/>
              </a:rPr>
              <a:t>Дуудлагын төвүүдийн дуу чимээний түвшин 65-85 дБ </a:t>
            </a:r>
            <a:r>
              <a:rPr lang="mn-MN" sz="1800" dirty="0" smtClean="0">
                <a:latin typeface="Arial" pitchFamily="34" charset="0"/>
                <a:cs typeface="Arial" pitchFamily="34" charset="0"/>
              </a:rPr>
              <a:t>байдаг.</a:t>
            </a:r>
            <a:endParaRPr lang="tr-TR" sz="1800" dirty="0">
              <a:latin typeface="Arial" pitchFamily="34" charset="0"/>
              <a:cs typeface="Arial" pitchFamily="34" charset="0"/>
            </a:endParaRPr>
          </a:p>
        </p:txBody>
      </p:sp>
      <p:sp>
        <p:nvSpPr>
          <p:cNvPr id="4" name="Unvan 3"/>
          <p:cNvSpPr>
            <a:spLocks noGrp="1"/>
          </p:cNvSpPr>
          <p:nvPr>
            <p:ph type="title"/>
          </p:nvPr>
        </p:nvSpPr>
        <p:spPr>
          <a:xfrm>
            <a:off x="329953" y="215191"/>
            <a:ext cx="6896475" cy="1238302"/>
          </a:xfrm>
        </p:spPr>
        <p:txBody>
          <a:bodyPr/>
          <a:lstStyle/>
          <a:p>
            <a:pPr algn="ctr"/>
            <a:r>
              <a:rPr lang="mn-MN" dirty="0">
                <a:latin typeface="Arial" pitchFamily="34" charset="0"/>
                <a:cs typeface="Arial" pitchFamily="34" charset="0"/>
              </a:rPr>
              <a:t>ДУУДЛАГЫН ТӨВИЙН </a:t>
            </a:r>
            <a:r>
              <a:rPr lang="mn-MN" dirty="0" smtClean="0">
                <a:latin typeface="Arial" pitchFamily="34" charset="0"/>
                <a:cs typeface="Arial" pitchFamily="34" charset="0"/>
              </a:rPr>
              <a:t>ЭРСДЭЛИЙН </a:t>
            </a:r>
            <a:r>
              <a:rPr lang="mn-MN" dirty="0">
                <a:latin typeface="Arial" pitchFamily="34" charset="0"/>
                <a:cs typeface="Arial" pitchFamily="34" charset="0"/>
              </a:rPr>
              <a:t>ХҮЧИН ЗҮЙЛС</a:t>
            </a:r>
            <a:endParaRPr lang="tr-TR" dirty="0">
              <a:latin typeface="Arial" pitchFamily="34" charset="0"/>
              <a:cs typeface="Arial" pitchFamily="34" charset="0"/>
            </a:endParaRPr>
          </a:p>
        </p:txBody>
      </p:sp>
    </p:spTree>
    <p:extLst>
      <p:ext uri="{BB962C8B-B14F-4D97-AF65-F5344CB8AC3E}">
        <p14:creationId xmlns:p14="http://schemas.microsoft.com/office/powerpoint/2010/main" val="88683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11</a:t>
            </a:fld>
            <a:r>
              <a:rPr lang="tr-TR" smtClean="0"/>
              <a:t>/17</a:t>
            </a:r>
            <a:endParaRPr lang="tr-TR" dirty="0"/>
          </a:p>
        </p:txBody>
      </p:sp>
      <p:sp>
        <p:nvSpPr>
          <p:cNvPr id="3" name="İçerik Yer Tutucusu 2"/>
          <p:cNvSpPr>
            <a:spLocks noGrp="1"/>
          </p:cNvSpPr>
          <p:nvPr>
            <p:ph idx="1"/>
          </p:nvPr>
        </p:nvSpPr>
        <p:spPr/>
        <p:txBody>
          <a:bodyPr/>
          <a:lstStyle/>
          <a:p>
            <a:pPr algn="just">
              <a:lnSpc>
                <a:spcPct val="150000"/>
              </a:lnSpc>
            </a:pPr>
            <a:r>
              <a:rPr lang="mn-MN" sz="2000" dirty="0">
                <a:solidFill>
                  <a:srgbClr val="D90A14"/>
                </a:solidFill>
                <a:latin typeface="Arial" pitchFamily="34" charset="0"/>
                <a:cs typeface="Arial" pitchFamily="34" charset="0"/>
              </a:rPr>
              <a:t>Т</a:t>
            </a:r>
            <a:r>
              <a:rPr lang="mn-MN" sz="2000" dirty="0" smtClean="0">
                <a:solidFill>
                  <a:srgbClr val="D90A14"/>
                </a:solidFill>
                <a:latin typeface="Arial" pitchFamily="34" charset="0"/>
                <a:cs typeface="Arial" pitchFamily="34" charset="0"/>
              </a:rPr>
              <a:t>ав </a:t>
            </a:r>
            <a:r>
              <a:rPr lang="mn-MN" sz="2000" dirty="0">
                <a:solidFill>
                  <a:srgbClr val="D90A14"/>
                </a:solidFill>
                <a:latin typeface="Arial" pitchFamily="34" charset="0"/>
                <a:cs typeface="Arial" pitchFamily="34" charset="0"/>
              </a:rPr>
              <a:t>тух: </a:t>
            </a:r>
            <a:r>
              <a:rPr lang="mn-MN" sz="2000" dirty="0" smtClean="0">
                <a:latin typeface="Arial" pitchFamily="34" charset="0"/>
                <a:cs typeface="Arial" pitchFamily="34" charset="0"/>
              </a:rPr>
              <a:t>Хүн ажиллаж байхдаа хүрээлэн </a:t>
            </a:r>
            <a:r>
              <a:rPr lang="mn-MN" sz="2000" dirty="0">
                <a:latin typeface="Arial" pitchFamily="34" charset="0"/>
                <a:cs typeface="Arial" pitchFamily="34" charset="0"/>
              </a:rPr>
              <a:t>буй орчны </a:t>
            </a:r>
            <a:r>
              <a:rPr lang="mn-MN" sz="2000" dirty="0" smtClean="0">
                <a:latin typeface="Arial" pitchFamily="34" charset="0"/>
                <a:cs typeface="Arial" pitchFamily="34" charset="0"/>
              </a:rPr>
              <a:t>температур</a:t>
            </a:r>
            <a:r>
              <a:rPr lang="mn-MN" sz="2000" dirty="0">
                <a:latin typeface="Arial" pitchFamily="34" charset="0"/>
                <a:cs typeface="Arial" pitchFamily="34" charset="0"/>
              </a:rPr>
              <a:t>, чийгшил, агаарын урсгалын хурд </a:t>
            </a:r>
            <a:r>
              <a:rPr lang="mn-MN" sz="2000" dirty="0" smtClean="0">
                <a:latin typeface="Arial" pitchFamily="34" charset="0"/>
                <a:cs typeface="Arial" pitchFamily="34" charset="0"/>
              </a:rPr>
              <a:t>зэрэг </a:t>
            </a:r>
            <a:r>
              <a:rPr lang="mn-MN" sz="2000" dirty="0">
                <a:latin typeface="Arial" pitchFamily="34" charset="0"/>
                <a:cs typeface="Arial" pitchFamily="34" charset="0"/>
              </a:rPr>
              <a:t>орчны </a:t>
            </a:r>
            <a:r>
              <a:rPr lang="mn-MN" sz="2000" dirty="0" smtClean="0">
                <a:latin typeface="Arial" pitchFamily="34" charset="0"/>
                <a:cs typeface="Arial" pitchFamily="34" charset="0"/>
              </a:rPr>
              <a:t>нөхцлөөс хамаарч тав </a:t>
            </a:r>
            <a:r>
              <a:rPr lang="mn-MN" sz="2000" dirty="0">
                <a:latin typeface="Arial" pitchFamily="34" charset="0"/>
                <a:cs typeface="Arial" pitchFamily="34" charset="0"/>
              </a:rPr>
              <a:t>тухтай </a:t>
            </a:r>
            <a:r>
              <a:rPr lang="mn-MN" sz="2000" dirty="0" smtClean="0">
                <a:latin typeface="Arial" pitchFamily="34" charset="0"/>
                <a:cs typeface="Arial" pitchFamily="34" charset="0"/>
              </a:rPr>
              <a:t>байдаг. Хэрэв </a:t>
            </a:r>
            <a:r>
              <a:rPr lang="mn-MN" sz="2000" dirty="0">
                <a:latin typeface="Arial" pitchFamily="34" charset="0"/>
                <a:cs typeface="Arial" pitchFamily="34" charset="0"/>
              </a:rPr>
              <a:t>хүрээлэн буй орчны </a:t>
            </a:r>
            <a:r>
              <a:rPr lang="mn-MN" sz="2000" dirty="0" smtClean="0">
                <a:latin typeface="Arial" pitchFamily="34" charset="0"/>
                <a:cs typeface="Arial" pitchFamily="34" charset="0"/>
              </a:rPr>
              <a:t>тав </a:t>
            </a:r>
            <a:r>
              <a:rPr lang="mn-MN" sz="2000" dirty="0">
                <a:latin typeface="Arial" pitchFamily="34" charset="0"/>
                <a:cs typeface="Arial" pitchFamily="34" charset="0"/>
              </a:rPr>
              <a:t>тухтай байдал хангалтгүй байвал </a:t>
            </a:r>
            <a:r>
              <a:rPr lang="mn-MN" sz="2000" dirty="0" smtClean="0">
                <a:latin typeface="Arial" pitchFamily="34" charset="0"/>
                <a:cs typeface="Arial" pitchFamily="34" charset="0"/>
              </a:rPr>
              <a:t>ажилчдын бүтээмж буурдаг.</a:t>
            </a:r>
            <a:endParaRPr lang="tr-TR" sz="20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ДУУДЛАГЫН ТӨВИЙН </a:t>
            </a:r>
            <a:r>
              <a:rPr lang="mn-MN" dirty="0" smtClean="0">
                <a:latin typeface="Arial" pitchFamily="34" charset="0"/>
                <a:cs typeface="Arial" pitchFamily="34" charset="0"/>
              </a:rPr>
              <a:t>ЭРСДЭЛИЙН </a:t>
            </a:r>
            <a:r>
              <a:rPr lang="mn-MN" dirty="0">
                <a:latin typeface="Arial" pitchFamily="34" charset="0"/>
                <a:cs typeface="Arial" pitchFamily="34" charset="0"/>
              </a:rPr>
              <a:t>ХҮЧИН ЗҮЙЛС</a:t>
            </a:r>
            <a:endParaRPr lang="tr-TR" dirty="0">
              <a:latin typeface="Arial" pitchFamily="34" charset="0"/>
              <a:cs typeface="Arial" pitchFamily="34" charset="0"/>
            </a:endParaRPr>
          </a:p>
        </p:txBody>
      </p:sp>
    </p:spTree>
    <p:extLst>
      <p:ext uri="{BB962C8B-B14F-4D97-AF65-F5344CB8AC3E}">
        <p14:creationId xmlns:p14="http://schemas.microsoft.com/office/powerpoint/2010/main" val="255727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12</a:t>
            </a:fld>
            <a:r>
              <a:rPr lang="tr-TR" smtClean="0"/>
              <a:t>/17</a:t>
            </a:r>
            <a:endParaRPr lang="tr-TR" dirty="0"/>
          </a:p>
        </p:txBody>
      </p:sp>
      <p:sp>
        <p:nvSpPr>
          <p:cNvPr id="3" name="İçerik Yer Tutucusu 2"/>
          <p:cNvSpPr>
            <a:spLocks noGrp="1"/>
          </p:cNvSpPr>
          <p:nvPr>
            <p:ph idx="1"/>
          </p:nvPr>
        </p:nvSpPr>
        <p:spPr/>
        <p:txBody>
          <a:bodyPr/>
          <a:lstStyle/>
          <a:p>
            <a:pPr algn="just">
              <a:lnSpc>
                <a:spcPct val="150000"/>
              </a:lnSpc>
            </a:pPr>
            <a:r>
              <a:rPr lang="mn-MN" sz="2000" dirty="0" smtClean="0">
                <a:solidFill>
                  <a:srgbClr val="D90A14"/>
                </a:solidFill>
                <a:latin typeface="Arial" pitchFamily="34" charset="0"/>
                <a:cs typeface="Arial" pitchFamily="34" charset="0"/>
              </a:rPr>
              <a:t>Гэрэлтүүлэг</a:t>
            </a:r>
            <a:r>
              <a:rPr lang="tr-TR" sz="2000" dirty="0" smtClean="0">
                <a:solidFill>
                  <a:srgbClr val="D90A14"/>
                </a:solidFill>
                <a:latin typeface="Arial" pitchFamily="34" charset="0"/>
                <a:cs typeface="Arial" pitchFamily="34" charset="0"/>
              </a:rPr>
              <a:t>: </a:t>
            </a:r>
            <a:r>
              <a:rPr lang="mn-MN" sz="2000" dirty="0">
                <a:latin typeface="Arial" pitchFamily="34" charset="0"/>
                <a:cs typeface="Arial" pitchFamily="34" charset="0"/>
              </a:rPr>
              <a:t>Ажлын орчин дахь гэрэлтүүлэг нь </a:t>
            </a:r>
            <a:r>
              <a:rPr lang="mn-MN" sz="2000" dirty="0" smtClean="0">
                <a:latin typeface="Arial" pitchFamily="34" charset="0"/>
                <a:cs typeface="Arial" pitchFamily="34" charset="0"/>
              </a:rPr>
              <a:t>тухайн ажлаас хамаарч харилцан </a:t>
            </a:r>
            <a:r>
              <a:rPr lang="mn-MN" sz="2000" dirty="0">
                <a:latin typeface="Arial" pitchFamily="34" charset="0"/>
                <a:cs typeface="Arial" pitchFamily="34" charset="0"/>
              </a:rPr>
              <a:t>адилгүй байдаг. Ажлын байран дахь </a:t>
            </a:r>
            <a:r>
              <a:rPr lang="mn-MN" sz="2000" dirty="0" smtClean="0">
                <a:latin typeface="Arial" pitchFamily="34" charset="0"/>
                <a:cs typeface="Arial" pitchFamily="34" charset="0"/>
              </a:rPr>
              <a:t>гүйцэтгэлийг </a:t>
            </a:r>
            <a:r>
              <a:rPr lang="mn-MN" sz="2000" dirty="0">
                <a:latin typeface="Arial" pitchFamily="34" charset="0"/>
                <a:cs typeface="Arial" pitchFamily="34" charset="0"/>
              </a:rPr>
              <a:t>бууруулахгүйн тулд </a:t>
            </a:r>
            <a:r>
              <a:rPr lang="mn-MN" sz="2000" dirty="0" smtClean="0">
                <a:latin typeface="Arial" pitchFamily="34" charset="0"/>
                <a:cs typeface="Arial" pitchFamily="34" charset="0"/>
              </a:rPr>
              <a:t>гэрлийг нүд ядраахгүй байхаар тааруулах хэрэгтэй.</a:t>
            </a:r>
          </a:p>
          <a:p>
            <a:pPr algn="just">
              <a:lnSpc>
                <a:spcPct val="150000"/>
              </a:lnSpc>
            </a:pPr>
            <a:r>
              <a:rPr lang="mn-MN" sz="2000" dirty="0">
                <a:solidFill>
                  <a:srgbClr val="D90A14"/>
                </a:solidFill>
                <a:latin typeface="Arial" pitchFamily="34" charset="0"/>
                <a:cs typeface="Arial" pitchFamily="34" charset="0"/>
              </a:rPr>
              <a:t>Химийн </a:t>
            </a:r>
            <a:r>
              <a:rPr lang="mn-MN" sz="2000" dirty="0" smtClean="0">
                <a:solidFill>
                  <a:srgbClr val="D90A14"/>
                </a:solidFill>
                <a:latin typeface="Arial" pitchFamily="34" charset="0"/>
                <a:cs typeface="Arial" pitchFamily="34" charset="0"/>
              </a:rPr>
              <a:t>бодис</a:t>
            </a:r>
            <a:r>
              <a:rPr lang="tr-TR" sz="2000" dirty="0" smtClean="0">
                <a:solidFill>
                  <a:srgbClr val="D90A14"/>
                </a:solidFill>
                <a:latin typeface="Arial" pitchFamily="34" charset="0"/>
                <a:cs typeface="Arial" pitchFamily="34" charset="0"/>
              </a:rPr>
              <a:t>: </a:t>
            </a:r>
            <a:r>
              <a:rPr lang="mn-MN" sz="2000" dirty="0">
                <a:latin typeface="Arial" pitchFamily="34" charset="0"/>
                <a:cs typeface="Arial" pitchFamily="34" charset="0"/>
              </a:rPr>
              <a:t>Оффисуудад ашигладаг </a:t>
            </a:r>
            <a:r>
              <a:rPr lang="mn-MN" sz="2000" dirty="0" smtClean="0">
                <a:latin typeface="Arial" pitchFamily="34" charset="0"/>
                <a:cs typeface="Arial" pitchFamily="34" charset="0"/>
              </a:rPr>
              <a:t>принтерын хор</a:t>
            </a:r>
            <a:r>
              <a:rPr lang="mn-MN" sz="2000" dirty="0">
                <a:latin typeface="Arial" pitchFamily="34" charset="0"/>
                <a:cs typeface="Arial" pitchFamily="34" charset="0"/>
              </a:rPr>
              <a:t>, бэх, цэвэрлэгээний бодис, цавуу гэх мэт төрөл бүрийн химийн бодисууд нь </a:t>
            </a:r>
            <a:r>
              <a:rPr lang="mn-MN" sz="2000" dirty="0" smtClean="0">
                <a:latin typeface="Arial" pitchFamily="34" charset="0"/>
                <a:cs typeface="Arial" pitchFamily="34" charset="0"/>
              </a:rPr>
              <a:t>аюултай. </a:t>
            </a:r>
            <a:r>
              <a:rPr lang="mn-MN" sz="2000" dirty="0">
                <a:latin typeface="Arial" pitchFamily="34" charset="0"/>
                <a:cs typeface="Arial" pitchFamily="34" charset="0"/>
              </a:rPr>
              <a:t>А</a:t>
            </a:r>
            <a:r>
              <a:rPr lang="mn-MN" sz="2000" dirty="0" smtClean="0">
                <a:latin typeface="Arial" pitchFamily="34" charset="0"/>
                <a:cs typeface="Arial" pitchFamily="34" charset="0"/>
              </a:rPr>
              <a:t>лбан </a:t>
            </a:r>
            <a:r>
              <a:rPr lang="mn-MN" sz="2000" dirty="0">
                <a:latin typeface="Arial" pitchFamily="34" charset="0"/>
                <a:cs typeface="Arial" pitchFamily="34" charset="0"/>
              </a:rPr>
              <a:t>тасалгаанд </a:t>
            </a:r>
            <a:r>
              <a:rPr lang="mn-MN" sz="2000" dirty="0" smtClean="0">
                <a:latin typeface="Arial" pitchFamily="34" charset="0"/>
                <a:cs typeface="Arial" pitchFamily="34" charset="0"/>
              </a:rPr>
              <a:t>ашиглагддаг хувилагч</a:t>
            </a:r>
            <a:r>
              <a:rPr lang="mn-MN" sz="2000" dirty="0">
                <a:latin typeface="Arial" pitchFamily="34" charset="0"/>
                <a:cs typeface="Arial" pitchFamily="34" charset="0"/>
              </a:rPr>
              <a:t>, лазер принтер </a:t>
            </a:r>
            <a:r>
              <a:rPr lang="mn-MN" sz="2000" dirty="0" smtClean="0">
                <a:latin typeface="Arial" pitchFamily="34" charset="0"/>
                <a:cs typeface="Arial" pitchFamily="34" charset="0"/>
              </a:rPr>
              <a:t>нь озоны </a:t>
            </a:r>
            <a:r>
              <a:rPr lang="mn-MN" sz="2000" dirty="0">
                <a:latin typeface="Arial" pitchFamily="34" charset="0"/>
                <a:cs typeface="Arial" pitchFamily="34" charset="0"/>
              </a:rPr>
              <a:t>эх </a:t>
            </a:r>
            <a:r>
              <a:rPr lang="mn-MN" sz="2000" dirty="0" smtClean="0">
                <a:latin typeface="Arial" pitchFamily="34" charset="0"/>
                <a:cs typeface="Arial" pitchFamily="34" charset="0"/>
              </a:rPr>
              <a:t>үүсвэр болдог.</a:t>
            </a:r>
            <a:endParaRPr lang="tr-TR"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ДУУДЛАГЫН ТӨВИЙН </a:t>
            </a:r>
            <a:r>
              <a:rPr lang="mn-MN" dirty="0" smtClean="0">
                <a:latin typeface="Arial" pitchFamily="34" charset="0"/>
                <a:cs typeface="Arial" pitchFamily="34" charset="0"/>
              </a:rPr>
              <a:t>ЭРСДЭЛИЙН </a:t>
            </a:r>
            <a:r>
              <a:rPr lang="mn-MN" dirty="0">
                <a:latin typeface="Arial" pitchFamily="34" charset="0"/>
                <a:cs typeface="Arial" pitchFamily="34" charset="0"/>
              </a:rPr>
              <a:t>ХҮЧИН ЗҮЙЛС</a:t>
            </a:r>
            <a:endParaRPr lang="tr-TR" dirty="0">
              <a:latin typeface="Arial" pitchFamily="34" charset="0"/>
              <a:cs typeface="Arial" pitchFamily="34" charset="0"/>
            </a:endParaRPr>
          </a:p>
        </p:txBody>
      </p:sp>
    </p:spTree>
    <p:extLst>
      <p:ext uri="{BB962C8B-B14F-4D97-AF65-F5344CB8AC3E}">
        <p14:creationId xmlns:p14="http://schemas.microsoft.com/office/powerpoint/2010/main" val="1972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13</a:t>
            </a:fld>
            <a:r>
              <a:rPr lang="tr-TR" smtClean="0"/>
              <a:t>/17</a:t>
            </a:r>
            <a:endParaRPr lang="tr-TR" dirty="0"/>
          </a:p>
        </p:txBody>
      </p:sp>
      <p:sp>
        <p:nvSpPr>
          <p:cNvPr id="3" name="İçerik Yer Tutucusu 2"/>
          <p:cNvSpPr>
            <a:spLocks noGrp="1"/>
          </p:cNvSpPr>
          <p:nvPr>
            <p:ph idx="1"/>
          </p:nvPr>
        </p:nvSpPr>
        <p:spPr/>
        <p:txBody>
          <a:bodyPr/>
          <a:lstStyle/>
          <a:p>
            <a:pPr algn="just">
              <a:lnSpc>
                <a:spcPct val="150000"/>
              </a:lnSpc>
            </a:pPr>
            <a:r>
              <a:rPr lang="mn-MN" sz="2000" dirty="0">
                <a:solidFill>
                  <a:srgbClr val="D90A14"/>
                </a:solidFill>
                <a:latin typeface="Arial" pitchFamily="34" charset="0"/>
                <a:cs typeface="Arial" pitchFamily="34" charset="0"/>
              </a:rPr>
              <a:t>Цацраг туяа: </a:t>
            </a:r>
            <a:r>
              <a:rPr lang="mn-MN" sz="2000" dirty="0" smtClean="0">
                <a:latin typeface="Arial" pitchFamily="34" charset="0"/>
                <a:cs typeface="Arial" pitchFamily="34" charset="0"/>
              </a:rPr>
              <a:t>Ажлын </a:t>
            </a:r>
            <a:r>
              <a:rPr lang="mn-MN" sz="2000" dirty="0">
                <a:latin typeface="Arial" pitchFamily="34" charset="0"/>
                <a:cs typeface="Arial" pitchFamily="34" charset="0"/>
              </a:rPr>
              <a:t>байранд </a:t>
            </a:r>
            <a:r>
              <a:rPr lang="mn-MN" sz="2000" dirty="0" smtClean="0">
                <a:latin typeface="Arial" pitchFamily="34" charset="0"/>
                <a:cs typeface="Arial" pitchFamily="34" charset="0"/>
              </a:rPr>
              <a:t>ашиглагддаг </a:t>
            </a:r>
            <a:r>
              <a:rPr lang="mn-MN" sz="2000" dirty="0">
                <a:latin typeface="Arial" pitchFamily="34" charset="0"/>
                <a:cs typeface="Arial" pitchFamily="34" charset="0"/>
              </a:rPr>
              <a:t>цахилгаан оффисын тээврийн хэрэгслийн эргэн тойронд цахилгаан соронзон орон үүсгэдэг. </a:t>
            </a:r>
            <a:r>
              <a:rPr lang="mn-MN" sz="2000" dirty="0" smtClean="0">
                <a:latin typeface="Arial" pitchFamily="34" charset="0"/>
                <a:cs typeface="Arial" pitchFamily="34" charset="0"/>
              </a:rPr>
              <a:t>Цахилгаан </a:t>
            </a:r>
            <a:r>
              <a:rPr lang="mn-MN" sz="2000" dirty="0">
                <a:latin typeface="Arial" pitchFamily="34" charset="0"/>
                <a:cs typeface="Arial" pitchFamily="34" charset="0"/>
              </a:rPr>
              <a:t>соронзон </a:t>
            </a:r>
            <a:r>
              <a:rPr lang="mn-MN" sz="2000" dirty="0" smtClean="0">
                <a:latin typeface="Arial" pitchFamily="34" charset="0"/>
                <a:cs typeface="Arial" pitchFamily="34" charset="0"/>
              </a:rPr>
              <a:t>орон  хүний биед халуурах, </a:t>
            </a:r>
            <a:r>
              <a:rPr lang="mn-MN" sz="2000" dirty="0">
                <a:latin typeface="Arial" pitchFamily="34" charset="0"/>
                <a:cs typeface="Arial" pitchFamily="34" charset="0"/>
              </a:rPr>
              <a:t>ядрах, толгой өвдөх, нойргүйдэх, сулрах, анхаарал сарниулах, харшил өгөх, нүүр улайх, толгой эргэх, нүдний ядаргаа, нулимс цийлэгнэх, өнгөт гэрэлд (ялангуяа цэнхэр) </a:t>
            </a:r>
            <a:r>
              <a:rPr lang="mn-MN" sz="2000" dirty="0" smtClean="0">
                <a:latin typeface="Arial" pitchFamily="34" charset="0"/>
                <a:cs typeface="Arial" pitchFamily="34" charset="0"/>
              </a:rPr>
              <a:t>мэдрэмтгий болох зэрэг сөрөг нөлөө үзүүлдэг.</a:t>
            </a:r>
            <a:endParaRPr lang="tr-TR" sz="20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ДУУДЛАГЫН ТӨВИЙН </a:t>
            </a:r>
            <a:r>
              <a:rPr lang="mn-MN" dirty="0" smtClean="0">
                <a:latin typeface="Arial" pitchFamily="34" charset="0"/>
                <a:cs typeface="Arial" pitchFamily="34" charset="0"/>
              </a:rPr>
              <a:t>ЭРСДЭЛИЙН </a:t>
            </a:r>
            <a:r>
              <a:rPr lang="mn-MN" dirty="0">
                <a:latin typeface="Arial" pitchFamily="34" charset="0"/>
                <a:cs typeface="Arial" pitchFamily="34" charset="0"/>
              </a:rPr>
              <a:t>ХҮЧИН ЗҮЙЛС</a:t>
            </a:r>
            <a:endParaRPr lang="tr-TR" dirty="0">
              <a:latin typeface="Arial" pitchFamily="34" charset="0"/>
              <a:cs typeface="Arial" pitchFamily="34" charset="0"/>
            </a:endParaRPr>
          </a:p>
        </p:txBody>
      </p:sp>
    </p:spTree>
    <p:extLst>
      <p:ext uri="{BB962C8B-B14F-4D97-AF65-F5344CB8AC3E}">
        <p14:creationId xmlns:p14="http://schemas.microsoft.com/office/powerpoint/2010/main" val="3157277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14</a:t>
            </a:fld>
            <a:r>
              <a:rPr lang="tr-TR" smtClean="0"/>
              <a:t>/17</a:t>
            </a:r>
            <a:endParaRPr lang="tr-TR" dirty="0"/>
          </a:p>
        </p:txBody>
      </p:sp>
      <p:sp>
        <p:nvSpPr>
          <p:cNvPr id="3" name="İçerik Yer Tutucusu 2"/>
          <p:cNvSpPr>
            <a:spLocks noGrp="1"/>
          </p:cNvSpPr>
          <p:nvPr>
            <p:ph idx="1"/>
          </p:nvPr>
        </p:nvSpPr>
        <p:spPr/>
        <p:txBody>
          <a:bodyPr/>
          <a:lstStyle/>
          <a:p>
            <a:pPr algn="just">
              <a:lnSpc>
                <a:spcPct val="150000"/>
              </a:lnSpc>
              <a:buClr>
                <a:srgbClr val="DC0B15"/>
              </a:buClr>
              <a:buFont typeface="Wingdings" panose="05000000000000000000" pitchFamily="2" charset="2"/>
              <a:buChar char="v"/>
            </a:pPr>
            <a:r>
              <a:rPr lang="tr-TR" sz="2000" dirty="0" smtClean="0">
                <a:latin typeface="Arial" pitchFamily="34" charset="0"/>
                <a:cs typeface="Arial" pitchFamily="34" charset="0"/>
              </a:rPr>
              <a:t> </a:t>
            </a:r>
            <a:r>
              <a:rPr lang="mn-MN" sz="2000" dirty="0">
                <a:latin typeface="Arial" pitchFamily="34" charset="0"/>
                <a:cs typeface="Arial" pitchFamily="34" charset="0"/>
              </a:rPr>
              <a:t>Хаалттай орчинд </a:t>
            </a:r>
            <a:r>
              <a:rPr lang="mn-MN" sz="2000" dirty="0" smtClean="0">
                <a:latin typeface="Arial" pitchFamily="34" charset="0"/>
                <a:cs typeface="Arial" pitchFamily="34" charset="0"/>
              </a:rPr>
              <a:t>байнга ажилладаг хүмүүс </a:t>
            </a:r>
            <a:r>
              <a:rPr lang="mn-MN" sz="2000" dirty="0">
                <a:latin typeface="Arial" pitchFamily="34" charset="0"/>
                <a:cs typeface="Arial" pitchFamily="34" charset="0"/>
              </a:rPr>
              <a:t>барилгын синдром хэмээх өвчнөөр </a:t>
            </a:r>
            <a:r>
              <a:rPr lang="mn-MN" sz="2000" dirty="0" smtClean="0">
                <a:latin typeface="Arial" pitchFamily="34" charset="0"/>
                <a:cs typeface="Arial" pitchFamily="34" charset="0"/>
              </a:rPr>
              <a:t>өвддөг. Энэ өвчин туссан хүнд ядрах, </a:t>
            </a:r>
            <a:r>
              <a:rPr lang="mn-MN" sz="2000" dirty="0">
                <a:latin typeface="Arial" pitchFamily="34" charset="0"/>
                <a:cs typeface="Arial" pitchFamily="34" charset="0"/>
              </a:rPr>
              <a:t>толгой өвдөх, толгой эргэх, дотор муухайрах, арьс хуурайших, нүд хорсох, </a:t>
            </a:r>
            <a:r>
              <a:rPr lang="mn-MN" sz="2000" dirty="0" smtClean="0">
                <a:latin typeface="Arial" pitchFamily="34" charset="0"/>
                <a:cs typeface="Arial" pitchFamily="34" charset="0"/>
              </a:rPr>
              <a:t>битүүрэх</a:t>
            </a:r>
            <a:r>
              <a:rPr lang="mn-MN" sz="2000" dirty="0">
                <a:latin typeface="Arial" pitchFamily="34" charset="0"/>
                <a:cs typeface="Arial" pitchFamily="34" charset="0"/>
              </a:rPr>
              <a:t>, </a:t>
            </a:r>
            <a:r>
              <a:rPr lang="mn-MN" sz="2000" dirty="0" smtClean="0">
                <a:latin typeface="Arial" pitchFamily="34" charset="0"/>
                <a:cs typeface="Arial" pitchFamily="34" charset="0"/>
              </a:rPr>
              <a:t>нус </a:t>
            </a:r>
            <a:r>
              <a:rPr lang="mn-MN" sz="2000" dirty="0">
                <a:latin typeface="Arial" pitchFamily="34" charset="0"/>
                <a:cs typeface="Arial" pitchFamily="34" charset="0"/>
              </a:rPr>
              <a:t>гоожих зэрэг шинж тэмдгүүд илэрдэг. </a:t>
            </a:r>
            <a:r>
              <a:rPr lang="mn-MN" sz="2000" dirty="0" smtClean="0">
                <a:latin typeface="Arial" pitchFamily="34" charset="0"/>
                <a:cs typeface="Arial" pitchFamily="34" charset="0"/>
              </a:rPr>
              <a:t>Дээрх шинж </a:t>
            </a:r>
            <a:r>
              <a:rPr lang="mn-MN" sz="2000" dirty="0">
                <a:latin typeface="Arial" pitchFamily="34" charset="0"/>
                <a:cs typeface="Arial" pitchFamily="34" charset="0"/>
              </a:rPr>
              <a:t>тэмдэг нь ихэвчлэн цонх онгойлгоогүй, төвлөрсөн </a:t>
            </a:r>
            <a:r>
              <a:rPr lang="mn-MN" sz="2000" dirty="0" smtClean="0">
                <a:latin typeface="Arial" pitchFamily="34" charset="0"/>
                <a:cs typeface="Arial" pitchFamily="34" charset="0"/>
              </a:rPr>
              <a:t>агааржуулалттай</a:t>
            </a:r>
            <a:r>
              <a:rPr lang="en-US" sz="2000" dirty="0" smtClean="0">
                <a:latin typeface="Arial" pitchFamily="34" charset="0"/>
                <a:cs typeface="Arial" pitchFamily="34" charset="0"/>
              </a:rPr>
              <a:t> </a:t>
            </a:r>
            <a:r>
              <a:rPr lang="mn-MN" sz="2000" dirty="0" smtClean="0">
                <a:latin typeface="Arial" pitchFamily="34" charset="0"/>
                <a:cs typeface="Arial" pitchFamily="34" charset="0"/>
              </a:rPr>
              <a:t>холбогдоогүй </a:t>
            </a:r>
            <a:r>
              <a:rPr lang="mn-MN" sz="2000" dirty="0">
                <a:latin typeface="Arial" pitchFamily="34" charset="0"/>
                <a:cs typeface="Arial" pitchFamily="34" charset="0"/>
              </a:rPr>
              <a:t>барилга </a:t>
            </a:r>
            <a:r>
              <a:rPr lang="mn-MN" sz="2000" dirty="0" smtClean="0">
                <a:latin typeface="Arial" pitchFamily="34" charset="0"/>
                <a:cs typeface="Arial" pitchFamily="34" charset="0"/>
              </a:rPr>
              <a:t>байгууламжид ажигла</a:t>
            </a:r>
            <a:r>
              <a:rPr lang="mn-MN" sz="2000" dirty="0">
                <a:latin typeface="Arial" pitchFamily="34" charset="0"/>
                <a:cs typeface="Arial" pitchFamily="34" charset="0"/>
              </a:rPr>
              <a:t>г</a:t>
            </a:r>
            <a:r>
              <a:rPr lang="mn-MN" sz="2000" dirty="0" smtClean="0">
                <a:latin typeface="Arial" pitchFamily="34" charset="0"/>
                <a:cs typeface="Arial" pitchFamily="34" charset="0"/>
              </a:rPr>
              <a:t>ддаг. </a:t>
            </a:r>
            <a:endParaRPr lang="tr-TR" sz="20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Б</a:t>
            </a:r>
            <a:r>
              <a:rPr lang="mn-MN" dirty="0" smtClean="0">
                <a:latin typeface="Arial" pitchFamily="34" charset="0"/>
                <a:cs typeface="Arial" pitchFamily="34" charset="0"/>
              </a:rPr>
              <a:t>арилгын синдром өвчин-</a:t>
            </a:r>
            <a:r>
              <a:rPr lang="tr-TR" dirty="0" smtClean="0">
                <a:latin typeface="Arial" pitchFamily="34" charset="0"/>
                <a:cs typeface="Arial" pitchFamily="34" charset="0"/>
              </a:rPr>
              <a:t>HBS</a:t>
            </a:r>
            <a:r>
              <a:rPr lang="mn-MN" dirty="0" smtClean="0">
                <a:latin typeface="Arial" pitchFamily="34" charset="0"/>
                <a:cs typeface="Arial" pitchFamily="34" charset="0"/>
              </a:rPr>
              <a:t> </a:t>
            </a:r>
            <a:r>
              <a:rPr lang="tr-TR" dirty="0" smtClean="0">
                <a:latin typeface="Arial" pitchFamily="34" charset="0"/>
                <a:cs typeface="Arial" pitchFamily="34" charset="0"/>
              </a:rPr>
              <a:t>(</a:t>
            </a:r>
            <a:r>
              <a:rPr lang="tr-TR" dirty="0" err="1">
                <a:latin typeface="Arial" pitchFamily="34" charset="0"/>
                <a:cs typeface="Arial" pitchFamily="34" charset="0"/>
              </a:rPr>
              <a:t>Sick</a:t>
            </a:r>
            <a:r>
              <a:rPr lang="tr-TR" dirty="0">
                <a:latin typeface="Arial" pitchFamily="34" charset="0"/>
                <a:cs typeface="Arial" pitchFamily="34" charset="0"/>
              </a:rPr>
              <a:t> </a:t>
            </a:r>
            <a:r>
              <a:rPr lang="tr-TR" dirty="0" err="1" smtClean="0">
                <a:latin typeface="Arial" pitchFamily="34" charset="0"/>
                <a:cs typeface="Arial" pitchFamily="34" charset="0"/>
              </a:rPr>
              <a:t>Building</a:t>
            </a:r>
            <a:r>
              <a:rPr lang="tr-TR" dirty="0" smtClean="0">
                <a:latin typeface="Arial" pitchFamily="34" charset="0"/>
                <a:cs typeface="Arial" pitchFamily="34" charset="0"/>
              </a:rPr>
              <a:t> </a:t>
            </a:r>
            <a:r>
              <a:rPr lang="tr-TR" dirty="0" err="1" smtClean="0">
                <a:latin typeface="Arial" pitchFamily="34" charset="0"/>
                <a:cs typeface="Arial" pitchFamily="34" charset="0"/>
              </a:rPr>
              <a:t>Syndrome</a:t>
            </a:r>
            <a:r>
              <a:rPr lang="tr-TR" dirty="0" smtClean="0">
                <a:latin typeface="Arial" pitchFamily="34" charset="0"/>
                <a:cs typeface="Arial" pitchFamily="34" charset="0"/>
              </a:rPr>
              <a:t>-SBS)</a:t>
            </a:r>
            <a:endParaRPr lang="tr-TR" dirty="0">
              <a:latin typeface="Arial" pitchFamily="34" charset="0"/>
              <a:cs typeface="Arial" pitchFamily="34" charset="0"/>
            </a:endParaRPr>
          </a:p>
        </p:txBody>
      </p:sp>
    </p:spTree>
    <p:extLst>
      <p:ext uri="{BB962C8B-B14F-4D97-AF65-F5344CB8AC3E}">
        <p14:creationId xmlns:p14="http://schemas.microsoft.com/office/powerpoint/2010/main" val="3724076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15</a:t>
            </a:fld>
            <a:r>
              <a:rPr lang="tr-TR" smtClean="0"/>
              <a:t>/17</a:t>
            </a:r>
            <a:endParaRPr lang="tr-TR" dirty="0"/>
          </a:p>
        </p:txBody>
      </p:sp>
      <p:sp>
        <p:nvSpPr>
          <p:cNvPr id="3" name="İçerik Yer Tutucusu 2"/>
          <p:cNvSpPr>
            <a:spLocks noGrp="1"/>
          </p:cNvSpPr>
          <p:nvPr>
            <p:ph idx="1"/>
          </p:nvPr>
        </p:nvSpPr>
        <p:spPr/>
        <p:txBody>
          <a:bodyPr/>
          <a:lstStyle/>
          <a:p>
            <a:pPr algn="just">
              <a:lnSpc>
                <a:spcPct val="150000"/>
              </a:lnSpc>
              <a:buClr>
                <a:srgbClr val="DC0B15"/>
              </a:buClr>
              <a:buFont typeface="Wingdings" panose="05000000000000000000" pitchFamily="2" charset="2"/>
              <a:buChar char="v"/>
            </a:pPr>
            <a:r>
              <a:rPr lang="mn-MN" sz="2000" dirty="0">
                <a:latin typeface="Arial" pitchFamily="34" charset="0"/>
                <a:cs typeface="Arial" pitchFamily="34" charset="0"/>
              </a:rPr>
              <a:t>Дуудлагын төвийн ажилтнууд нэг байрлалд </a:t>
            </a:r>
            <a:r>
              <a:rPr lang="mn-MN" sz="2000" dirty="0" smtClean="0">
                <a:latin typeface="Arial" pitchFamily="34" charset="0"/>
                <a:cs typeface="Arial" pitchFamily="34" charset="0"/>
              </a:rPr>
              <a:t>тасралтгүй удаан сууж, нэг хэвийн хөдөлгөөн хийж, дэлгэц бүхий төхөөрөмж дээр ажиллаж, гарын бугуй</a:t>
            </a:r>
            <a:r>
              <a:rPr lang="mn-MN" sz="2000" dirty="0">
                <a:latin typeface="Arial" pitchFamily="34" charset="0"/>
                <a:cs typeface="Arial" pitchFamily="34" charset="0"/>
              </a:rPr>
              <a:t>, </a:t>
            </a:r>
            <a:r>
              <a:rPr lang="mn-MN" sz="2000" dirty="0" smtClean="0">
                <a:latin typeface="Arial" pitchFamily="34" charset="0"/>
                <a:cs typeface="Arial" pitchFamily="34" charset="0"/>
              </a:rPr>
              <a:t>хуруундаа хэт </a:t>
            </a:r>
            <a:r>
              <a:rPr lang="mn-MN" sz="2000" dirty="0">
                <a:latin typeface="Arial" pitchFamily="34" charset="0"/>
                <a:cs typeface="Arial" pitchFamily="34" charset="0"/>
              </a:rPr>
              <a:t>их </a:t>
            </a:r>
            <a:r>
              <a:rPr lang="mn-MN" sz="2000" dirty="0" smtClean="0">
                <a:latin typeface="Arial" pitchFamily="34" charset="0"/>
                <a:cs typeface="Arial" pitchFamily="34" charset="0"/>
              </a:rPr>
              <a:t>ачаалал өгдөг. Мөн </a:t>
            </a:r>
            <a:r>
              <a:rPr lang="mn-MN" sz="2000" dirty="0">
                <a:latin typeface="Arial" pitchFamily="34" charset="0"/>
                <a:cs typeface="Arial" pitchFamily="34" charset="0"/>
              </a:rPr>
              <a:t>орчны температур, чийгшил, гэрэл, тохь тухын </a:t>
            </a:r>
            <a:r>
              <a:rPr lang="mn-MN" sz="2000" dirty="0" smtClean="0">
                <a:latin typeface="Arial" pitchFamily="34" charset="0"/>
                <a:cs typeface="Arial" pitchFamily="34" charset="0"/>
              </a:rPr>
              <a:t>таагүй </a:t>
            </a:r>
            <a:r>
              <a:rPr lang="mn-MN" sz="2000" dirty="0">
                <a:latin typeface="Arial" pitchFamily="34" charset="0"/>
                <a:cs typeface="Arial" pitchFamily="34" charset="0"/>
              </a:rPr>
              <a:t>байдлаас болж сэтгэлзүйн эмгэг, булчингийн тогтолцооны өвчин, аудиометрийн эмгэг, нүдний </a:t>
            </a:r>
            <a:r>
              <a:rPr lang="mn-MN" sz="2000" dirty="0" smtClean="0">
                <a:latin typeface="Arial" pitchFamily="34" charset="0"/>
                <a:cs typeface="Arial" pitchFamily="34" charset="0"/>
              </a:rPr>
              <a:t>өвчинтэй болдог.</a:t>
            </a:r>
            <a:endParaRPr lang="tr-TR" sz="20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МЭРГЭЖЛИЙН ӨВЧНҮҮД</a:t>
            </a:r>
            <a:endParaRPr lang="tr-TR" dirty="0">
              <a:latin typeface="Arial" pitchFamily="34" charset="0"/>
              <a:cs typeface="Arial" pitchFamily="34" charset="0"/>
            </a:endParaRPr>
          </a:p>
        </p:txBody>
      </p:sp>
    </p:spTree>
    <p:extLst>
      <p:ext uri="{BB962C8B-B14F-4D97-AF65-F5344CB8AC3E}">
        <p14:creationId xmlns:p14="http://schemas.microsoft.com/office/powerpoint/2010/main" val="132821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lgn="ctr"/>
            <a:fld id="{885776FF-AC16-4B72-9C8A-C6C7B834E379}" type="slidenum">
              <a:rPr lang="tr-TR" smtClean="0">
                <a:latin typeface="Arial" pitchFamily="34" charset="0"/>
                <a:cs typeface="Arial" pitchFamily="34" charset="0"/>
              </a:rPr>
              <a:pPr algn="ctr"/>
              <a:t>16</a:t>
            </a:fld>
            <a:r>
              <a:rPr lang="tr-TR" smtClean="0">
                <a:latin typeface="Arial" pitchFamily="34" charset="0"/>
                <a:cs typeface="Arial" pitchFamily="34" charset="0"/>
              </a:rPr>
              <a:t>/17</a:t>
            </a:r>
            <a:endParaRPr lang="tr-TR" dirty="0">
              <a:latin typeface="Arial" pitchFamily="34" charset="0"/>
              <a:cs typeface="Arial" pitchFamily="34" charset="0"/>
            </a:endParaRPr>
          </a:p>
        </p:txBody>
      </p:sp>
      <p:pic>
        <p:nvPicPr>
          <p:cNvPr id="5" name="İçerik Yer Tutucusu 4"/>
          <p:cNvPicPr>
            <a:picLocks noGrp="1" noChangeAspect="1"/>
          </p:cNvPicPr>
          <p:nvPr>
            <p:ph idx="1"/>
          </p:nvPr>
        </p:nvPicPr>
        <p:blipFill>
          <a:blip r:embed="rId2"/>
          <a:stretch>
            <a:fillRect/>
          </a:stretch>
        </p:blipFill>
        <p:spPr>
          <a:xfrm>
            <a:off x="1004426" y="2857580"/>
            <a:ext cx="7510924" cy="2698608"/>
          </a:xfrm>
          <a:prstGeom prst="rect">
            <a:avLst/>
          </a:prstGeom>
        </p:spPr>
      </p:pic>
      <p:sp>
        <p:nvSpPr>
          <p:cNvPr id="4" name="Unvan 3"/>
          <p:cNvSpPr>
            <a:spLocks noGrp="1"/>
          </p:cNvSpPr>
          <p:nvPr>
            <p:ph type="title"/>
          </p:nvPr>
        </p:nvSpPr>
        <p:spPr/>
        <p:txBody>
          <a:bodyPr/>
          <a:lstStyle/>
          <a:p>
            <a:pPr algn="ctr"/>
            <a:r>
              <a:rPr lang="mn-MN" dirty="0">
                <a:latin typeface="Arial" pitchFamily="34" charset="0"/>
                <a:cs typeface="Arial" pitchFamily="34" charset="0"/>
              </a:rPr>
              <a:t>МЭРГЭЖЛИЙН ӨВЧНҮҮД</a:t>
            </a:r>
            <a:endParaRPr lang="tr-TR" dirty="0">
              <a:latin typeface="Arial" pitchFamily="34" charset="0"/>
              <a:cs typeface="Arial" pitchFamily="34" charset="0"/>
            </a:endParaRPr>
          </a:p>
        </p:txBody>
      </p:sp>
      <p:sp>
        <p:nvSpPr>
          <p:cNvPr id="6" name="Dikdörtgen 5"/>
          <p:cNvSpPr/>
          <p:nvPr/>
        </p:nvSpPr>
        <p:spPr>
          <a:xfrm>
            <a:off x="797350" y="1598041"/>
            <a:ext cx="7398619" cy="923330"/>
          </a:xfrm>
          <a:prstGeom prst="rect">
            <a:avLst/>
          </a:prstGeom>
        </p:spPr>
        <p:txBody>
          <a:bodyPr wrap="square">
            <a:spAutoFit/>
          </a:bodyPr>
          <a:lstStyle/>
          <a:p>
            <a:pPr marL="285750" indent="-285750" algn="just">
              <a:buClr>
                <a:srgbClr val="C00000"/>
              </a:buClr>
              <a:buFont typeface="Wingdings" panose="05000000000000000000" pitchFamily="2" charset="2"/>
              <a:buChar char="v"/>
            </a:pPr>
            <a:r>
              <a:rPr lang="mn-MN" dirty="0">
                <a:solidFill>
                  <a:srgbClr val="DC0B15"/>
                </a:solidFill>
                <a:latin typeface="Arial" pitchFamily="34" charset="0"/>
                <a:cs typeface="Arial" pitchFamily="34" charset="0"/>
              </a:rPr>
              <a:t>Яс-булчингийн тогтолцооны өвчин: </a:t>
            </a:r>
            <a:r>
              <a:rPr lang="mn-MN" dirty="0" smtClean="0">
                <a:latin typeface="Arial" pitchFamily="34" charset="0"/>
                <a:cs typeface="Arial" pitchFamily="34" charset="0"/>
              </a:rPr>
              <a:t>Гараа байнга </a:t>
            </a:r>
            <a:r>
              <a:rPr lang="mn-MN" dirty="0">
                <a:latin typeface="Arial" pitchFamily="34" charset="0"/>
                <a:cs typeface="Arial" pitchFamily="34" charset="0"/>
              </a:rPr>
              <a:t>ашигладаг тул тохой, шуу, бугуйнд булчингийн олон өвчин </a:t>
            </a:r>
            <a:r>
              <a:rPr lang="mn-MN" dirty="0" smtClean="0">
                <a:latin typeface="Arial" pitchFamily="34" charset="0"/>
                <a:cs typeface="Arial" pitchFamily="34" charset="0"/>
              </a:rPr>
              <a:t>үүсдэг. </a:t>
            </a:r>
            <a:r>
              <a:rPr lang="mn-MN" dirty="0">
                <a:latin typeface="Arial" pitchFamily="34" charset="0"/>
                <a:cs typeface="Arial" pitchFamily="34" charset="0"/>
              </a:rPr>
              <a:t>Нас ахих тусам ясны сийрэгжилтийн эрсдэл нэмэгддэг.</a:t>
            </a:r>
            <a:endParaRPr lang="tr-TR" dirty="0">
              <a:latin typeface="Arial" pitchFamily="34" charset="0"/>
              <a:cs typeface="Arial" pitchFamily="34" charset="0"/>
            </a:endParaRPr>
          </a:p>
        </p:txBody>
      </p:sp>
    </p:spTree>
    <p:extLst>
      <p:ext uri="{BB962C8B-B14F-4D97-AF65-F5344CB8AC3E}">
        <p14:creationId xmlns:p14="http://schemas.microsoft.com/office/powerpoint/2010/main" val="1822468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17</a:t>
            </a:fld>
            <a:r>
              <a:rPr lang="tr-TR" smtClean="0"/>
              <a:t>/17</a:t>
            </a:r>
            <a:endParaRPr lang="tr-TR" dirty="0"/>
          </a:p>
        </p:txBody>
      </p:sp>
      <p:sp>
        <p:nvSpPr>
          <p:cNvPr id="3" name="İçerik Yer Tutucusu 2"/>
          <p:cNvSpPr>
            <a:spLocks noGrp="1"/>
          </p:cNvSpPr>
          <p:nvPr>
            <p:ph idx="1"/>
          </p:nvPr>
        </p:nvSpPr>
        <p:spPr/>
        <p:txBody>
          <a:bodyPr/>
          <a:lstStyle/>
          <a:p>
            <a:pPr marL="285750" indent="-285750" algn="just">
              <a:lnSpc>
                <a:spcPct val="150000"/>
              </a:lnSpc>
              <a:buClr>
                <a:srgbClr val="C00000"/>
              </a:buClr>
              <a:buFont typeface="Wingdings" panose="05000000000000000000" pitchFamily="2" charset="2"/>
              <a:buChar char="v"/>
            </a:pPr>
            <a:r>
              <a:rPr lang="mn-MN" sz="2000" u="sng" dirty="0">
                <a:solidFill>
                  <a:srgbClr val="DC0B15"/>
                </a:solidFill>
                <a:latin typeface="Arial" pitchFamily="34" charset="0"/>
                <a:cs typeface="Arial" pitchFamily="34" charset="0"/>
              </a:rPr>
              <a:t>Цусны эргэлтийн тогтолцооны өвчин:</a:t>
            </a:r>
            <a:r>
              <a:rPr lang="tr-TR" sz="2000" dirty="0" smtClean="0">
                <a:solidFill>
                  <a:srgbClr val="DC0B15"/>
                </a:solidFill>
                <a:latin typeface="Arial" pitchFamily="34" charset="0"/>
                <a:cs typeface="Arial" pitchFamily="34" charset="0"/>
              </a:rPr>
              <a:t> </a:t>
            </a:r>
            <a:r>
              <a:rPr lang="mn-MN" sz="2000" dirty="0" smtClean="0">
                <a:solidFill>
                  <a:srgbClr val="000000"/>
                </a:solidFill>
                <a:latin typeface="Arial" pitchFamily="34" charset="0"/>
                <a:cs typeface="Arial" pitchFamily="34" charset="0"/>
              </a:rPr>
              <a:t>Байнгын стресс нь </a:t>
            </a:r>
            <a:r>
              <a:rPr lang="mn-MN" sz="2000" dirty="0">
                <a:solidFill>
                  <a:srgbClr val="000000"/>
                </a:solidFill>
                <a:latin typeface="Arial" pitchFamily="34" charset="0"/>
                <a:cs typeface="Arial" pitchFamily="34" charset="0"/>
              </a:rPr>
              <a:t>даралт ихсэх, зүрх судасны өвчин (зүрхний шигдээс гэх мэт) </a:t>
            </a:r>
            <a:r>
              <a:rPr lang="mn-MN" sz="2000" dirty="0" smtClean="0">
                <a:solidFill>
                  <a:srgbClr val="000000"/>
                </a:solidFill>
                <a:latin typeface="Arial" pitchFamily="34" charset="0"/>
                <a:cs typeface="Arial" pitchFamily="34" charset="0"/>
              </a:rPr>
              <a:t>өвчинг бий болгодог. Хөдөлгөөнгүй удаан суух, хэт </a:t>
            </a:r>
            <a:r>
              <a:rPr lang="mn-MN" sz="2000" dirty="0">
                <a:solidFill>
                  <a:srgbClr val="000000"/>
                </a:solidFill>
                <a:latin typeface="Arial" pitchFamily="34" charset="0"/>
                <a:cs typeface="Arial" pitchFamily="34" charset="0"/>
              </a:rPr>
              <a:t>их </a:t>
            </a:r>
            <a:r>
              <a:rPr lang="mn-MN" sz="2000" dirty="0" smtClean="0">
                <a:solidFill>
                  <a:srgbClr val="000000"/>
                </a:solidFill>
                <a:latin typeface="Arial" pitchFamily="34" charset="0"/>
                <a:cs typeface="Arial" pitchFamily="34" charset="0"/>
              </a:rPr>
              <a:t>хоол идэх зэрэг биеийн холестерины хэмжээг ихэсгэж зүрх </a:t>
            </a:r>
            <a:r>
              <a:rPr lang="mn-MN" sz="2000" dirty="0">
                <a:solidFill>
                  <a:srgbClr val="000000"/>
                </a:solidFill>
                <a:latin typeface="Arial" pitchFamily="34" charset="0"/>
                <a:cs typeface="Arial" pitchFamily="34" charset="0"/>
              </a:rPr>
              <a:t>судасны </a:t>
            </a:r>
            <a:r>
              <a:rPr lang="mn-MN" sz="2000" dirty="0" smtClean="0">
                <a:solidFill>
                  <a:srgbClr val="000000"/>
                </a:solidFill>
                <a:latin typeface="Arial" pitchFamily="34" charset="0"/>
                <a:cs typeface="Arial" pitchFamily="34" charset="0"/>
              </a:rPr>
              <a:t>өвчлөлийг бий болгодог. </a:t>
            </a:r>
            <a:endParaRPr lang="en-US" sz="2000" dirty="0" smtClean="0">
              <a:solidFill>
                <a:srgbClr val="000000"/>
              </a:solidFill>
              <a:latin typeface="Arial" pitchFamily="34" charset="0"/>
              <a:cs typeface="Arial" pitchFamily="34" charset="0"/>
            </a:endParaRPr>
          </a:p>
          <a:p>
            <a:pPr marL="285750" indent="-285750" algn="just">
              <a:lnSpc>
                <a:spcPct val="150000"/>
              </a:lnSpc>
              <a:buClr>
                <a:srgbClr val="C00000"/>
              </a:buClr>
              <a:buFont typeface="Wingdings" panose="05000000000000000000" pitchFamily="2" charset="2"/>
              <a:buChar char="v"/>
            </a:pPr>
            <a:r>
              <a:rPr lang="mn-MN" sz="2000" u="sng" dirty="0" smtClean="0">
                <a:solidFill>
                  <a:srgbClr val="D90A14"/>
                </a:solidFill>
                <a:latin typeface="Arial" pitchFamily="34" charset="0"/>
                <a:cs typeface="Arial" pitchFamily="34" charset="0"/>
              </a:rPr>
              <a:t>Харшлын </a:t>
            </a:r>
            <a:r>
              <a:rPr lang="mn-MN" sz="2000" u="sng" dirty="0">
                <a:solidFill>
                  <a:srgbClr val="D90A14"/>
                </a:solidFill>
                <a:latin typeface="Arial" pitchFamily="34" charset="0"/>
                <a:cs typeface="Arial" pitchFamily="34" charset="0"/>
              </a:rPr>
              <a:t>өвчин: </a:t>
            </a:r>
            <a:r>
              <a:rPr lang="mn-MN" sz="2000" dirty="0">
                <a:latin typeface="Arial" pitchFamily="34" charset="0"/>
                <a:cs typeface="Arial" pitchFamily="34" charset="0"/>
              </a:rPr>
              <a:t>Албан тасалгаанд ашигладаг нүүрстөрөгч, хувилах цаас, будаг, бэх </a:t>
            </a:r>
            <a:r>
              <a:rPr lang="mn-MN" sz="2000" dirty="0" smtClean="0">
                <a:latin typeface="Arial" pitchFamily="34" charset="0"/>
                <a:cs typeface="Arial" pitchFamily="34" charset="0"/>
              </a:rPr>
              <a:t>зэрэг бодисууд нь арьс </a:t>
            </a:r>
            <a:r>
              <a:rPr lang="mn-MN" sz="2000" dirty="0">
                <a:latin typeface="Arial" pitchFamily="34" charset="0"/>
                <a:cs typeface="Arial" pitchFamily="34" charset="0"/>
              </a:rPr>
              <a:t>харшлын өвчний </a:t>
            </a:r>
            <a:r>
              <a:rPr lang="mn-MN" sz="2000" dirty="0" smtClean="0">
                <a:latin typeface="Arial" pitchFamily="34" charset="0"/>
                <a:cs typeface="Arial" pitchFamily="34" charset="0"/>
              </a:rPr>
              <a:t>суурь болдог. </a:t>
            </a:r>
            <a:endParaRPr lang="tr-TR" sz="20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МЭРГЭЖЛИЙН ӨВЧНҮҮД</a:t>
            </a:r>
            <a:endParaRPr lang="tr-TR" dirty="0">
              <a:latin typeface="Arial" pitchFamily="34" charset="0"/>
              <a:cs typeface="Arial" pitchFamily="34" charset="0"/>
            </a:endParaRPr>
          </a:p>
        </p:txBody>
      </p:sp>
    </p:spTree>
    <p:extLst>
      <p:ext uri="{BB962C8B-B14F-4D97-AF65-F5344CB8AC3E}">
        <p14:creationId xmlns:p14="http://schemas.microsoft.com/office/powerpoint/2010/main" val="3650990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18</a:t>
            </a:fld>
            <a:r>
              <a:rPr lang="tr-TR" smtClean="0"/>
              <a:t>/17</a:t>
            </a:r>
            <a:endParaRPr lang="tr-TR" dirty="0"/>
          </a:p>
        </p:txBody>
      </p:sp>
      <p:sp>
        <p:nvSpPr>
          <p:cNvPr id="3" name="İçerik Yer Tutucusu 2"/>
          <p:cNvSpPr>
            <a:spLocks noGrp="1"/>
          </p:cNvSpPr>
          <p:nvPr>
            <p:ph idx="1"/>
          </p:nvPr>
        </p:nvSpPr>
        <p:spPr>
          <a:xfrm>
            <a:off x="434522" y="1319074"/>
            <a:ext cx="7886700" cy="4351338"/>
          </a:xfrm>
        </p:spPr>
        <p:txBody>
          <a:bodyPr/>
          <a:lstStyle/>
          <a:p>
            <a:pPr marL="285750" indent="-285750" algn="just">
              <a:lnSpc>
                <a:spcPct val="150000"/>
              </a:lnSpc>
              <a:buClr>
                <a:srgbClr val="C00000"/>
              </a:buClr>
              <a:buFont typeface="Wingdings" panose="05000000000000000000" pitchFamily="2" charset="2"/>
              <a:buChar char="v"/>
            </a:pPr>
            <a:r>
              <a:rPr lang="mn-MN" sz="2000" u="sng" dirty="0">
                <a:solidFill>
                  <a:srgbClr val="DC0B15"/>
                </a:solidFill>
                <a:latin typeface="Arial" pitchFamily="34" charset="0"/>
                <a:cs typeface="Arial" pitchFamily="34" charset="0"/>
              </a:rPr>
              <a:t>Сэтгэцийн </a:t>
            </a:r>
            <a:r>
              <a:rPr lang="mn-MN" sz="2000" u="sng" dirty="0" smtClean="0">
                <a:solidFill>
                  <a:srgbClr val="DC0B15"/>
                </a:solidFill>
                <a:latin typeface="Arial" pitchFamily="34" charset="0"/>
                <a:cs typeface="Arial" pitchFamily="34" charset="0"/>
              </a:rPr>
              <a:t>өвчин: </a:t>
            </a:r>
            <a:r>
              <a:rPr lang="mn-MN" sz="2000" dirty="0" smtClean="0">
                <a:latin typeface="Arial" pitchFamily="34" charset="0"/>
                <a:cs typeface="Arial" pitchFamily="34" charset="0"/>
              </a:rPr>
              <a:t>Байнгын </a:t>
            </a:r>
            <a:r>
              <a:rPr lang="mn-MN" sz="2000" dirty="0">
                <a:latin typeface="Arial" pitchFamily="34" charset="0"/>
                <a:cs typeface="Arial" pitchFamily="34" charset="0"/>
              </a:rPr>
              <a:t>стресс нь </a:t>
            </a:r>
            <a:r>
              <a:rPr lang="mn-MN" sz="2000" dirty="0" smtClean="0">
                <a:latin typeface="Arial" pitchFamily="34" charset="0"/>
                <a:cs typeface="Arial" pitchFamily="34" charset="0"/>
              </a:rPr>
              <a:t>хүмүүсийг </a:t>
            </a:r>
            <a:r>
              <a:rPr lang="mn-MN" sz="2000" dirty="0">
                <a:latin typeface="Arial" pitchFamily="34" charset="0"/>
                <a:cs typeface="Arial" pitchFamily="34" charset="0"/>
              </a:rPr>
              <a:t>сэтгэлийн </a:t>
            </a:r>
            <a:r>
              <a:rPr lang="mn-MN" sz="2000" dirty="0" smtClean="0">
                <a:latin typeface="Arial" pitchFamily="34" charset="0"/>
                <a:cs typeface="Arial" pitchFamily="34" charset="0"/>
              </a:rPr>
              <a:t>хямралд хүргэж </a:t>
            </a:r>
            <a:r>
              <a:rPr lang="mn-MN" sz="2000" dirty="0">
                <a:latin typeface="Arial" pitchFamily="34" charset="0"/>
                <a:cs typeface="Arial" pitchFamily="34" charset="0"/>
              </a:rPr>
              <a:t>уур </a:t>
            </a:r>
            <a:r>
              <a:rPr lang="mn-MN" sz="2000" dirty="0" smtClean="0">
                <a:latin typeface="Arial" pitchFamily="34" charset="0"/>
                <a:cs typeface="Arial" pitchFamily="34" charset="0"/>
              </a:rPr>
              <a:t>уцаартай, </a:t>
            </a:r>
            <a:r>
              <a:rPr lang="mn-MN" sz="2000" dirty="0">
                <a:latin typeface="Arial" pitchFamily="34" charset="0"/>
                <a:cs typeface="Arial" pitchFamily="34" charset="0"/>
              </a:rPr>
              <a:t>аз жаргалгүй </a:t>
            </a:r>
            <a:r>
              <a:rPr lang="mn-MN" sz="2000" dirty="0" smtClean="0">
                <a:latin typeface="Arial" pitchFamily="34" charset="0"/>
                <a:cs typeface="Arial" pitchFamily="34" charset="0"/>
              </a:rPr>
              <a:t>байдалд хүргэдэг</a:t>
            </a:r>
          </a:p>
          <a:p>
            <a:pPr marL="285750" indent="-285750" algn="just">
              <a:lnSpc>
                <a:spcPct val="150000"/>
              </a:lnSpc>
              <a:buClr>
                <a:srgbClr val="C00000"/>
              </a:buClr>
              <a:buFont typeface="Wingdings" panose="05000000000000000000" pitchFamily="2" charset="2"/>
              <a:buChar char="v"/>
            </a:pPr>
            <a:r>
              <a:rPr lang="mn-MN" sz="2000" u="sng" dirty="0">
                <a:solidFill>
                  <a:srgbClr val="DC0B15"/>
                </a:solidFill>
                <a:latin typeface="Arial" pitchFamily="34" charset="0"/>
                <a:cs typeface="Arial" pitchFamily="34" charset="0"/>
              </a:rPr>
              <a:t>Сөөнгө хоолой: </a:t>
            </a:r>
            <a:r>
              <a:rPr lang="mn-MN" sz="2000" dirty="0">
                <a:latin typeface="Arial" pitchFamily="34" charset="0"/>
                <a:cs typeface="Arial" pitchFamily="34" charset="0"/>
              </a:rPr>
              <a:t>Д</a:t>
            </a:r>
            <a:r>
              <a:rPr lang="mn-MN" sz="2000" dirty="0" smtClean="0">
                <a:latin typeface="Arial" pitchFamily="34" charset="0"/>
                <a:cs typeface="Arial" pitchFamily="34" charset="0"/>
              </a:rPr>
              <a:t>уудлагын </a:t>
            </a:r>
            <a:r>
              <a:rPr lang="mn-MN" sz="2000" dirty="0">
                <a:latin typeface="Arial" pitchFamily="34" charset="0"/>
                <a:cs typeface="Arial" pitchFamily="34" charset="0"/>
              </a:rPr>
              <a:t>төвд дуу </a:t>
            </a:r>
            <a:r>
              <a:rPr lang="mn-MN" sz="2000" dirty="0" smtClean="0">
                <a:latin typeface="Arial" pitchFamily="34" charset="0"/>
                <a:cs typeface="Arial" pitchFamily="34" charset="0"/>
              </a:rPr>
              <a:t>хоолойгоо өдөржин </a:t>
            </a:r>
            <a:r>
              <a:rPr lang="mn-MN" sz="2000" dirty="0">
                <a:latin typeface="Arial" pitchFamily="34" charset="0"/>
                <a:cs typeface="Arial" pitchFamily="34" charset="0"/>
              </a:rPr>
              <a:t>ашигладаг </a:t>
            </a:r>
            <a:r>
              <a:rPr lang="mn-MN" sz="2000" dirty="0" smtClean="0">
                <a:latin typeface="Arial" pitchFamily="34" charset="0"/>
                <a:cs typeface="Arial" pitchFamily="34" charset="0"/>
              </a:rPr>
              <a:t>ажилтнуудын </a:t>
            </a:r>
            <a:r>
              <a:rPr lang="mn-MN" sz="2000" dirty="0">
                <a:latin typeface="Arial" pitchFamily="34" charset="0"/>
                <a:cs typeface="Arial" pitchFamily="34" charset="0"/>
              </a:rPr>
              <a:t>хоолой </a:t>
            </a:r>
            <a:r>
              <a:rPr lang="mn-MN" sz="2000" dirty="0" smtClean="0">
                <a:latin typeface="Arial" pitchFamily="34" charset="0"/>
                <a:cs typeface="Arial" pitchFamily="34" charset="0"/>
              </a:rPr>
              <a:t>зангирдаг. Байнга халуун цай</a:t>
            </a:r>
            <a:r>
              <a:rPr lang="mn-MN" sz="2000" dirty="0">
                <a:latin typeface="Arial" pitchFamily="34" charset="0"/>
                <a:cs typeface="Arial" pitchFamily="34" charset="0"/>
              </a:rPr>
              <a:t>, кофе </a:t>
            </a:r>
            <a:r>
              <a:rPr lang="mn-MN" sz="2000" dirty="0" smtClean="0">
                <a:latin typeface="Arial" pitchFamily="34" charset="0"/>
                <a:cs typeface="Arial" pitchFamily="34" charset="0"/>
              </a:rPr>
              <a:t>уух</a:t>
            </a:r>
            <a:r>
              <a:rPr lang="mn-MN" sz="2000" dirty="0">
                <a:latin typeface="Arial" pitchFamily="34" charset="0"/>
                <a:cs typeface="Arial" pitchFamily="34" charset="0"/>
              </a:rPr>
              <a:t>, тамхи татах </a:t>
            </a:r>
            <a:r>
              <a:rPr lang="mn-MN" sz="2000" dirty="0" smtClean="0">
                <a:latin typeface="Arial" pitchFamily="34" charset="0"/>
                <a:cs typeface="Arial" pitchFamily="34" charset="0"/>
              </a:rPr>
              <a:t>нь дууны </a:t>
            </a:r>
            <a:r>
              <a:rPr lang="mn-MN" sz="2000" dirty="0">
                <a:latin typeface="Arial" pitchFamily="34" charset="0"/>
                <a:cs typeface="Arial" pitchFamily="34" charset="0"/>
              </a:rPr>
              <a:t>бүтцийг алдагдуулж, </a:t>
            </a:r>
            <a:r>
              <a:rPr lang="mn-MN" sz="2000" dirty="0" smtClean="0">
                <a:latin typeface="Arial" pitchFamily="34" charset="0"/>
                <a:cs typeface="Arial" pitchFamily="34" charset="0"/>
              </a:rPr>
              <a:t>хоолойн архаг өвчинд </a:t>
            </a:r>
            <a:r>
              <a:rPr lang="mn-MN" sz="2000" dirty="0">
                <a:latin typeface="Arial" pitchFamily="34" charset="0"/>
                <a:cs typeface="Arial" pitchFamily="34" charset="0"/>
              </a:rPr>
              <a:t>хүргэж </a:t>
            </a:r>
            <a:r>
              <a:rPr lang="mn-MN" sz="2000" dirty="0" smtClean="0">
                <a:latin typeface="Arial" pitchFamily="34" charset="0"/>
                <a:cs typeface="Arial" pitchFamily="34" charset="0"/>
              </a:rPr>
              <a:t>болзошгүй. </a:t>
            </a:r>
          </a:p>
          <a:p>
            <a:pPr marL="285750" indent="-285750" algn="just">
              <a:lnSpc>
                <a:spcPct val="150000"/>
              </a:lnSpc>
              <a:buClr>
                <a:srgbClr val="C00000"/>
              </a:buClr>
              <a:buFont typeface="Wingdings" panose="05000000000000000000" pitchFamily="2" charset="2"/>
              <a:buChar char="v"/>
            </a:pPr>
            <a:r>
              <a:rPr lang="mn-MN" sz="2000" u="sng" dirty="0">
                <a:solidFill>
                  <a:srgbClr val="DC0B15"/>
                </a:solidFill>
                <a:latin typeface="Arial" pitchFamily="34" charset="0"/>
                <a:cs typeface="Arial" pitchFamily="34" charset="0"/>
              </a:rPr>
              <a:t>Нүдний ачаалал </a:t>
            </a:r>
            <a:r>
              <a:rPr lang="tr-TR" sz="2000" b="1" u="sng" dirty="0" smtClean="0">
                <a:solidFill>
                  <a:srgbClr val="DC0B15"/>
                </a:solidFill>
                <a:latin typeface="Arial" pitchFamily="34" charset="0"/>
                <a:cs typeface="Arial" pitchFamily="34" charset="0"/>
              </a:rPr>
              <a:t>:</a:t>
            </a:r>
            <a:r>
              <a:rPr lang="tr-TR" sz="2000" b="1" dirty="0" smtClean="0">
                <a:solidFill>
                  <a:srgbClr val="DC0B15"/>
                </a:solidFill>
                <a:latin typeface="Arial" pitchFamily="34" charset="0"/>
                <a:cs typeface="Arial" pitchFamily="34" charset="0"/>
              </a:rPr>
              <a:t> </a:t>
            </a:r>
            <a:r>
              <a:rPr lang="mn-MN" sz="2000" dirty="0">
                <a:latin typeface="Arial" pitchFamily="34" charset="0"/>
                <a:cs typeface="Arial" pitchFamily="34" charset="0"/>
              </a:rPr>
              <a:t>Компьютерийг удаан хугацаагаар хэрэглэвэл нүд ядарч, </a:t>
            </a:r>
            <a:r>
              <a:rPr lang="mn-MN" sz="2000" dirty="0" smtClean="0">
                <a:latin typeface="Arial" pitchFamily="34" charset="0"/>
                <a:cs typeface="Arial" pitchFamily="34" charset="0"/>
              </a:rPr>
              <a:t>бүрэлзэх</a:t>
            </a:r>
            <a:r>
              <a:rPr lang="mn-MN" sz="2000" dirty="0">
                <a:latin typeface="Arial" pitchFamily="34" charset="0"/>
                <a:cs typeface="Arial" pitchFamily="34" charset="0"/>
              </a:rPr>
              <a:t>, </a:t>
            </a:r>
            <a:r>
              <a:rPr lang="mn-MN" sz="2000" dirty="0" smtClean="0">
                <a:latin typeface="Arial" pitchFamily="34" charset="0"/>
                <a:cs typeface="Arial" pitchFamily="34" charset="0"/>
              </a:rPr>
              <a:t>хуурайших хараа муудах зэрэг эмгэгийг үүсгэдэг.</a:t>
            </a:r>
            <a:endParaRPr lang="tr-TR"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МЭРГЭЖЛИЙН ӨВЧНҮҮД</a:t>
            </a:r>
            <a:endParaRPr lang="tr-TR" dirty="0">
              <a:latin typeface="Arial" pitchFamily="34" charset="0"/>
              <a:cs typeface="Arial" pitchFamily="34" charset="0"/>
            </a:endParaRPr>
          </a:p>
        </p:txBody>
      </p:sp>
    </p:spTree>
    <p:extLst>
      <p:ext uri="{BB962C8B-B14F-4D97-AF65-F5344CB8AC3E}">
        <p14:creationId xmlns:p14="http://schemas.microsoft.com/office/powerpoint/2010/main" val="105188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19</a:t>
            </a:fld>
            <a:r>
              <a:rPr lang="tr-TR" smtClean="0"/>
              <a:t>/17</a:t>
            </a:r>
            <a:endParaRPr lang="tr-TR" dirty="0"/>
          </a:p>
        </p:txBody>
      </p:sp>
      <p:pic>
        <p:nvPicPr>
          <p:cNvPr id="5" name="İçerik Yer Tutucusu 4"/>
          <p:cNvPicPr>
            <a:picLocks noGrp="1" noChangeAspect="1"/>
          </p:cNvPicPr>
          <p:nvPr>
            <p:ph idx="1"/>
          </p:nvPr>
        </p:nvPicPr>
        <p:blipFill>
          <a:blip r:embed="rId2"/>
          <a:stretch>
            <a:fillRect/>
          </a:stretch>
        </p:blipFill>
        <p:spPr>
          <a:xfrm>
            <a:off x="2224008" y="3531598"/>
            <a:ext cx="5262642" cy="1627305"/>
          </a:xfrm>
          <a:prstGeom prst="rect">
            <a:avLst/>
          </a:prstGeom>
        </p:spPr>
      </p:pic>
      <p:sp>
        <p:nvSpPr>
          <p:cNvPr id="4" name="Unvan 3"/>
          <p:cNvSpPr>
            <a:spLocks noGrp="1"/>
          </p:cNvSpPr>
          <p:nvPr>
            <p:ph type="title"/>
          </p:nvPr>
        </p:nvSpPr>
        <p:spPr>
          <a:xfrm>
            <a:off x="205157" y="203207"/>
            <a:ext cx="6896475" cy="1238302"/>
          </a:xfrm>
        </p:spPr>
        <p:txBody>
          <a:bodyPr>
            <a:normAutofit/>
          </a:bodyPr>
          <a:lstStyle/>
          <a:p>
            <a:pPr algn="ctr">
              <a:lnSpc>
                <a:spcPct val="150000"/>
              </a:lnSpc>
              <a:buClr>
                <a:srgbClr val="9D1D1D"/>
              </a:buClr>
              <a:buFont typeface="Wingdings" panose="05000000000000000000" pitchFamily="2" charset="2"/>
              <a:buChar char="v"/>
            </a:pPr>
            <a:r>
              <a:rPr lang="mn-MN" sz="2000" dirty="0" smtClean="0">
                <a:latin typeface="Arial" pitchFamily="34" charset="0"/>
                <a:cs typeface="Arial" pitchFamily="34" charset="0"/>
              </a:rPr>
              <a:t>КОРОНАВИРУСЫН ШИНЭ ХЭЛБЭРЭЭС ХАМГААЛАХ ТАЛААР АНХААРАХ ЗҮЙЛС</a:t>
            </a:r>
            <a:endParaRPr lang="tr-TR" sz="2000" dirty="0">
              <a:latin typeface="Arial" pitchFamily="34" charset="0"/>
              <a:cs typeface="Arial" pitchFamily="34" charset="0"/>
            </a:endParaRPr>
          </a:p>
        </p:txBody>
      </p:sp>
      <p:pic>
        <p:nvPicPr>
          <p:cNvPr id="7" name="Resim 6"/>
          <p:cNvPicPr>
            <a:picLocks noChangeAspect="1"/>
          </p:cNvPicPr>
          <p:nvPr/>
        </p:nvPicPr>
        <p:blipFill>
          <a:blip r:embed="rId3"/>
          <a:stretch>
            <a:fillRect/>
          </a:stretch>
        </p:blipFill>
        <p:spPr>
          <a:xfrm>
            <a:off x="2464419" y="5158903"/>
            <a:ext cx="5344551" cy="1195159"/>
          </a:xfrm>
          <a:prstGeom prst="rect">
            <a:avLst/>
          </a:prstGeom>
        </p:spPr>
      </p:pic>
      <p:sp>
        <p:nvSpPr>
          <p:cNvPr id="3" name="TextBox 2"/>
          <p:cNvSpPr txBox="1"/>
          <p:nvPr/>
        </p:nvSpPr>
        <p:spPr>
          <a:xfrm>
            <a:off x="2389477" y="1636010"/>
            <a:ext cx="5419493" cy="1477328"/>
          </a:xfrm>
          <a:prstGeom prst="rect">
            <a:avLst/>
          </a:prstGeom>
          <a:noFill/>
        </p:spPr>
        <p:txBody>
          <a:bodyPr wrap="square" rtlCol="0">
            <a:spAutoFit/>
          </a:bodyPr>
          <a:lstStyle/>
          <a:p>
            <a:r>
              <a:rPr lang="mn-MN" dirty="0" smtClean="0">
                <a:latin typeface="Arial" pitchFamily="34" charset="0"/>
                <a:cs typeface="Arial" pitchFamily="34" charset="0"/>
              </a:rPr>
              <a:t>Ажилчид ажлын өмнө, ажлын </a:t>
            </a:r>
            <a:r>
              <a:rPr lang="mn-MN" dirty="0" smtClean="0">
                <a:latin typeface="Arial" pitchFamily="34" charset="0"/>
                <a:cs typeface="Arial" pitchFamily="34" charset="0"/>
              </a:rPr>
              <a:t>үеэр </a:t>
            </a:r>
            <a:r>
              <a:rPr lang="mn-MN" dirty="0" smtClean="0">
                <a:latin typeface="Arial" pitchFamily="34" charset="0"/>
                <a:cs typeface="Arial" pitchFamily="34" charset="0"/>
              </a:rPr>
              <a:t>гараа тогтмол 20 секундын турш савандаж угаана.</a:t>
            </a:r>
          </a:p>
          <a:p>
            <a:endParaRPr lang="mn-MN" dirty="0">
              <a:latin typeface="Arial" pitchFamily="34" charset="0"/>
              <a:cs typeface="Arial" pitchFamily="34" charset="0"/>
            </a:endParaRPr>
          </a:p>
          <a:p>
            <a:r>
              <a:rPr lang="mn-MN" dirty="0" smtClean="0">
                <a:latin typeface="Arial" pitchFamily="34" charset="0"/>
                <a:cs typeface="Arial" pitchFamily="34" charset="0"/>
              </a:rPr>
              <a:t>Нэг удаагийн маск тогтмол </a:t>
            </a:r>
            <a:r>
              <a:rPr lang="mn-MN" dirty="0" smtClean="0">
                <a:latin typeface="Arial" pitchFamily="34" charset="0"/>
                <a:cs typeface="Arial" pitchFamily="34" charset="0"/>
              </a:rPr>
              <a:t>зүүнэ</a:t>
            </a:r>
            <a:r>
              <a:rPr lang="mn-MN" dirty="0" smtClean="0">
                <a:latin typeface="Arial" pitchFamily="34" charset="0"/>
                <a:cs typeface="Arial" pitchFamily="34" charset="0"/>
              </a:rPr>
              <a:t>. Зохистой ашиглаж, хаяна.</a:t>
            </a:r>
            <a:endParaRPr lang="tr-TR" dirty="0">
              <a:latin typeface="Arial" pitchFamily="34" charset="0"/>
              <a:cs typeface="Arial" pitchFamily="34" charset="0"/>
            </a:endParaRPr>
          </a:p>
        </p:txBody>
      </p:sp>
    </p:spTree>
    <p:extLst>
      <p:ext uri="{BB962C8B-B14F-4D97-AF65-F5344CB8AC3E}">
        <p14:creationId xmlns:p14="http://schemas.microsoft.com/office/powerpoint/2010/main" val="2982609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mn-MN" dirty="0" smtClean="0">
                <a:latin typeface="Arial" pitchFamily="34" charset="0"/>
                <a:cs typeface="Arial" pitchFamily="34" charset="0"/>
              </a:rPr>
              <a:t>Илтгэлийн бүтэц</a:t>
            </a:r>
            <a:endParaRPr lang="tr-TR" sz="3200" dirty="0">
              <a:latin typeface="Arial" pitchFamily="34" charset="0"/>
              <a:cs typeface="Arial" pitchFamily="34" charset="0"/>
            </a:endParaRPr>
          </a:p>
        </p:txBody>
      </p:sp>
      <p:sp>
        <p:nvSpPr>
          <p:cNvPr id="16" name="İçerik Yer Tutucusu 2"/>
          <p:cNvSpPr>
            <a:spLocks noGrp="1"/>
          </p:cNvSpPr>
          <p:nvPr>
            <p:ph idx="1"/>
          </p:nvPr>
        </p:nvSpPr>
        <p:spPr/>
        <p:txBody>
          <a:bodyPr>
            <a:noAutofit/>
          </a:bodyPr>
          <a:lstStyle/>
          <a:p>
            <a:pPr>
              <a:lnSpc>
                <a:spcPct val="150000"/>
              </a:lnSpc>
              <a:buClr>
                <a:srgbClr val="9D1D1D"/>
              </a:buClr>
              <a:buFont typeface="Wingdings" panose="05000000000000000000" pitchFamily="2" charset="2"/>
              <a:buChar char="v"/>
            </a:pPr>
            <a:r>
              <a:rPr lang="mn-MN" sz="2800" dirty="0">
                <a:latin typeface="Arial" pitchFamily="34" charset="0"/>
                <a:cs typeface="Arial" pitchFamily="34" charset="0"/>
              </a:rPr>
              <a:t>Ерөнхий мэдээлэл</a:t>
            </a:r>
          </a:p>
          <a:p>
            <a:pPr>
              <a:lnSpc>
                <a:spcPct val="150000"/>
              </a:lnSpc>
              <a:buClr>
                <a:srgbClr val="9D1D1D"/>
              </a:buClr>
              <a:buFont typeface="Wingdings" panose="05000000000000000000" pitchFamily="2" charset="2"/>
              <a:buChar char="v"/>
            </a:pPr>
            <a:r>
              <a:rPr lang="mn-MN" sz="2800" dirty="0">
                <a:latin typeface="Arial" pitchFamily="34" charset="0"/>
                <a:cs typeface="Arial" pitchFamily="34" charset="0"/>
              </a:rPr>
              <a:t>Дуудлагын төвүүдийн эрсдэлт хүчин зүйлс</a:t>
            </a:r>
          </a:p>
          <a:p>
            <a:pPr>
              <a:lnSpc>
                <a:spcPct val="150000"/>
              </a:lnSpc>
              <a:buClr>
                <a:srgbClr val="9D1D1D"/>
              </a:buClr>
              <a:buFont typeface="Wingdings" panose="05000000000000000000" pitchFamily="2" charset="2"/>
              <a:buChar char="v"/>
            </a:pPr>
            <a:r>
              <a:rPr lang="mn-MN" sz="2800" dirty="0">
                <a:latin typeface="Arial" pitchFamily="34" charset="0"/>
                <a:cs typeface="Arial" pitchFamily="34" charset="0"/>
              </a:rPr>
              <a:t>Мэргэжлийн өвчин</a:t>
            </a:r>
          </a:p>
          <a:p>
            <a:pPr>
              <a:lnSpc>
                <a:spcPct val="150000"/>
              </a:lnSpc>
              <a:buClr>
                <a:srgbClr val="9D1D1D"/>
              </a:buClr>
              <a:buFont typeface="Wingdings" panose="05000000000000000000" pitchFamily="2" charset="2"/>
              <a:buChar char="v"/>
            </a:pPr>
            <a:r>
              <a:rPr lang="mn-MN" sz="2800" dirty="0" smtClean="0">
                <a:latin typeface="Arial" pitchFamily="34" charset="0"/>
                <a:cs typeface="Arial" pitchFamily="34" charset="0"/>
              </a:rPr>
              <a:t>Коронавирусын </a:t>
            </a:r>
            <a:r>
              <a:rPr lang="mn-MN" sz="2800" dirty="0">
                <a:latin typeface="Arial" pitchFamily="34" charset="0"/>
                <a:cs typeface="Arial" pitchFamily="34" charset="0"/>
              </a:rPr>
              <a:t>шинэ хэлбэрээс хамгаалах талаар анхаарах зүйлс</a:t>
            </a:r>
            <a:endParaRPr lang="tr-TR" sz="2800" dirty="0">
              <a:latin typeface="Arial" pitchFamily="34" charset="0"/>
              <a:cs typeface="Arial" pitchFamily="34" charset="0"/>
            </a:endParaRPr>
          </a:p>
        </p:txBody>
      </p:sp>
      <p:sp>
        <p:nvSpPr>
          <p:cNvPr id="8" name="Slayt Numarası Yer Tutucusu 7"/>
          <p:cNvSpPr>
            <a:spLocks noGrp="1"/>
          </p:cNvSpPr>
          <p:nvPr>
            <p:ph type="sldNum" sz="quarter" idx="12"/>
          </p:nvPr>
        </p:nvSpPr>
        <p:spPr/>
        <p:txBody>
          <a:bodyPr/>
          <a:lstStyle/>
          <a:p>
            <a:fld id="{885776FF-AC16-4B72-9C8A-C6C7B834E379}" type="slidenum">
              <a:rPr lang="tr-TR" smtClean="0"/>
              <a:pPr/>
              <a:t>2</a:t>
            </a:fld>
            <a:r>
              <a:rPr lang="tr-TR"/>
              <a:t>/17</a:t>
            </a:r>
            <a:endParaRPr lang="tr-TR" dirty="0"/>
          </a:p>
        </p:txBody>
      </p:sp>
    </p:spTree>
    <p:extLst>
      <p:ext uri="{BB962C8B-B14F-4D97-AF65-F5344CB8AC3E}">
        <p14:creationId xmlns:p14="http://schemas.microsoft.com/office/powerpoint/2010/main" val="3383497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20</a:t>
            </a:fld>
            <a:r>
              <a:rPr lang="tr-TR" smtClean="0"/>
              <a:t>/17</a:t>
            </a:r>
            <a:endParaRPr lang="tr-TR" dirty="0"/>
          </a:p>
        </p:txBody>
      </p:sp>
      <p:pic>
        <p:nvPicPr>
          <p:cNvPr id="5" name="İçerik Yer Tutucusu 4"/>
          <p:cNvPicPr>
            <a:picLocks noGrp="1" noChangeAspect="1"/>
          </p:cNvPicPr>
          <p:nvPr>
            <p:ph idx="1"/>
          </p:nvPr>
        </p:nvPicPr>
        <p:blipFill>
          <a:blip r:embed="rId2"/>
          <a:stretch>
            <a:fillRect/>
          </a:stretch>
        </p:blipFill>
        <p:spPr>
          <a:xfrm>
            <a:off x="628650" y="3206905"/>
            <a:ext cx="7886700" cy="2746327"/>
          </a:xfrm>
          <a:prstGeom prst="rect">
            <a:avLst/>
          </a:prstGeom>
        </p:spPr>
      </p:pic>
      <p:sp>
        <p:nvSpPr>
          <p:cNvPr id="4" name="Unvan 3"/>
          <p:cNvSpPr>
            <a:spLocks noGrp="1"/>
          </p:cNvSpPr>
          <p:nvPr>
            <p:ph type="title"/>
          </p:nvPr>
        </p:nvSpPr>
        <p:spPr/>
        <p:txBody>
          <a:bodyPr/>
          <a:lstStyle/>
          <a:p>
            <a:pPr algn="ctr"/>
            <a:r>
              <a:rPr lang="mn-MN" sz="2000" dirty="0" smtClean="0">
                <a:solidFill>
                  <a:prstClr val="white"/>
                </a:solidFill>
                <a:latin typeface="Arial" pitchFamily="34" charset="0"/>
                <a:cs typeface="Arial" pitchFamily="34" charset="0"/>
              </a:rPr>
              <a:t>КОРОНАВИРУСЫН ШИНЭ ХЭЛБЭРЭЭС ХАМГААЛАХ ТАЛААР АНХААРАХ ЗҮЙЛС</a:t>
            </a:r>
            <a:endParaRPr lang="tr-TR" dirty="0">
              <a:latin typeface="Arial" pitchFamily="34" charset="0"/>
              <a:cs typeface="Arial" pitchFamily="34" charset="0"/>
            </a:endParaRPr>
          </a:p>
        </p:txBody>
      </p:sp>
      <p:sp>
        <p:nvSpPr>
          <p:cNvPr id="6" name="TextBox 5"/>
          <p:cNvSpPr txBox="1"/>
          <p:nvPr/>
        </p:nvSpPr>
        <p:spPr>
          <a:xfrm>
            <a:off x="1438507" y="1636010"/>
            <a:ext cx="6370463" cy="1200329"/>
          </a:xfrm>
          <a:prstGeom prst="rect">
            <a:avLst/>
          </a:prstGeom>
          <a:noFill/>
        </p:spPr>
        <p:txBody>
          <a:bodyPr wrap="square" rtlCol="0">
            <a:spAutoFit/>
          </a:bodyPr>
          <a:lstStyle/>
          <a:p>
            <a:pPr algn="just"/>
            <a:r>
              <a:rPr lang="mn-MN" dirty="0" smtClean="0">
                <a:latin typeface="Arial" pitchFamily="34" charset="0"/>
                <a:cs typeface="Arial" pitchFamily="34" charset="0"/>
              </a:rPr>
              <a:t>Ажилчдыг ажилдаа орохоос өмнө халууныг хэмжинэ.</a:t>
            </a:r>
          </a:p>
          <a:p>
            <a:pPr algn="just"/>
            <a:r>
              <a:rPr lang="mn-MN" dirty="0" smtClean="0">
                <a:latin typeface="Arial" pitchFamily="34" charset="0"/>
                <a:cs typeface="Arial" pitchFamily="34" charset="0"/>
              </a:rPr>
              <a:t>Өвчний шинж тэмдэг илэрсэн бол маск зүүлгэж бусад ажилчдаас тусгаарлана. Эмнэлгийн байгууллагад мэдэгдэнэ.</a:t>
            </a:r>
            <a:endParaRPr lang="tr-TR" dirty="0">
              <a:latin typeface="Arial" pitchFamily="34" charset="0"/>
              <a:cs typeface="Arial" pitchFamily="34" charset="0"/>
            </a:endParaRPr>
          </a:p>
        </p:txBody>
      </p:sp>
    </p:spTree>
    <p:extLst>
      <p:ext uri="{BB962C8B-B14F-4D97-AF65-F5344CB8AC3E}">
        <p14:creationId xmlns:p14="http://schemas.microsoft.com/office/powerpoint/2010/main" val="3254014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21</a:t>
            </a:fld>
            <a:r>
              <a:rPr lang="tr-TR" smtClean="0"/>
              <a:t>/17</a:t>
            </a:r>
            <a:endParaRPr lang="tr-TR" dirty="0"/>
          </a:p>
        </p:txBody>
      </p:sp>
      <p:sp>
        <p:nvSpPr>
          <p:cNvPr id="4" name="Unvan 3"/>
          <p:cNvSpPr>
            <a:spLocks noGrp="1"/>
          </p:cNvSpPr>
          <p:nvPr>
            <p:ph type="title"/>
          </p:nvPr>
        </p:nvSpPr>
        <p:spPr/>
        <p:txBody>
          <a:bodyPr/>
          <a:lstStyle/>
          <a:p>
            <a:pPr algn="ctr"/>
            <a:r>
              <a:rPr lang="mn-MN" sz="2000" dirty="0" smtClean="0">
                <a:solidFill>
                  <a:prstClr val="white"/>
                </a:solidFill>
                <a:latin typeface="Arial" pitchFamily="34" charset="0"/>
                <a:cs typeface="Arial" pitchFamily="34" charset="0"/>
              </a:rPr>
              <a:t>КОРОНАВИРУСЫН ШИНЭ ХЭЛБЭРЭЭС ХАМГААЛАХ ТАЛААР АНХААРАХ ЗҮЙЛС</a:t>
            </a:r>
            <a:endParaRPr lang="tr-TR" dirty="0">
              <a:latin typeface="Arial" pitchFamily="34" charset="0"/>
              <a:cs typeface="Arial" pitchFamily="34" charset="0"/>
            </a:endParaRPr>
          </a:p>
        </p:txBody>
      </p:sp>
      <p:pic>
        <p:nvPicPr>
          <p:cNvPr id="5" name="Resim 4"/>
          <p:cNvPicPr>
            <a:picLocks noChangeAspect="1"/>
          </p:cNvPicPr>
          <p:nvPr/>
        </p:nvPicPr>
        <p:blipFill>
          <a:blip r:embed="rId2"/>
          <a:stretch>
            <a:fillRect/>
          </a:stretch>
        </p:blipFill>
        <p:spPr>
          <a:xfrm>
            <a:off x="751298" y="2845811"/>
            <a:ext cx="7764052" cy="2968946"/>
          </a:xfrm>
          <a:prstGeom prst="rect">
            <a:avLst/>
          </a:prstGeom>
        </p:spPr>
      </p:pic>
      <p:sp>
        <p:nvSpPr>
          <p:cNvPr id="6" name="Content Placeholder 5"/>
          <p:cNvSpPr txBox="1">
            <a:spLocks noGrp="1"/>
          </p:cNvSpPr>
          <p:nvPr>
            <p:ph idx="1"/>
          </p:nvPr>
        </p:nvSpPr>
        <p:spPr>
          <a:xfrm>
            <a:off x="463550" y="1681932"/>
            <a:ext cx="7886700" cy="1200329"/>
          </a:xfrm>
          <a:prstGeom prst="rect">
            <a:avLst/>
          </a:prstGeom>
          <a:noFill/>
        </p:spPr>
        <p:txBody>
          <a:bodyPr wrap="square" rtlCol="0">
            <a:spAutoFit/>
          </a:bodyPr>
          <a:lstStyle/>
          <a:p>
            <a:pPr algn="just"/>
            <a:r>
              <a:rPr lang="mn-MN" sz="2000" dirty="0" smtClean="0">
                <a:latin typeface="Arial" pitchFamily="34" charset="0"/>
                <a:cs typeface="Arial" pitchFamily="34" charset="0"/>
              </a:rPr>
              <a:t>Ажилчид хоорондын зайг их байлгах зорилгоор ажлын байранд зохицуулалт хийнэ. Ажлын байранд бага хүн байхаар төлөвлөнө. Боломжтой бол ажилчдыг ажлын байрнаас гадуур, ээлжээр ажиллуулах арга хэмжээг авах. </a:t>
            </a:r>
          </a:p>
        </p:txBody>
      </p:sp>
    </p:spTree>
    <p:extLst>
      <p:ext uri="{BB962C8B-B14F-4D97-AF65-F5344CB8AC3E}">
        <p14:creationId xmlns:p14="http://schemas.microsoft.com/office/powerpoint/2010/main" val="4167555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22</a:t>
            </a:fld>
            <a:r>
              <a:rPr lang="tr-TR" smtClean="0"/>
              <a:t>/17</a:t>
            </a:r>
            <a:endParaRPr lang="tr-TR" dirty="0"/>
          </a:p>
        </p:txBody>
      </p:sp>
      <p:pic>
        <p:nvPicPr>
          <p:cNvPr id="5" name="İçerik Yer Tutucusu 4"/>
          <p:cNvPicPr>
            <a:picLocks noGrp="1" noChangeAspect="1"/>
          </p:cNvPicPr>
          <p:nvPr>
            <p:ph idx="1"/>
          </p:nvPr>
        </p:nvPicPr>
        <p:blipFill>
          <a:blip r:embed="rId2"/>
          <a:stretch>
            <a:fillRect/>
          </a:stretch>
        </p:blipFill>
        <p:spPr>
          <a:xfrm>
            <a:off x="628650" y="3756316"/>
            <a:ext cx="7886700" cy="2239213"/>
          </a:xfrm>
          <a:prstGeom prst="rect">
            <a:avLst/>
          </a:prstGeom>
        </p:spPr>
      </p:pic>
      <p:sp>
        <p:nvSpPr>
          <p:cNvPr id="4" name="Unvan 3"/>
          <p:cNvSpPr>
            <a:spLocks noGrp="1"/>
          </p:cNvSpPr>
          <p:nvPr>
            <p:ph type="title"/>
          </p:nvPr>
        </p:nvSpPr>
        <p:spPr/>
        <p:txBody>
          <a:bodyPr/>
          <a:lstStyle/>
          <a:p>
            <a:pPr algn="ctr"/>
            <a:r>
              <a:rPr lang="mn-MN" sz="2000" dirty="0" smtClean="0">
                <a:solidFill>
                  <a:prstClr val="white"/>
                </a:solidFill>
                <a:latin typeface="Arial" pitchFamily="34" charset="0"/>
                <a:cs typeface="Arial" pitchFamily="34" charset="0"/>
              </a:rPr>
              <a:t>КОРОНАВИРУСЫН ШИНЭ ХЭЛБЭРЭЭС ХАМГААЛАХ ТАЛААР АНХААРАХ ЗҮЙЛС</a:t>
            </a:r>
            <a:endParaRPr lang="tr-TR" dirty="0">
              <a:latin typeface="Arial" pitchFamily="34" charset="0"/>
              <a:cs typeface="Arial" pitchFamily="34" charset="0"/>
            </a:endParaRPr>
          </a:p>
        </p:txBody>
      </p:sp>
      <p:sp>
        <p:nvSpPr>
          <p:cNvPr id="6" name="Content Placeholder 5"/>
          <p:cNvSpPr txBox="1">
            <a:spLocks/>
          </p:cNvSpPr>
          <p:nvPr/>
        </p:nvSpPr>
        <p:spPr>
          <a:xfrm>
            <a:off x="463550" y="1681932"/>
            <a:ext cx="7886700" cy="1255728"/>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mn-MN" dirty="0" smtClean="0">
                <a:latin typeface="Arial" pitchFamily="34" charset="0"/>
                <a:cs typeface="Arial" pitchFamily="34" charset="0"/>
              </a:rPr>
              <a:t>Ажил эхлэхээс өмнө бүх ажлын эд хогшил, дэлгэц, ком-ны дэлгэц, хулгана, ажлын утас, сандал, ширээг ариутгаж байх хэрэгтэй. Чихэвч гэх мэт зүүж хэрэглэдэг төхөөрөмжүүдийг зөвхөн нэг хүн ашигладаг байх хэрэгтэй.</a:t>
            </a:r>
          </a:p>
        </p:txBody>
      </p:sp>
    </p:spTree>
    <p:extLst>
      <p:ext uri="{BB962C8B-B14F-4D97-AF65-F5344CB8AC3E}">
        <p14:creationId xmlns:p14="http://schemas.microsoft.com/office/powerpoint/2010/main" val="1412793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23</a:t>
            </a:fld>
            <a:r>
              <a:rPr lang="tr-TR" smtClean="0"/>
              <a:t>/17</a:t>
            </a:r>
            <a:endParaRPr lang="tr-TR" dirty="0"/>
          </a:p>
        </p:txBody>
      </p:sp>
      <p:pic>
        <p:nvPicPr>
          <p:cNvPr id="5" name="İçerik Yer Tutucusu 4"/>
          <p:cNvPicPr>
            <a:picLocks noGrp="1" noChangeAspect="1"/>
          </p:cNvPicPr>
          <p:nvPr>
            <p:ph idx="1"/>
          </p:nvPr>
        </p:nvPicPr>
        <p:blipFill>
          <a:blip r:embed="rId2"/>
          <a:stretch>
            <a:fillRect/>
          </a:stretch>
        </p:blipFill>
        <p:spPr>
          <a:xfrm>
            <a:off x="880947" y="3174815"/>
            <a:ext cx="7159370" cy="2668605"/>
          </a:xfrm>
          <a:prstGeom prst="rect">
            <a:avLst/>
          </a:prstGeom>
        </p:spPr>
      </p:pic>
      <p:sp>
        <p:nvSpPr>
          <p:cNvPr id="4" name="Unvan 3"/>
          <p:cNvSpPr>
            <a:spLocks noGrp="1"/>
          </p:cNvSpPr>
          <p:nvPr>
            <p:ph type="title"/>
          </p:nvPr>
        </p:nvSpPr>
        <p:spPr/>
        <p:txBody>
          <a:bodyPr>
            <a:normAutofit/>
          </a:bodyPr>
          <a:lstStyle/>
          <a:p>
            <a:pPr algn="ctr"/>
            <a:r>
              <a:rPr lang="mn-MN" sz="2500" dirty="0" smtClean="0">
                <a:solidFill>
                  <a:prstClr val="white"/>
                </a:solidFill>
                <a:latin typeface="Arial" pitchFamily="34" charset="0"/>
                <a:cs typeface="Arial" pitchFamily="34" charset="0"/>
              </a:rPr>
              <a:t>КОРОНАВИРУСЫН ШИНЭ ХЭЛБЭРЭЭС ХАМГААЛАХ ТАЛААР АНХААРАХ ЗҮЙЛС</a:t>
            </a:r>
            <a:endParaRPr lang="tr-TR" sz="2500" dirty="0">
              <a:latin typeface="Arial" pitchFamily="34" charset="0"/>
              <a:cs typeface="Arial" pitchFamily="34" charset="0"/>
            </a:endParaRPr>
          </a:p>
        </p:txBody>
      </p:sp>
      <p:sp>
        <p:nvSpPr>
          <p:cNvPr id="3" name="Rectangle 2"/>
          <p:cNvSpPr/>
          <p:nvPr/>
        </p:nvSpPr>
        <p:spPr>
          <a:xfrm>
            <a:off x="2286000" y="3105835"/>
            <a:ext cx="4572000" cy="646331"/>
          </a:xfrm>
          <a:prstGeom prst="rect">
            <a:avLst/>
          </a:prstGeom>
        </p:spPr>
        <p:txBody>
          <a:bodyPr>
            <a:spAutoFit/>
          </a:bodyPr>
          <a:lstStyle/>
          <a:p>
            <a:r>
              <a:rPr lang="mn-MN" dirty="0">
                <a:solidFill>
                  <a:prstClr val="white"/>
                </a:solidFill>
                <a:cs typeface="Arial" panose="020B0604020202020204" pitchFamily="34" charset="0"/>
              </a:rPr>
              <a:t>Коронавирусын шинэ хэлбэрээс хамгаалах талаар анхаарах зүйлс</a:t>
            </a:r>
            <a:endParaRPr lang="tr-TR" dirty="0"/>
          </a:p>
        </p:txBody>
      </p:sp>
      <p:sp>
        <p:nvSpPr>
          <p:cNvPr id="6" name="Content Placeholder 5"/>
          <p:cNvSpPr txBox="1">
            <a:spLocks/>
          </p:cNvSpPr>
          <p:nvPr/>
        </p:nvSpPr>
        <p:spPr>
          <a:xfrm>
            <a:off x="463550" y="1681932"/>
            <a:ext cx="7886700" cy="1477328"/>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mn-MN" sz="2000" dirty="0" smtClean="0">
                <a:latin typeface="Arial" pitchFamily="34" charset="0"/>
                <a:cs typeface="Arial" pitchFamily="34" charset="0"/>
              </a:rPr>
              <a:t>Ажилчдын нийтийн цайны газар, амралтын өрөө зэрэг газруудад бөөгнөрөл үүсэхгүй байх, ариун цэврийг тогтмол хангаж байхаар зохион байгуулна. Хоолыг болж өгвөл нэг удаагийн саванд нэг удаагийн халбага сэрээний хамт өгөх хэрэгтэй. </a:t>
            </a:r>
          </a:p>
        </p:txBody>
      </p:sp>
    </p:spTree>
    <p:extLst>
      <p:ext uri="{BB962C8B-B14F-4D97-AF65-F5344CB8AC3E}">
        <p14:creationId xmlns:p14="http://schemas.microsoft.com/office/powerpoint/2010/main" val="419702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24</a:t>
            </a:fld>
            <a:r>
              <a:rPr lang="tr-TR" smtClean="0"/>
              <a:t>/17</a:t>
            </a:r>
            <a:endParaRPr lang="tr-TR" dirty="0"/>
          </a:p>
        </p:txBody>
      </p:sp>
      <p:pic>
        <p:nvPicPr>
          <p:cNvPr id="6" name="İçerik Yer Tutucusu 5"/>
          <p:cNvPicPr>
            <a:picLocks noGrp="1" noChangeAspect="1"/>
          </p:cNvPicPr>
          <p:nvPr>
            <p:ph idx="1"/>
          </p:nvPr>
        </p:nvPicPr>
        <p:blipFill>
          <a:blip r:embed="rId2"/>
          <a:stretch>
            <a:fillRect/>
          </a:stretch>
        </p:blipFill>
        <p:spPr>
          <a:xfrm>
            <a:off x="628650" y="5280589"/>
            <a:ext cx="7886700" cy="1073473"/>
          </a:xfrm>
          <a:prstGeom prst="rect">
            <a:avLst/>
          </a:prstGeom>
        </p:spPr>
      </p:pic>
      <p:sp>
        <p:nvSpPr>
          <p:cNvPr id="4" name="Unvan 3"/>
          <p:cNvSpPr>
            <a:spLocks noGrp="1"/>
          </p:cNvSpPr>
          <p:nvPr>
            <p:ph type="title"/>
          </p:nvPr>
        </p:nvSpPr>
        <p:spPr/>
        <p:txBody>
          <a:bodyPr>
            <a:normAutofit/>
          </a:bodyPr>
          <a:lstStyle/>
          <a:p>
            <a:pPr algn="ctr"/>
            <a:r>
              <a:rPr lang="mn-MN" sz="2500" dirty="0" smtClean="0">
                <a:solidFill>
                  <a:prstClr val="white"/>
                </a:solidFill>
                <a:latin typeface="Arial" pitchFamily="34" charset="0"/>
                <a:cs typeface="Arial" pitchFamily="34" charset="0"/>
              </a:rPr>
              <a:t>КОРОНАВИРУСЫН ШИНЭ ХЭЛБЭРЭЭС ХАМГААЛАХ ТАЛААР АНХААРАХ ЗҮЙЛС</a:t>
            </a:r>
            <a:endParaRPr lang="tr-TR" sz="2500" dirty="0">
              <a:latin typeface="Arial" pitchFamily="34" charset="0"/>
              <a:cs typeface="Arial" pitchFamily="34" charset="0"/>
            </a:endParaRPr>
          </a:p>
        </p:txBody>
      </p:sp>
      <p:pic>
        <p:nvPicPr>
          <p:cNvPr id="5" name="Resim 4"/>
          <p:cNvPicPr>
            <a:picLocks noChangeAspect="1"/>
          </p:cNvPicPr>
          <p:nvPr/>
        </p:nvPicPr>
        <p:blipFill>
          <a:blip r:embed="rId3"/>
          <a:stretch>
            <a:fillRect/>
          </a:stretch>
        </p:blipFill>
        <p:spPr>
          <a:xfrm>
            <a:off x="2497012" y="3653143"/>
            <a:ext cx="4866974" cy="1912705"/>
          </a:xfrm>
          <a:prstGeom prst="rect">
            <a:avLst/>
          </a:prstGeom>
        </p:spPr>
      </p:pic>
      <p:sp>
        <p:nvSpPr>
          <p:cNvPr id="3" name="TextBox 2"/>
          <p:cNvSpPr txBox="1"/>
          <p:nvPr/>
        </p:nvSpPr>
        <p:spPr>
          <a:xfrm>
            <a:off x="628650" y="1628078"/>
            <a:ext cx="7886700" cy="1569660"/>
          </a:xfrm>
          <a:prstGeom prst="rect">
            <a:avLst/>
          </a:prstGeom>
          <a:noFill/>
        </p:spPr>
        <p:txBody>
          <a:bodyPr wrap="square" rtlCol="0">
            <a:spAutoFit/>
          </a:bodyPr>
          <a:lstStyle/>
          <a:p>
            <a:pPr lvl="0" algn="just"/>
            <a:r>
              <a:rPr lang="mn-MN" sz="1600" dirty="0">
                <a:solidFill>
                  <a:prstClr val="black"/>
                </a:solidFill>
                <a:latin typeface="Arial" pitchFamily="34" charset="0"/>
                <a:cs typeface="Arial" pitchFamily="34" charset="0"/>
              </a:rPr>
              <a:t>Халуурах, ханиалгах, амьсгал давчдах зэрэг шинж тэмдэг илэрсэн ажилтанд маск зүүлгэж ажлын байрны эрүүл мэндийн ажилтнуудад үзүүлэх хэрэгтэй. Хэрэв ажлын байрны эрүүл мэндийн ажилтан байхгүй тохиолдолд тухайн ажилтныг бусад ажилчдаас тусгаарлаж эрүүл мэндийн байгууллагад дуудлага өгч зааврын дагуу арга хэмжээ авах хэрэгтэй.</a:t>
            </a:r>
            <a:endParaRPr lang="tr-TR" sz="1600" dirty="0">
              <a:solidFill>
                <a:prstClr val="black"/>
              </a:solidFill>
              <a:latin typeface="Arial" pitchFamily="34" charset="0"/>
              <a:cs typeface="Arial" pitchFamily="34" charset="0"/>
            </a:endParaRPr>
          </a:p>
          <a:p>
            <a:pPr algn="just"/>
            <a:endParaRPr lang="tr-TR" sz="1600" dirty="0">
              <a:latin typeface="Arial" pitchFamily="34" charset="0"/>
              <a:cs typeface="Arial" pitchFamily="34" charset="0"/>
            </a:endParaRPr>
          </a:p>
        </p:txBody>
      </p:sp>
    </p:spTree>
    <p:extLst>
      <p:ext uri="{BB962C8B-B14F-4D97-AF65-F5344CB8AC3E}">
        <p14:creationId xmlns:p14="http://schemas.microsoft.com/office/powerpoint/2010/main" val="3882894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yt Numarası Yer Tutucusu 6"/>
          <p:cNvSpPr>
            <a:spLocks noGrp="1"/>
          </p:cNvSpPr>
          <p:nvPr>
            <p:ph type="sldNum" sz="quarter" idx="12"/>
          </p:nvPr>
        </p:nvSpPr>
        <p:spPr/>
        <p:txBody>
          <a:bodyPr/>
          <a:lstStyle/>
          <a:p>
            <a:fld id="{885776FF-AC16-4B72-9C8A-C6C7B834E379}" type="slidenum">
              <a:rPr lang="tr-TR" smtClean="0"/>
              <a:t>25</a:t>
            </a:fld>
            <a:endParaRPr lang="tr-TR"/>
          </a:p>
        </p:txBody>
      </p:sp>
      <p:sp>
        <p:nvSpPr>
          <p:cNvPr id="2" name="TextBox 1"/>
          <p:cNvSpPr txBox="1"/>
          <p:nvPr/>
        </p:nvSpPr>
        <p:spPr>
          <a:xfrm>
            <a:off x="3345367" y="3479180"/>
            <a:ext cx="3311912" cy="707886"/>
          </a:xfrm>
          <a:prstGeom prst="rect">
            <a:avLst/>
          </a:prstGeom>
          <a:noFill/>
        </p:spPr>
        <p:txBody>
          <a:bodyPr wrap="square" rtlCol="0">
            <a:spAutoFit/>
          </a:bodyPr>
          <a:lstStyle/>
          <a:p>
            <a:r>
              <a:rPr lang="mn-MN" sz="4000" dirty="0" smtClean="0">
                <a:latin typeface="Arial" pitchFamily="34" charset="0"/>
                <a:cs typeface="Arial" pitchFamily="34" charset="0"/>
              </a:rPr>
              <a:t>БАЯРЛАЛАА</a:t>
            </a:r>
            <a:endParaRPr lang="tr-TR" sz="4000" dirty="0">
              <a:latin typeface="Arial" pitchFamily="34" charset="0"/>
              <a:cs typeface="Arial" pitchFamily="34" charset="0"/>
            </a:endParaRPr>
          </a:p>
        </p:txBody>
      </p:sp>
    </p:spTree>
    <p:extLst>
      <p:ext uri="{BB962C8B-B14F-4D97-AF65-F5344CB8AC3E}">
        <p14:creationId xmlns:p14="http://schemas.microsoft.com/office/powerpoint/2010/main" val="9223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çerik Yer Tutucusu 2"/>
          <p:cNvSpPr>
            <a:spLocks noGrp="1"/>
          </p:cNvSpPr>
          <p:nvPr>
            <p:ph idx="4294967295"/>
          </p:nvPr>
        </p:nvSpPr>
        <p:spPr>
          <a:xfrm>
            <a:off x="0" y="1566879"/>
            <a:ext cx="8587198" cy="4696657"/>
          </a:xfrm>
        </p:spPr>
        <p:txBody>
          <a:bodyPr>
            <a:normAutofit/>
          </a:bodyPr>
          <a:lstStyle/>
          <a:p>
            <a:pPr marL="0" indent="0">
              <a:buClr>
                <a:srgbClr val="9D1D1D"/>
              </a:buClr>
              <a:buNone/>
            </a:pPr>
            <a:endParaRPr lang="tr-TR" sz="3000" dirty="0">
              <a:latin typeface="Arial" pitchFamily="34" charset="0"/>
              <a:cs typeface="Arial" pitchFamily="34" charset="0"/>
            </a:endParaRPr>
          </a:p>
          <a:p>
            <a:pPr lvl="1" algn="just">
              <a:lnSpc>
                <a:spcPct val="150000"/>
              </a:lnSpc>
              <a:buClr>
                <a:srgbClr val="9D1D1D"/>
              </a:buClr>
              <a:buFont typeface="Wingdings" panose="05000000000000000000" pitchFamily="2" charset="2"/>
              <a:buChar char="v"/>
            </a:pPr>
            <a:r>
              <a:rPr lang="mn-MN" sz="2000" dirty="0">
                <a:latin typeface="Arial" pitchFamily="34" charset="0"/>
                <a:cs typeface="Arial" pitchFamily="34" charset="0"/>
              </a:rPr>
              <a:t>Дуудлагын төвүүд нь үйлчлүүлэгчид гомдол саналаа ирүүлэх, нийтлэг асуудлуудаа шийдвэрлэх боломжтой олон талт харилцаа холбооны төв юм.</a:t>
            </a:r>
            <a:endParaRPr lang="tr-TR" sz="2000" dirty="0" smtClean="0">
              <a:latin typeface="Arial" pitchFamily="34" charset="0"/>
              <a:cs typeface="Arial" pitchFamily="34" charset="0"/>
            </a:endParaRPr>
          </a:p>
          <a:p>
            <a:pPr lvl="1" algn="just">
              <a:lnSpc>
                <a:spcPct val="150000"/>
              </a:lnSpc>
              <a:buClr>
                <a:srgbClr val="9D1D1D"/>
              </a:buClr>
              <a:buFont typeface="Wingdings" panose="05000000000000000000" pitchFamily="2" charset="2"/>
              <a:buChar char="v"/>
            </a:pPr>
            <a:r>
              <a:rPr lang="mn-MN" sz="2000" dirty="0">
                <a:latin typeface="Arial" pitchFamily="34" charset="0"/>
                <a:cs typeface="Arial" pitchFamily="34" charset="0"/>
              </a:rPr>
              <a:t>Утсаар ирсэн дуудлагаас гадна факс, шуудан, и-мэйл, </a:t>
            </a:r>
            <a:r>
              <a:rPr lang="mn-MN" sz="2000" dirty="0" smtClean="0">
                <a:latin typeface="Arial" pitchFamily="34" charset="0"/>
                <a:cs typeface="Arial" pitchFamily="34" charset="0"/>
              </a:rPr>
              <a:t>интернет, </a:t>
            </a:r>
            <a:r>
              <a:rPr lang="mn-MN" sz="2000" dirty="0" smtClean="0">
                <a:latin typeface="Arial" pitchFamily="34" charset="0"/>
                <a:cs typeface="Arial" pitchFamily="34" charset="0"/>
              </a:rPr>
              <a:t>чат </a:t>
            </a:r>
            <a:r>
              <a:rPr lang="mn-MN" sz="2000" dirty="0">
                <a:latin typeface="Arial" pitchFamily="34" charset="0"/>
                <a:cs typeface="Arial" pitchFamily="34" charset="0"/>
              </a:rPr>
              <a:t>зэрэг </a:t>
            </a:r>
            <a:r>
              <a:rPr lang="mn-MN" sz="2000" dirty="0" smtClean="0">
                <a:latin typeface="Arial" pitchFamily="34" charset="0"/>
                <a:cs typeface="Arial" pitchFamily="34" charset="0"/>
              </a:rPr>
              <a:t>мэдээллийн сувгийг ашигласнаар дуудлагын төвүүд </a:t>
            </a:r>
            <a:r>
              <a:rPr lang="mn-MN" sz="2000" dirty="0">
                <a:latin typeface="Arial" pitchFamily="34" charset="0"/>
                <a:cs typeface="Arial" pitchFamily="34" charset="0"/>
              </a:rPr>
              <a:t>бүх сувгийн харилцаа холбоог удирддаг “Хэрэглэгчийн холбоо барих төв” болон хувирчээ.</a:t>
            </a:r>
            <a:endParaRPr lang="tr-TR" sz="2000" dirty="0" smtClean="0">
              <a:latin typeface="Arial" pitchFamily="34" charset="0"/>
              <a:cs typeface="Arial" pitchFamily="34" charset="0"/>
            </a:endParaRPr>
          </a:p>
        </p:txBody>
      </p:sp>
      <p:sp>
        <p:nvSpPr>
          <p:cNvPr id="3" name="Unvan 2"/>
          <p:cNvSpPr>
            <a:spLocks noGrp="1"/>
          </p:cNvSpPr>
          <p:nvPr>
            <p:ph type="title"/>
          </p:nvPr>
        </p:nvSpPr>
        <p:spPr/>
        <p:txBody>
          <a:bodyPr>
            <a:normAutofit/>
          </a:bodyPr>
          <a:lstStyle/>
          <a:p>
            <a:pPr algn="ctr">
              <a:buClr>
                <a:srgbClr val="9D1D1D"/>
              </a:buClr>
              <a:buFont typeface="Wingdings" panose="05000000000000000000" pitchFamily="2" charset="2"/>
              <a:buChar char="v"/>
            </a:pPr>
            <a:r>
              <a:rPr lang="mn-MN" dirty="0">
                <a:latin typeface="Arial" pitchFamily="34" charset="0"/>
                <a:cs typeface="Arial" pitchFamily="34" charset="0"/>
              </a:rPr>
              <a:t>ДУУДЛАГЫН ТӨВ</a:t>
            </a:r>
            <a:endParaRPr lang="tr-TR" dirty="0">
              <a:latin typeface="Arial" pitchFamily="34" charset="0"/>
              <a:cs typeface="Arial" pitchFamily="34" charset="0"/>
            </a:endParaRPr>
          </a:p>
        </p:txBody>
      </p:sp>
      <p:sp>
        <p:nvSpPr>
          <p:cNvPr id="7" name="Slayt Numarası Yer Tutucusu 6"/>
          <p:cNvSpPr>
            <a:spLocks noGrp="1"/>
          </p:cNvSpPr>
          <p:nvPr>
            <p:ph type="sldNum" sz="quarter" idx="12"/>
          </p:nvPr>
        </p:nvSpPr>
        <p:spPr/>
        <p:txBody>
          <a:bodyPr/>
          <a:lstStyle/>
          <a:p>
            <a:fld id="{885776FF-AC16-4B72-9C8A-C6C7B834E379}" type="slidenum">
              <a:rPr lang="tr-TR" smtClean="0"/>
              <a:pPr/>
              <a:t>3</a:t>
            </a:fld>
            <a:r>
              <a:rPr lang="tr-TR"/>
              <a:t>/17</a:t>
            </a:r>
            <a:endParaRPr lang="tr-TR" dirty="0"/>
          </a:p>
        </p:txBody>
      </p:sp>
    </p:spTree>
    <p:extLst>
      <p:ext uri="{BB962C8B-B14F-4D97-AF65-F5344CB8AC3E}">
        <p14:creationId xmlns:p14="http://schemas.microsoft.com/office/powerpoint/2010/main" val="996880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4</a:t>
            </a:fld>
            <a:r>
              <a:rPr lang="tr-TR" smtClean="0"/>
              <a:t>/17</a:t>
            </a:r>
            <a:endParaRPr lang="tr-TR" dirty="0"/>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ДУУДЛАГЫН ТӨВ</a:t>
            </a:r>
            <a:endParaRPr lang="tr-TR" dirty="0">
              <a:latin typeface="Arial" pitchFamily="34" charset="0"/>
              <a:cs typeface="Arial" pitchFamily="34" charset="0"/>
            </a:endParaRPr>
          </a:p>
        </p:txBody>
      </p:sp>
      <p:sp>
        <p:nvSpPr>
          <p:cNvPr id="6" name="Dikdörtgen 5"/>
          <p:cNvSpPr/>
          <p:nvPr/>
        </p:nvSpPr>
        <p:spPr>
          <a:xfrm>
            <a:off x="0" y="1476353"/>
            <a:ext cx="8113986" cy="1703030"/>
          </a:xfrm>
          <a:prstGeom prst="rect">
            <a:avLst/>
          </a:prstGeom>
        </p:spPr>
        <p:txBody>
          <a:bodyPr wrap="square">
            <a:spAutoFit/>
          </a:bodyPr>
          <a:lstStyle/>
          <a:p>
            <a:pPr marL="800100" lvl="1" indent="-342900" algn="just">
              <a:lnSpc>
                <a:spcPct val="150000"/>
              </a:lnSpc>
              <a:buClr>
                <a:srgbClr val="9D1D1D"/>
              </a:buClr>
              <a:buFont typeface="Wingdings" panose="05000000000000000000" pitchFamily="2" charset="2"/>
              <a:buChar char="v"/>
            </a:pPr>
            <a:r>
              <a:rPr lang="mn-MN" dirty="0">
                <a:latin typeface="Arial" pitchFamily="34" charset="0"/>
                <a:cs typeface="Arial" pitchFamily="34" charset="0"/>
              </a:rPr>
              <a:t>Интерактив </a:t>
            </a:r>
            <a:r>
              <a:rPr lang="mn-MN" dirty="0" smtClean="0">
                <a:latin typeface="Arial" pitchFamily="34" charset="0"/>
                <a:cs typeface="Arial" pitchFamily="34" charset="0"/>
              </a:rPr>
              <a:t>харилцаа, </a:t>
            </a:r>
            <a:r>
              <a:rPr lang="mn-MN" dirty="0">
                <a:latin typeface="Arial" pitchFamily="34" charset="0"/>
                <a:cs typeface="Arial" pitchFamily="34" charset="0"/>
              </a:rPr>
              <a:t>ухаалаг утас, олон нийтийн мэдээллийн хэрэгсэл, компьютер, интернетийн хэрэглээ </a:t>
            </a:r>
            <a:r>
              <a:rPr lang="mn-MN" dirty="0" smtClean="0">
                <a:latin typeface="Arial" pitchFamily="34" charset="0"/>
                <a:cs typeface="Arial" pitchFamily="34" charset="0"/>
              </a:rPr>
              <a:t>өдөр ирэх тусам өсөн нэмэгдэж байгаатай зэрэгцэн дагаад хэрэглэгчийн </a:t>
            </a:r>
            <a:r>
              <a:rPr lang="mn-MN" dirty="0">
                <a:latin typeface="Arial" pitchFamily="34" charset="0"/>
                <a:cs typeface="Arial" pitchFamily="34" charset="0"/>
              </a:rPr>
              <a:t>хүлээлт өөрчлөгдөж </a:t>
            </a:r>
            <a:r>
              <a:rPr lang="mn-MN" dirty="0" smtClean="0">
                <a:latin typeface="Arial" pitchFamily="34" charset="0"/>
                <a:cs typeface="Arial" pitchFamily="34" charset="0"/>
              </a:rPr>
              <a:t>харилцаа холбооны олон сувгийг ашиглаж байна.</a:t>
            </a:r>
            <a:endParaRPr lang="tr-TR" dirty="0">
              <a:latin typeface="Arial" pitchFamily="34" charset="0"/>
              <a:cs typeface="Arial" pitchFamily="34" charset="0"/>
            </a:endParaRPr>
          </a:p>
        </p:txBody>
      </p:sp>
      <p:pic>
        <p:nvPicPr>
          <p:cNvPr id="8" name="Resim 7"/>
          <p:cNvPicPr>
            <a:picLocks noChangeAspect="1"/>
          </p:cNvPicPr>
          <p:nvPr/>
        </p:nvPicPr>
        <p:blipFill>
          <a:blip r:embed="rId2"/>
          <a:stretch>
            <a:fillRect/>
          </a:stretch>
        </p:blipFill>
        <p:spPr>
          <a:xfrm>
            <a:off x="322333" y="3455549"/>
            <a:ext cx="3311427" cy="2731177"/>
          </a:xfrm>
          <a:prstGeom prst="rect">
            <a:avLst/>
          </a:prstGeom>
        </p:spPr>
      </p:pic>
      <p:sp>
        <p:nvSpPr>
          <p:cNvPr id="9" name="Dikdörtgen 8"/>
          <p:cNvSpPr/>
          <p:nvPr/>
        </p:nvSpPr>
        <p:spPr>
          <a:xfrm>
            <a:off x="3943350" y="3717711"/>
            <a:ext cx="4572000" cy="2400657"/>
          </a:xfrm>
          <a:prstGeom prst="rect">
            <a:avLst/>
          </a:prstGeom>
        </p:spPr>
        <p:txBody>
          <a:bodyPr>
            <a:spAutoFit/>
          </a:bodyPr>
          <a:lstStyle/>
          <a:p>
            <a:pPr algn="just">
              <a:lnSpc>
                <a:spcPct val="150000"/>
              </a:lnSpc>
              <a:buClr>
                <a:srgbClr val="9D1D1D"/>
              </a:buClr>
              <a:buFont typeface="Wingdings" panose="05000000000000000000" pitchFamily="2" charset="2"/>
              <a:buChar char="v"/>
            </a:pPr>
            <a:r>
              <a:rPr lang="mn-MN" sz="2000" dirty="0" smtClean="0">
                <a:latin typeface="Arial" pitchFamily="34" charset="0"/>
                <a:cs typeface="Arial" pitchFamily="34" charset="0"/>
              </a:rPr>
              <a:t>Дуудлагын төвүүдийг анх Дэлхийн </a:t>
            </a:r>
            <a:r>
              <a:rPr lang="mn-MN" sz="2000" dirty="0">
                <a:latin typeface="Arial" pitchFamily="34" charset="0"/>
                <a:cs typeface="Arial" pitchFamily="34" charset="0"/>
              </a:rPr>
              <a:t>агаарын тээврийн компаниуд </a:t>
            </a:r>
            <a:r>
              <a:rPr lang="mn-MN" sz="2000" dirty="0" smtClean="0">
                <a:latin typeface="Arial" pitchFamily="34" charset="0"/>
                <a:cs typeface="Arial" pitchFamily="34" charset="0"/>
              </a:rPr>
              <a:t>хэрэглэж </a:t>
            </a:r>
            <a:r>
              <a:rPr lang="mn-MN" sz="2000" dirty="0">
                <a:latin typeface="Arial" pitchFamily="34" charset="0"/>
                <a:cs typeface="Arial" pitchFamily="34" charset="0"/>
              </a:rPr>
              <a:t>байсан бол </a:t>
            </a:r>
            <a:r>
              <a:rPr lang="mn-MN" sz="2000" dirty="0" smtClean="0">
                <a:latin typeface="Arial" pitchFamily="34" charset="0"/>
                <a:cs typeface="Arial" pitchFamily="34" charset="0"/>
              </a:rPr>
              <a:t>одоо технологи хөгжиж банк санхүүгийн салбар зэрэг олон салбарт </a:t>
            </a:r>
            <a:r>
              <a:rPr lang="mn-MN" sz="2000" dirty="0" smtClean="0">
                <a:latin typeface="Arial" pitchFamily="34" charset="0"/>
                <a:cs typeface="Arial" pitchFamily="34" charset="0"/>
              </a:rPr>
              <a:t>ашиглах </a:t>
            </a:r>
            <a:r>
              <a:rPr lang="mn-MN" sz="2000" dirty="0" smtClean="0">
                <a:latin typeface="Arial" pitchFamily="34" charset="0"/>
                <a:cs typeface="Arial" pitchFamily="34" charset="0"/>
              </a:rPr>
              <a:t>болжээ.</a:t>
            </a:r>
            <a:endParaRPr lang="tr-TR" sz="2000" dirty="0">
              <a:latin typeface="Arial" pitchFamily="34" charset="0"/>
              <a:cs typeface="Arial" pitchFamily="34" charset="0"/>
            </a:endParaRPr>
          </a:p>
        </p:txBody>
      </p:sp>
    </p:spTree>
    <p:extLst>
      <p:ext uri="{BB962C8B-B14F-4D97-AF65-F5344CB8AC3E}">
        <p14:creationId xmlns:p14="http://schemas.microsoft.com/office/powerpoint/2010/main" val="1763004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3216166" y="1969252"/>
            <a:ext cx="184731" cy="369332"/>
          </a:xfrm>
          <a:prstGeom prst="rect">
            <a:avLst/>
          </a:prstGeom>
          <a:noFill/>
        </p:spPr>
        <p:txBody>
          <a:bodyPr wrap="none" rtlCol="0">
            <a:spAutoFit/>
          </a:bodyPr>
          <a:lstStyle/>
          <a:p>
            <a:endParaRPr lang="tr-TR" dirty="0">
              <a:latin typeface="Arial" pitchFamily="34" charset="0"/>
              <a:cs typeface="Arial" pitchFamily="34" charset="0"/>
            </a:endParaRPr>
          </a:p>
        </p:txBody>
      </p:sp>
      <p:sp>
        <p:nvSpPr>
          <p:cNvPr id="3" name="Unvan 2"/>
          <p:cNvSpPr>
            <a:spLocks noGrp="1"/>
          </p:cNvSpPr>
          <p:nvPr>
            <p:ph type="title"/>
          </p:nvPr>
        </p:nvSpPr>
        <p:spPr/>
        <p:txBody>
          <a:bodyPr>
            <a:normAutofit/>
          </a:bodyPr>
          <a:lstStyle/>
          <a:p>
            <a:pPr algn="ctr"/>
            <a:r>
              <a:rPr lang="mn-MN" dirty="0">
                <a:latin typeface="Arial" pitchFamily="34" charset="0"/>
                <a:cs typeface="Arial" pitchFamily="34" charset="0"/>
              </a:rPr>
              <a:t>Турк дахь дуудлагын төвүүд</a:t>
            </a:r>
            <a:endParaRPr lang="tr-TR" sz="3200" dirty="0">
              <a:latin typeface="Arial" pitchFamily="34" charset="0"/>
              <a:cs typeface="Arial" pitchFamily="34" charset="0"/>
            </a:endParaRPr>
          </a:p>
        </p:txBody>
      </p:sp>
      <p:sp>
        <p:nvSpPr>
          <p:cNvPr id="7" name="Slayt Numarası Yer Tutucusu 6"/>
          <p:cNvSpPr>
            <a:spLocks noGrp="1"/>
          </p:cNvSpPr>
          <p:nvPr>
            <p:ph type="sldNum" sz="quarter" idx="12"/>
          </p:nvPr>
        </p:nvSpPr>
        <p:spPr/>
        <p:txBody>
          <a:bodyPr/>
          <a:lstStyle/>
          <a:p>
            <a:fld id="{885776FF-AC16-4B72-9C8A-C6C7B834E379}" type="slidenum">
              <a:rPr lang="tr-TR" smtClean="0">
                <a:latin typeface="Arial" pitchFamily="34" charset="0"/>
                <a:cs typeface="Arial" pitchFamily="34" charset="0"/>
              </a:rPr>
              <a:pPr/>
              <a:t>5</a:t>
            </a:fld>
            <a:r>
              <a:rPr lang="tr-TR">
                <a:latin typeface="Arial" pitchFamily="34" charset="0"/>
                <a:cs typeface="Arial" pitchFamily="34" charset="0"/>
              </a:rPr>
              <a:t>/17</a:t>
            </a:r>
            <a:endParaRPr lang="tr-TR" dirty="0">
              <a:latin typeface="Arial" pitchFamily="34" charset="0"/>
              <a:cs typeface="Arial" pitchFamily="34" charset="0"/>
            </a:endParaRPr>
          </a:p>
        </p:txBody>
      </p:sp>
      <p:sp>
        <p:nvSpPr>
          <p:cNvPr id="2" name="Dikdörtgen 1"/>
          <p:cNvSpPr/>
          <p:nvPr/>
        </p:nvSpPr>
        <p:spPr>
          <a:xfrm>
            <a:off x="714703" y="1541769"/>
            <a:ext cx="7800647" cy="2862322"/>
          </a:xfrm>
          <a:prstGeom prst="rect">
            <a:avLst/>
          </a:prstGeom>
        </p:spPr>
        <p:txBody>
          <a:bodyPr wrap="square">
            <a:spAutoFit/>
          </a:bodyPr>
          <a:lstStyle/>
          <a:p>
            <a:pPr marL="342900" indent="-342900" algn="just">
              <a:lnSpc>
                <a:spcPct val="150000"/>
              </a:lnSpc>
              <a:buClr>
                <a:srgbClr val="C00000"/>
              </a:buClr>
              <a:buFont typeface="Wingdings" panose="05000000000000000000" pitchFamily="2" charset="2"/>
              <a:buChar char="v"/>
            </a:pPr>
            <a:r>
              <a:rPr lang="mn-MN" sz="2000" dirty="0">
                <a:solidFill>
                  <a:srgbClr val="000000"/>
                </a:solidFill>
                <a:latin typeface="Arial" pitchFamily="34" charset="0"/>
                <a:cs typeface="Arial" pitchFamily="34" charset="0"/>
              </a:rPr>
              <a:t>Турк дахь дуудлагын төвийн салбар нь 1996 оны сүүлчээр банкны </a:t>
            </a:r>
            <a:r>
              <a:rPr lang="mn-MN" sz="2000" dirty="0" smtClean="0">
                <a:solidFill>
                  <a:srgbClr val="000000"/>
                </a:solidFill>
                <a:latin typeface="Arial" pitchFamily="34" charset="0"/>
                <a:cs typeface="Arial" pitchFamily="34" charset="0"/>
              </a:rPr>
              <a:t>салбарт ажиллаж эхэлсэн юм. </a:t>
            </a:r>
            <a:r>
              <a:rPr lang="mn-MN" sz="2000" dirty="0">
                <a:solidFill>
                  <a:srgbClr val="000000"/>
                </a:solidFill>
                <a:latin typeface="Arial" pitchFamily="34" charset="0"/>
                <a:cs typeface="Arial" pitchFamily="34" charset="0"/>
              </a:rPr>
              <a:t>Сүүлийн жилүүдэд тус салбарт мэдэгдэхүйц өсөлт гарч байгаа бөгөөд энэхүү өсөлт улам бүр </a:t>
            </a:r>
            <a:r>
              <a:rPr lang="mn-MN" sz="2000" dirty="0" smtClean="0">
                <a:solidFill>
                  <a:srgbClr val="000000"/>
                </a:solidFill>
                <a:latin typeface="Arial" pitchFamily="34" charset="0"/>
                <a:cs typeface="Arial" pitchFamily="34" charset="0"/>
              </a:rPr>
              <a:t>нэмэгдсээр байна. Энэхүү  салбарт ажил </a:t>
            </a:r>
            <a:r>
              <a:rPr lang="mn-MN" sz="2000" dirty="0" smtClean="0">
                <a:solidFill>
                  <a:srgbClr val="000000"/>
                </a:solidFill>
                <a:latin typeface="Arial" pitchFamily="34" charset="0"/>
                <a:cs typeface="Arial" pitchFamily="34" charset="0"/>
              </a:rPr>
              <a:t>эрхэлж </a:t>
            </a:r>
            <a:r>
              <a:rPr lang="mn-MN" sz="2000" dirty="0" smtClean="0">
                <a:solidFill>
                  <a:srgbClr val="000000"/>
                </a:solidFill>
                <a:latin typeface="Arial" pitchFamily="34" charset="0"/>
                <a:cs typeface="Arial" pitchFamily="34" charset="0"/>
              </a:rPr>
              <a:t>байгаа дийлэнх иргэд нийтийн харилцаа </a:t>
            </a:r>
            <a:r>
              <a:rPr lang="mn-MN" sz="2000" dirty="0">
                <a:solidFill>
                  <a:srgbClr val="000000"/>
                </a:solidFill>
                <a:latin typeface="Arial" pitchFamily="34" charset="0"/>
                <a:cs typeface="Arial" pitchFamily="34" charset="0"/>
              </a:rPr>
              <a:t>холбоо, дэд бүтэц, эрүүл мэндийн </a:t>
            </a:r>
            <a:r>
              <a:rPr lang="mn-MN" sz="2000" dirty="0" smtClean="0">
                <a:solidFill>
                  <a:srgbClr val="000000"/>
                </a:solidFill>
                <a:latin typeface="Arial" pitchFamily="34" charset="0"/>
                <a:cs typeface="Arial" pitchFamily="34" charset="0"/>
              </a:rPr>
              <a:t>салбарт</a:t>
            </a:r>
            <a:r>
              <a:rPr lang="mn-MN" sz="2000" dirty="0" smtClean="0">
                <a:solidFill>
                  <a:srgbClr val="000000"/>
                </a:solidFill>
                <a:latin typeface="Arial" pitchFamily="34" charset="0"/>
                <a:cs typeface="Arial" pitchFamily="34" charset="0"/>
              </a:rPr>
              <a:t>ай</a:t>
            </a:r>
            <a:r>
              <a:rPr lang="mn-MN" sz="2000" dirty="0">
                <a:solidFill>
                  <a:srgbClr val="000000"/>
                </a:solidFill>
                <a:latin typeface="Arial" pitchFamily="34" charset="0"/>
                <a:cs typeface="Arial" pitchFamily="34" charset="0"/>
              </a:rPr>
              <a:t> холбоотой </a:t>
            </a:r>
            <a:r>
              <a:rPr lang="mn-MN" sz="2000" dirty="0" smtClean="0">
                <a:solidFill>
                  <a:srgbClr val="000000"/>
                </a:solidFill>
                <a:latin typeface="Arial" pitchFamily="34" charset="0"/>
                <a:cs typeface="Arial" pitchFamily="34" charset="0"/>
              </a:rPr>
              <a:t>ажилладаг</a:t>
            </a:r>
            <a:r>
              <a:rPr lang="mn-MN" sz="2000" dirty="0" smtClean="0">
                <a:solidFill>
                  <a:srgbClr val="000000"/>
                </a:solidFill>
                <a:latin typeface="Arial" pitchFamily="34" charset="0"/>
                <a:cs typeface="Arial" pitchFamily="34" charset="0"/>
              </a:rPr>
              <a:t>.</a:t>
            </a:r>
            <a:endParaRPr lang="tr-TR" sz="2000" dirty="0">
              <a:latin typeface="Arial" pitchFamily="34" charset="0"/>
              <a:cs typeface="Arial" pitchFamily="34" charset="0"/>
            </a:endParaRPr>
          </a:p>
        </p:txBody>
      </p:sp>
      <p:sp>
        <p:nvSpPr>
          <p:cNvPr id="4" name="Dikdörtgen 3"/>
          <p:cNvSpPr/>
          <p:nvPr/>
        </p:nvSpPr>
        <p:spPr>
          <a:xfrm>
            <a:off x="1016000" y="4308313"/>
            <a:ext cx="7424057" cy="400110"/>
          </a:xfrm>
          <a:prstGeom prst="rect">
            <a:avLst/>
          </a:prstGeom>
        </p:spPr>
        <p:txBody>
          <a:bodyPr wrap="square">
            <a:spAutoFit/>
          </a:bodyPr>
          <a:lstStyle/>
          <a:p>
            <a:r>
              <a:rPr lang="mn-MN" sz="2000" dirty="0" smtClean="0">
                <a:solidFill>
                  <a:srgbClr val="000000"/>
                </a:solidFill>
                <a:latin typeface="Arial" pitchFamily="34" charset="0"/>
                <a:cs typeface="Arial" pitchFamily="34" charset="0"/>
              </a:rPr>
              <a:t>2020 </a:t>
            </a:r>
            <a:r>
              <a:rPr lang="mn-MN" sz="2000" dirty="0">
                <a:solidFill>
                  <a:srgbClr val="000000"/>
                </a:solidFill>
                <a:latin typeface="Arial" pitchFamily="34" charset="0"/>
                <a:cs typeface="Arial" pitchFamily="34" charset="0"/>
              </a:rPr>
              <a:t>онд Туркийн дуудлагын төвийн салбар;</a:t>
            </a:r>
            <a:endParaRPr lang="tr-TR" sz="2000" dirty="0">
              <a:latin typeface="Arial" pitchFamily="34" charset="0"/>
              <a:cs typeface="Arial" pitchFamily="34" charset="0"/>
            </a:endParaRPr>
          </a:p>
        </p:txBody>
      </p:sp>
      <p:graphicFrame>
        <p:nvGraphicFramePr>
          <p:cNvPr id="10" name="Tablo 9"/>
          <p:cNvGraphicFramePr>
            <a:graphicFrameLocks noGrp="1"/>
          </p:cNvGraphicFramePr>
          <p:nvPr>
            <p:extLst>
              <p:ext uri="{D42A27DB-BD31-4B8C-83A1-F6EECF244321}">
                <p14:modId xmlns:p14="http://schemas.microsoft.com/office/powerpoint/2010/main" val="3938007882"/>
              </p:ext>
            </p:extLst>
          </p:nvPr>
        </p:nvGraphicFramePr>
        <p:xfrm>
          <a:off x="1390650" y="513731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1610805854"/>
                    </a:ext>
                  </a:extLst>
                </a:gridCol>
                <a:gridCol w="3048000">
                  <a:extLst>
                    <a:ext uri="{9D8B030D-6E8A-4147-A177-3AD203B41FA5}">
                      <a16:colId xmlns:a16="http://schemas.microsoft.com/office/drawing/2014/main" xmlns="" val="104106723"/>
                    </a:ext>
                  </a:extLst>
                </a:gridCol>
              </a:tblGrid>
              <a:tr h="370840">
                <a:tc>
                  <a:txBody>
                    <a:bodyPr/>
                    <a:lstStyle/>
                    <a:p>
                      <a:pPr algn="ctr"/>
                      <a:r>
                        <a:rPr lang="mn-MN" dirty="0" smtClean="0">
                          <a:latin typeface="Arial" pitchFamily="34" charset="0"/>
                          <a:cs typeface="Arial" pitchFamily="34" charset="0"/>
                        </a:rPr>
                        <a:t>Нийт аж ахуйн нэгжийн тоо</a:t>
                      </a:r>
                      <a:endParaRPr lang="tr-TR" dirty="0">
                        <a:latin typeface="Arial" pitchFamily="34" charset="0"/>
                        <a:cs typeface="Arial" pitchFamily="34" charset="0"/>
                      </a:endParaRPr>
                    </a:p>
                  </a:txBody>
                  <a:tcPr/>
                </a:tc>
                <a:tc>
                  <a:txBody>
                    <a:bodyPr/>
                    <a:lstStyle/>
                    <a:p>
                      <a:pPr algn="ctr"/>
                      <a:r>
                        <a:rPr lang="mn-MN" dirty="0" smtClean="0">
                          <a:latin typeface="Arial" pitchFamily="34" charset="0"/>
                          <a:cs typeface="Arial" pitchFamily="34" charset="0"/>
                        </a:rPr>
                        <a:t>Нийт ажилчдын тоо</a:t>
                      </a:r>
                      <a:endParaRPr lang="tr-TR" dirty="0">
                        <a:latin typeface="Arial" pitchFamily="34" charset="0"/>
                        <a:cs typeface="Arial" pitchFamily="34" charset="0"/>
                      </a:endParaRPr>
                    </a:p>
                  </a:txBody>
                  <a:tcPr/>
                </a:tc>
                <a:extLst>
                  <a:ext uri="{0D108BD9-81ED-4DB2-BD59-A6C34878D82A}">
                    <a16:rowId xmlns:a16="http://schemas.microsoft.com/office/drawing/2014/main" xmlns="" val="1484951137"/>
                  </a:ext>
                </a:extLst>
              </a:tr>
              <a:tr h="370840">
                <a:tc>
                  <a:txBody>
                    <a:bodyPr/>
                    <a:lstStyle/>
                    <a:p>
                      <a:pPr algn="ctr" rtl="0" fontAlgn="t"/>
                      <a:r>
                        <a:rPr lang="tr-TR" sz="1000" b="0" i="0" u="none" strike="noStrike" dirty="0">
                          <a:effectLst/>
                          <a:latin typeface="Arial" panose="020B0604020202020204" pitchFamily="34" charset="0"/>
                          <a:cs typeface="Arial" pitchFamily="34" charset="0"/>
                        </a:rPr>
                        <a:t>3852</a:t>
                      </a:r>
                    </a:p>
                  </a:txBody>
                  <a:tcPr marL="9525" marR="9525" marT="9525" marB="0"/>
                </a:tc>
                <a:tc>
                  <a:txBody>
                    <a:bodyPr/>
                    <a:lstStyle/>
                    <a:p>
                      <a:pPr algn="ctr" rtl="0" fontAlgn="t"/>
                      <a:r>
                        <a:rPr lang="tr-TR" sz="1000" b="0" i="0" u="none" strike="noStrike" dirty="0">
                          <a:effectLst/>
                          <a:latin typeface="Arial" panose="020B0604020202020204" pitchFamily="34" charset="0"/>
                          <a:cs typeface="Arial" pitchFamily="34" charset="0"/>
                        </a:rPr>
                        <a:t>82599</a:t>
                      </a:r>
                    </a:p>
                  </a:txBody>
                  <a:tcPr marL="9525" marR="9525" marT="9525" marB="0"/>
                </a:tc>
                <a:extLst>
                  <a:ext uri="{0D108BD9-81ED-4DB2-BD59-A6C34878D82A}">
                    <a16:rowId xmlns:a16="http://schemas.microsoft.com/office/drawing/2014/main" xmlns="" val="4267710738"/>
                  </a:ext>
                </a:extLst>
              </a:tr>
            </a:tbl>
          </a:graphicData>
        </a:graphic>
      </p:graphicFrame>
    </p:spTree>
    <p:extLst>
      <p:ext uri="{BB962C8B-B14F-4D97-AF65-F5344CB8AC3E}">
        <p14:creationId xmlns:p14="http://schemas.microsoft.com/office/powerpoint/2010/main" val="320962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6</a:t>
            </a:fld>
            <a:r>
              <a:rPr lang="tr-TR" smtClean="0"/>
              <a:t>/17</a:t>
            </a:r>
            <a:endParaRPr lang="tr-TR" dirty="0"/>
          </a:p>
        </p:txBody>
      </p:sp>
      <p:sp>
        <p:nvSpPr>
          <p:cNvPr id="3" name="İçerik Yer Tutucusu 2"/>
          <p:cNvSpPr>
            <a:spLocks noGrp="1"/>
          </p:cNvSpPr>
          <p:nvPr>
            <p:ph idx="1"/>
          </p:nvPr>
        </p:nvSpPr>
        <p:spPr/>
        <p:txBody>
          <a:bodyPr/>
          <a:lstStyle/>
          <a:p>
            <a:pPr algn="just">
              <a:lnSpc>
                <a:spcPct val="150000"/>
              </a:lnSpc>
              <a:buClr>
                <a:srgbClr val="C00000"/>
              </a:buClr>
              <a:buFont typeface="Wingdings" panose="05000000000000000000" pitchFamily="2" charset="2"/>
              <a:buChar char="v"/>
            </a:pPr>
            <a:r>
              <a:rPr lang="mn-MN" sz="2000" dirty="0" smtClean="0">
                <a:latin typeface="Arial" pitchFamily="34" charset="0"/>
                <a:cs typeface="Arial" pitchFamily="34" charset="0"/>
              </a:rPr>
              <a:t>2013.03.29-ний </a:t>
            </a:r>
            <a:r>
              <a:rPr lang="mn-MN" sz="2000" dirty="0">
                <a:latin typeface="Arial" pitchFamily="34" charset="0"/>
                <a:cs typeface="Arial" pitchFamily="34" charset="0"/>
              </a:rPr>
              <a:t>өдрийн 28602 </a:t>
            </a:r>
            <a:r>
              <a:rPr lang="mn-MN" sz="2000" dirty="0" smtClean="0">
                <a:latin typeface="Arial" pitchFamily="34" charset="0"/>
                <a:cs typeface="Arial" pitchFamily="34" charset="0"/>
              </a:rPr>
              <a:t>дугаартай </a:t>
            </a:r>
            <a:r>
              <a:rPr lang="mn-MN" sz="2000" dirty="0">
                <a:latin typeface="Arial" pitchFamily="34" charset="0"/>
                <a:cs typeface="Arial" pitchFamily="34" charset="0"/>
              </a:rPr>
              <a:t>"Ажлын байран дахь аюулын зэрэгтэй холбоотой Хөдөлмөрийн эрүүл ахуй, аюулгүй байдлын тухай </a:t>
            </a:r>
            <a:r>
              <a:rPr lang="mn-MN" sz="2000" dirty="0" smtClean="0">
                <a:latin typeface="Arial" pitchFamily="34" charset="0"/>
                <a:cs typeface="Arial" pitchFamily="34" charset="0"/>
              </a:rPr>
              <a:t>хуульд нэмэлт </a:t>
            </a:r>
            <a:r>
              <a:rPr lang="mn-MN" sz="2000" dirty="0">
                <a:latin typeface="Arial" pitchFamily="34" charset="0"/>
                <a:cs typeface="Arial" pitchFamily="34" charset="0"/>
              </a:rPr>
              <a:t>өөрчлөлт оруулах </a:t>
            </a:r>
            <a:r>
              <a:rPr lang="mn-MN" sz="2000" dirty="0" smtClean="0">
                <a:latin typeface="Arial" pitchFamily="34" charset="0"/>
                <a:cs typeface="Arial" pitchFamily="34" charset="0"/>
              </a:rPr>
              <a:t>тухай" хуулийн 1-р хавсралтын аюулын </a:t>
            </a:r>
            <a:r>
              <a:rPr lang="mn-MN" sz="2000" dirty="0">
                <a:latin typeface="Arial" pitchFamily="34" charset="0"/>
                <a:cs typeface="Arial" pitchFamily="34" charset="0"/>
              </a:rPr>
              <a:t>ангиллын </a:t>
            </a:r>
            <a:r>
              <a:rPr lang="mn-MN" sz="2000" dirty="0" smtClean="0">
                <a:latin typeface="Arial" pitchFamily="34" charset="0"/>
                <a:cs typeface="Arial" pitchFamily="34" charset="0"/>
              </a:rPr>
              <a:t>жагсаалтад</a:t>
            </a:r>
            <a:r>
              <a:rPr lang="mn-MN" sz="2000" dirty="0">
                <a:latin typeface="Arial" pitchFamily="34" charset="0"/>
                <a:cs typeface="Arial" pitchFamily="34" charset="0"/>
              </a:rPr>
              <a:t> Дуудлагын төвүүд</a:t>
            </a:r>
            <a:r>
              <a:rPr lang="mn-MN" sz="2000" dirty="0" smtClean="0">
                <a:latin typeface="Arial" pitchFamily="34" charset="0"/>
                <a:cs typeface="Arial" pitchFamily="34" charset="0"/>
              </a:rPr>
              <a:t> </a:t>
            </a:r>
            <a:r>
              <a:rPr lang="mn-MN" sz="2000" dirty="0">
                <a:latin typeface="Arial" pitchFamily="34" charset="0"/>
                <a:cs typeface="Arial" pitchFamily="34" charset="0"/>
              </a:rPr>
              <a:t>"бага аюултай" ангилалд багтсан </a:t>
            </a:r>
            <a:r>
              <a:rPr lang="mn-MN" sz="2000" dirty="0" smtClean="0">
                <a:latin typeface="Arial" pitchFamily="34" charset="0"/>
                <a:cs typeface="Arial" pitchFamily="34" charset="0"/>
              </a:rPr>
              <a:t>байдаг.</a:t>
            </a:r>
            <a:endParaRPr lang="tr-TR" sz="20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Турк дахь дуудлагын төвүүд</a:t>
            </a:r>
            <a:endParaRPr lang="tr-TR" dirty="0">
              <a:latin typeface="Arial" pitchFamily="34" charset="0"/>
              <a:cs typeface="Arial" pitchFamily="34" charset="0"/>
            </a:endParaRPr>
          </a:p>
        </p:txBody>
      </p:sp>
    </p:spTree>
    <p:extLst>
      <p:ext uri="{BB962C8B-B14F-4D97-AF65-F5344CB8AC3E}">
        <p14:creationId xmlns:p14="http://schemas.microsoft.com/office/powerpoint/2010/main" val="348879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7</a:t>
            </a:fld>
            <a:r>
              <a:rPr lang="tr-TR" smtClean="0"/>
              <a:t>/17</a:t>
            </a:r>
            <a:endParaRPr lang="tr-TR" dirty="0"/>
          </a:p>
        </p:txBody>
      </p:sp>
      <p:sp>
        <p:nvSpPr>
          <p:cNvPr id="3" name="İçerik Yer Tutucusu 2"/>
          <p:cNvSpPr>
            <a:spLocks noGrp="1"/>
          </p:cNvSpPr>
          <p:nvPr>
            <p:ph idx="1"/>
          </p:nvPr>
        </p:nvSpPr>
        <p:spPr>
          <a:xfrm>
            <a:off x="463550" y="1391646"/>
            <a:ext cx="7886700" cy="1351554"/>
          </a:xfrm>
        </p:spPr>
        <p:txBody>
          <a:bodyPr numCol="1"/>
          <a:lstStyle/>
          <a:p>
            <a:pPr marL="0" indent="0" algn="just">
              <a:lnSpc>
                <a:spcPct val="150000"/>
              </a:lnSpc>
              <a:buNone/>
            </a:pPr>
            <a:r>
              <a:rPr lang="mn-MN" sz="1900" u="sng" dirty="0">
                <a:solidFill>
                  <a:srgbClr val="FF0000"/>
                </a:solidFill>
                <a:latin typeface="Arial" pitchFamily="34" charset="0"/>
                <a:cs typeface="Arial" pitchFamily="34" charset="0"/>
              </a:rPr>
              <a:t>1- Сэтгэцийн </a:t>
            </a:r>
            <a:r>
              <a:rPr lang="mn-MN" sz="1900" u="sng" dirty="0" smtClean="0">
                <a:solidFill>
                  <a:srgbClr val="FF0000"/>
                </a:solidFill>
                <a:latin typeface="Arial" pitchFamily="34" charset="0"/>
                <a:cs typeface="Arial" pitchFamily="34" charset="0"/>
              </a:rPr>
              <a:t>эрсдэлт </a:t>
            </a:r>
            <a:r>
              <a:rPr lang="mn-MN" sz="1900" u="sng" dirty="0">
                <a:solidFill>
                  <a:srgbClr val="FF0000"/>
                </a:solidFill>
                <a:latin typeface="Arial" pitchFamily="34" charset="0"/>
                <a:cs typeface="Arial" pitchFamily="34" charset="0"/>
              </a:rPr>
              <a:t>хүчин зүйлс</a:t>
            </a:r>
            <a:r>
              <a:rPr lang="mn-MN" sz="1900" u="sng" dirty="0" smtClean="0">
                <a:solidFill>
                  <a:srgbClr val="FF0000"/>
                </a:solidFill>
                <a:latin typeface="Arial" pitchFamily="34" charset="0"/>
                <a:cs typeface="Arial" pitchFamily="34" charset="0"/>
              </a:rPr>
              <a:t>:</a:t>
            </a:r>
            <a:r>
              <a:rPr lang="tr-TR" sz="1900" dirty="0" smtClean="0">
                <a:solidFill>
                  <a:srgbClr val="FF0000"/>
                </a:solidFill>
                <a:latin typeface="Arial" pitchFamily="34" charset="0"/>
                <a:cs typeface="Arial" pitchFamily="34" charset="0"/>
              </a:rPr>
              <a:t> </a:t>
            </a:r>
            <a:r>
              <a:rPr lang="mn-MN" sz="1900" dirty="0">
                <a:latin typeface="Arial" pitchFamily="34" charset="0"/>
                <a:cs typeface="Arial" pitchFamily="34" charset="0"/>
              </a:rPr>
              <a:t>Ажилчдын сэтгэлзүйн байдалд сөргөөр нөлөөлж буй хүчин зүйлийг бид </a:t>
            </a:r>
            <a:r>
              <a:rPr lang="mn-MN" sz="1900" dirty="0" smtClean="0">
                <a:latin typeface="Arial" pitchFamily="34" charset="0"/>
                <a:cs typeface="Arial" pitchFamily="34" charset="0"/>
              </a:rPr>
              <a:t>сэтгэлзүйн </a:t>
            </a:r>
            <a:r>
              <a:rPr lang="mn-MN" sz="1900" dirty="0">
                <a:latin typeface="Arial" pitchFamily="34" charset="0"/>
                <a:cs typeface="Arial" pitchFamily="34" charset="0"/>
              </a:rPr>
              <a:t>эрсдэлт хүчин зүйл гэж </a:t>
            </a:r>
            <a:r>
              <a:rPr lang="mn-MN" sz="1900" dirty="0" smtClean="0">
                <a:latin typeface="Arial" pitchFamily="34" charset="0"/>
                <a:cs typeface="Arial" pitchFamily="34" charset="0"/>
              </a:rPr>
              <a:t>тодорхойлдог</a:t>
            </a:r>
            <a:endParaRPr lang="tr-TR" sz="1900" dirty="0">
              <a:latin typeface="Arial" pitchFamily="34" charset="0"/>
              <a:cs typeface="Arial" pitchFamily="34" charset="0"/>
            </a:endParaRPr>
          </a:p>
          <a:p>
            <a:pPr lvl="1" algn="just">
              <a:lnSpc>
                <a:spcPct val="150000"/>
              </a:lnSpc>
            </a:pPr>
            <a:endParaRPr lang="tr-TR" sz="19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ДУУДЛАГЫН ТӨВИЙН </a:t>
            </a:r>
            <a:r>
              <a:rPr lang="mn-MN" dirty="0" smtClean="0">
                <a:latin typeface="Arial" pitchFamily="34" charset="0"/>
                <a:cs typeface="Arial" pitchFamily="34" charset="0"/>
              </a:rPr>
              <a:t>ЭРСДЭЛИЙН </a:t>
            </a:r>
            <a:r>
              <a:rPr lang="mn-MN" dirty="0">
                <a:latin typeface="Arial" pitchFamily="34" charset="0"/>
                <a:cs typeface="Arial" pitchFamily="34" charset="0"/>
              </a:rPr>
              <a:t>ХҮЧИН ЗҮЙЛС</a:t>
            </a:r>
            <a:endParaRPr lang="tr-TR" dirty="0">
              <a:latin typeface="Arial" pitchFamily="34" charset="0"/>
              <a:cs typeface="Arial" pitchFamily="34" charset="0"/>
            </a:endParaRPr>
          </a:p>
        </p:txBody>
      </p:sp>
      <p:sp>
        <p:nvSpPr>
          <p:cNvPr id="5" name="Metin kutusu 4"/>
          <p:cNvSpPr txBox="1"/>
          <p:nvPr/>
        </p:nvSpPr>
        <p:spPr>
          <a:xfrm>
            <a:off x="217714" y="2743200"/>
            <a:ext cx="8297636" cy="2839239"/>
          </a:xfrm>
          <a:prstGeom prst="rect">
            <a:avLst/>
          </a:prstGeom>
          <a:noFill/>
        </p:spPr>
        <p:txBody>
          <a:bodyPr wrap="square" numCol="2" rtlCol="0">
            <a:spAutoFit/>
          </a:bodyPr>
          <a:lstStyle/>
          <a:p>
            <a:pPr marL="800100" lvl="1" indent="-342900" algn="just">
              <a:lnSpc>
                <a:spcPct val="150000"/>
              </a:lnSpc>
              <a:buClr>
                <a:srgbClr val="C00000"/>
              </a:buClr>
              <a:buFont typeface="Wingdings" panose="05000000000000000000" pitchFamily="2" charset="2"/>
              <a:buChar char="§"/>
            </a:pPr>
            <a:r>
              <a:rPr lang="mn-MN" sz="1700" dirty="0">
                <a:latin typeface="Arial" pitchFamily="34" charset="0"/>
                <a:cs typeface="Arial" pitchFamily="34" charset="0"/>
              </a:rPr>
              <a:t>Ажлын агуулга</a:t>
            </a:r>
          </a:p>
          <a:p>
            <a:pPr marL="800100" lvl="1" indent="-342900" algn="just">
              <a:lnSpc>
                <a:spcPct val="150000"/>
              </a:lnSpc>
              <a:buClr>
                <a:srgbClr val="C00000"/>
              </a:buClr>
              <a:buFont typeface="Wingdings" panose="05000000000000000000" pitchFamily="2" charset="2"/>
              <a:buChar char="§"/>
            </a:pPr>
            <a:r>
              <a:rPr lang="mn-MN" sz="1700" dirty="0">
                <a:latin typeface="Arial" pitchFamily="34" charset="0"/>
                <a:cs typeface="Arial" pitchFamily="34" charset="0"/>
              </a:rPr>
              <a:t>Ажлын ачаалал ба ажлын темп</a:t>
            </a:r>
          </a:p>
          <a:p>
            <a:pPr marL="800100" lvl="1" indent="-342900" algn="just">
              <a:lnSpc>
                <a:spcPct val="150000"/>
              </a:lnSpc>
              <a:buClr>
                <a:srgbClr val="C00000"/>
              </a:buClr>
              <a:buFont typeface="Wingdings" panose="05000000000000000000" pitchFamily="2" charset="2"/>
              <a:buChar char="§"/>
            </a:pPr>
            <a:r>
              <a:rPr lang="mn-MN" sz="1700" dirty="0" smtClean="0">
                <a:latin typeface="Arial" pitchFamily="34" charset="0"/>
                <a:cs typeface="Arial" pitchFamily="34" charset="0"/>
              </a:rPr>
              <a:t>Ажлын </a:t>
            </a:r>
            <a:r>
              <a:rPr lang="mn-MN" sz="1700" dirty="0">
                <a:latin typeface="Arial" pitchFamily="34" charset="0"/>
                <a:cs typeface="Arial" pitchFamily="34" charset="0"/>
              </a:rPr>
              <a:t>хөтөлбөрүүд</a:t>
            </a:r>
          </a:p>
          <a:p>
            <a:pPr marL="800100" lvl="1" indent="-342900" algn="just">
              <a:lnSpc>
                <a:spcPct val="150000"/>
              </a:lnSpc>
              <a:buClr>
                <a:srgbClr val="C00000"/>
              </a:buClr>
              <a:buFont typeface="Wingdings" panose="05000000000000000000" pitchFamily="2" charset="2"/>
              <a:buChar char="§"/>
            </a:pPr>
            <a:r>
              <a:rPr lang="mn-MN" sz="1700" dirty="0">
                <a:latin typeface="Arial" pitchFamily="34" charset="0"/>
                <a:cs typeface="Arial" pitchFamily="34" charset="0"/>
              </a:rPr>
              <a:t>Хяналт (Ажилчид ажлын хөтөлбөрөө </a:t>
            </a:r>
            <a:r>
              <a:rPr lang="mn-MN" sz="1700" dirty="0" smtClean="0">
                <a:latin typeface="Arial" pitchFamily="34" charset="0"/>
                <a:cs typeface="Arial" pitchFamily="34" charset="0"/>
              </a:rPr>
              <a:t>хян</a:t>
            </a:r>
            <a:r>
              <a:rPr lang="mn-MN" sz="1700" dirty="0">
                <a:latin typeface="Arial" pitchFamily="34" charset="0"/>
                <a:cs typeface="Arial" pitchFamily="34" charset="0"/>
              </a:rPr>
              <a:t>а</a:t>
            </a:r>
            <a:r>
              <a:rPr lang="mn-MN" sz="1700" dirty="0" smtClean="0">
                <a:latin typeface="Arial" pitchFamily="34" charset="0"/>
                <a:cs typeface="Arial" pitchFamily="34" charset="0"/>
              </a:rPr>
              <a:t>даггүй </a:t>
            </a:r>
            <a:r>
              <a:rPr lang="mn-MN" sz="1700" dirty="0">
                <a:latin typeface="Arial" pitchFamily="34" charset="0"/>
                <a:cs typeface="Arial" pitchFamily="34" charset="0"/>
              </a:rPr>
              <a:t>чадвар багатай)</a:t>
            </a:r>
            <a:endParaRPr lang="tr-TR" sz="1700" dirty="0">
              <a:latin typeface="Arial" pitchFamily="34" charset="0"/>
              <a:cs typeface="Arial" pitchFamily="34" charset="0"/>
            </a:endParaRPr>
          </a:p>
          <a:p>
            <a:pPr marL="800100" lvl="1" indent="-342900" algn="just">
              <a:lnSpc>
                <a:spcPct val="150000"/>
              </a:lnSpc>
              <a:buClr>
                <a:srgbClr val="C00000"/>
              </a:buClr>
              <a:buFont typeface="Wingdings" panose="05000000000000000000" pitchFamily="2" charset="2"/>
              <a:buChar char="§"/>
            </a:pPr>
            <a:r>
              <a:rPr lang="mn-MN" sz="1700" dirty="0" smtClean="0">
                <a:latin typeface="Arial" pitchFamily="34" charset="0"/>
                <a:cs typeface="Arial" pitchFamily="34" charset="0"/>
              </a:rPr>
              <a:t>Ажлын </a:t>
            </a:r>
            <a:r>
              <a:rPr lang="mn-MN" sz="1700" dirty="0">
                <a:latin typeface="Arial" pitchFamily="34" charset="0"/>
                <a:cs typeface="Arial" pitchFamily="34" charset="0"/>
              </a:rPr>
              <a:t>орчин ба тоног төхөөрөмж</a:t>
            </a:r>
          </a:p>
          <a:p>
            <a:pPr marL="800100" lvl="1" indent="-342900" algn="just">
              <a:lnSpc>
                <a:spcPct val="150000"/>
              </a:lnSpc>
              <a:buClr>
                <a:srgbClr val="C00000"/>
              </a:buClr>
              <a:buFont typeface="Wingdings" panose="05000000000000000000" pitchFamily="2" charset="2"/>
              <a:buChar char="§"/>
            </a:pPr>
            <a:r>
              <a:rPr lang="mn-MN" sz="1700" dirty="0">
                <a:latin typeface="Arial" pitchFamily="34" charset="0"/>
                <a:cs typeface="Arial" pitchFamily="34" charset="0"/>
              </a:rPr>
              <a:t>Байгууллагын соёл</a:t>
            </a:r>
          </a:p>
          <a:p>
            <a:pPr marL="800100" lvl="1" indent="-342900" algn="just">
              <a:lnSpc>
                <a:spcPct val="150000"/>
              </a:lnSpc>
              <a:buClr>
                <a:srgbClr val="C00000"/>
              </a:buClr>
              <a:buFont typeface="Wingdings" panose="05000000000000000000" pitchFamily="2" charset="2"/>
              <a:buChar char="§"/>
            </a:pPr>
            <a:r>
              <a:rPr lang="mn-MN" sz="1700" dirty="0">
                <a:latin typeface="Arial" pitchFamily="34" charset="0"/>
                <a:cs typeface="Arial" pitchFamily="34" charset="0"/>
              </a:rPr>
              <a:t>Хүмүүс хоорондын харилцаа</a:t>
            </a:r>
          </a:p>
          <a:p>
            <a:pPr marL="800100" lvl="1" indent="-342900" algn="just">
              <a:lnSpc>
                <a:spcPct val="150000"/>
              </a:lnSpc>
              <a:buClr>
                <a:srgbClr val="C00000"/>
              </a:buClr>
              <a:buFont typeface="Wingdings" panose="05000000000000000000" pitchFamily="2" charset="2"/>
              <a:buChar char="§"/>
            </a:pPr>
            <a:r>
              <a:rPr lang="mn-MN" sz="1700" dirty="0" smtClean="0">
                <a:latin typeface="Arial" pitchFamily="34" charset="0"/>
                <a:cs typeface="Arial" pitchFamily="34" charset="0"/>
              </a:rPr>
              <a:t>Үүрэг хариуцлага</a:t>
            </a:r>
          </a:p>
          <a:p>
            <a:pPr marL="800100" lvl="1" indent="-342900" algn="just">
              <a:lnSpc>
                <a:spcPct val="150000"/>
              </a:lnSpc>
              <a:buClr>
                <a:srgbClr val="C00000"/>
              </a:buClr>
              <a:buFont typeface="Wingdings" panose="05000000000000000000" pitchFamily="2" charset="2"/>
              <a:buChar char="§"/>
            </a:pPr>
            <a:r>
              <a:rPr lang="mn-MN" sz="1700" dirty="0" smtClean="0">
                <a:latin typeface="Arial" pitchFamily="34" charset="0"/>
                <a:cs typeface="Arial" pitchFamily="34" charset="0"/>
              </a:rPr>
              <a:t>Ажил мэргэжлээрээ хөгжин дэвших боломж</a:t>
            </a:r>
            <a:endParaRPr lang="mn-MN" sz="1700" dirty="0">
              <a:latin typeface="Arial" pitchFamily="34" charset="0"/>
              <a:cs typeface="Arial" pitchFamily="34" charset="0"/>
            </a:endParaRPr>
          </a:p>
          <a:p>
            <a:pPr marL="800100" lvl="1" indent="-342900" algn="just">
              <a:lnSpc>
                <a:spcPct val="150000"/>
              </a:lnSpc>
              <a:buClr>
                <a:srgbClr val="C00000"/>
              </a:buClr>
              <a:buFont typeface="Wingdings" panose="05000000000000000000" pitchFamily="2" charset="2"/>
              <a:buChar char="§"/>
            </a:pPr>
            <a:r>
              <a:rPr lang="mn-MN" sz="1700" dirty="0">
                <a:latin typeface="Arial" pitchFamily="34" charset="0"/>
                <a:cs typeface="Arial" pitchFamily="34" charset="0"/>
              </a:rPr>
              <a:t>Ажил, хөдөлмөрийн бус </a:t>
            </a:r>
            <a:r>
              <a:rPr lang="mn-MN" sz="1700" dirty="0" smtClean="0">
                <a:latin typeface="Arial" pitchFamily="34" charset="0"/>
                <a:cs typeface="Arial" pitchFamily="34" charset="0"/>
              </a:rPr>
              <a:t>нөлөө</a:t>
            </a:r>
            <a:endParaRPr lang="tr-TR" sz="1700" dirty="0">
              <a:latin typeface="Arial" pitchFamily="34" charset="0"/>
              <a:cs typeface="Arial" pitchFamily="34" charset="0"/>
            </a:endParaRPr>
          </a:p>
        </p:txBody>
      </p:sp>
    </p:spTree>
    <p:extLst>
      <p:ext uri="{BB962C8B-B14F-4D97-AF65-F5344CB8AC3E}">
        <p14:creationId xmlns:p14="http://schemas.microsoft.com/office/powerpoint/2010/main" val="175033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8</a:t>
            </a:fld>
            <a:r>
              <a:rPr lang="tr-TR" smtClean="0"/>
              <a:t>/17</a:t>
            </a:r>
            <a:endParaRPr lang="tr-TR" dirty="0"/>
          </a:p>
        </p:txBody>
      </p:sp>
      <p:sp>
        <p:nvSpPr>
          <p:cNvPr id="3" name="İçerik Yer Tutucusu 2"/>
          <p:cNvSpPr>
            <a:spLocks noGrp="1"/>
          </p:cNvSpPr>
          <p:nvPr>
            <p:ph idx="1"/>
          </p:nvPr>
        </p:nvSpPr>
        <p:spPr/>
        <p:txBody>
          <a:bodyPr/>
          <a:lstStyle/>
          <a:p>
            <a:pPr marL="342900" lvl="1" indent="0" algn="just">
              <a:lnSpc>
                <a:spcPct val="150000"/>
              </a:lnSpc>
              <a:buNone/>
            </a:pPr>
            <a:r>
              <a:rPr lang="mn-MN" sz="2500" u="sng" dirty="0" smtClean="0">
                <a:solidFill>
                  <a:srgbClr val="FF0000"/>
                </a:solidFill>
                <a:latin typeface="Arial" pitchFamily="34" charset="0"/>
                <a:cs typeface="Arial" pitchFamily="34" charset="0"/>
              </a:rPr>
              <a:t>2-Үйлчлүүлэгчээс </a:t>
            </a:r>
            <a:r>
              <a:rPr lang="mn-MN" sz="2500" u="sng" dirty="0">
                <a:solidFill>
                  <a:srgbClr val="FF0000"/>
                </a:solidFill>
                <a:latin typeface="Arial" pitchFamily="34" charset="0"/>
                <a:cs typeface="Arial" pitchFamily="34" charset="0"/>
              </a:rPr>
              <a:t>үүдэлтэй хүчин зүйлс:</a:t>
            </a:r>
            <a:r>
              <a:rPr lang="tr-TR" sz="2500" dirty="0" smtClean="0">
                <a:solidFill>
                  <a:srgbClr val="D90A14"/>
                </a:solidFill>
                <a:latin typeface="Arial" pitchFamily="34" charset="0"/>
                <a:cs typeface="Arial" pitchFamily="34" charset="0"/>
              </a:rPr>
              <a:t>  </a:t>
            </a:r>
            <a:r>
              <a:rPr lang="mn-MN" sz="2500" dirty="0">
                <a:latin typeface="Arial" pitchFamily="34" charset="0"/>
                <a:cs typeface="Arial" pitchFamily="34" charset="0"/>
              </a:rPr>
              <a:t>Ү</a:t>
            </a:r>
            <a:r>
              <a:rPr lang="mn-MN" sz="2500" dirty="0" smtClean="0">
                <a:latin typeface="Arial" pitchFamily="34" charset="0"/>
                <a:cs typeface="Arial" pitchFamily="34" charset="0"/>
              </a:rPr>
              <a:t>йлчилгээний </a:t>
            </a:r>
            <a:r>
              <a:rPr lang="mn-MN" sz="2500" dirty="0">
                <a:latin typeface="Arial" pitchFamily="34" charset="0"/>
                <a:cs typeface="Arial" pitchFamily="34" charset="0"/>
              </a:rPr>
              <a:t>салбарын ажилтнуудыг </a:t>
            </a:r>
            <a:r>
              <a:rPr lang="mn-MN" sz="2500" dirty="0" smtClean="0">
                <a:latin typeface="Arial" pitchFamily="34" charset="0"/>
                <a:cs typeface="Arial" pitchFamily="34" charset="0"/>
              </a:rPr>
              <a:t>дарамтлах явдал "үйлчлүүлэгч </a:t>
            </a:r>
            <a:r>
              <a:rPr lang="mn-MN" sz="2500" dirty="0">
                <a:latin typeface="Arial" pitchFamily="34" charset="0"/>
                <a:cs typeface="Arial" pitchFamily="34" charset="0"/>
              </a:rPr>
              <a:t>үргэлж зөв байдаг" гэсэн </a:t>
            </a:r>
            <a:r>
              <a:rPr lang="mn-MN" sz="2500" dirty="0" smtClean="0">
                <a:latin typeface="Arial" pitchFamily="34" charset="0"/>
                <a:cs typeface="Arial" pitchFamily="34" charset="0"/>
              </a:rPr>
              <a:t>хандлагаас үүдэлтэй. Энэ нь үйлчлүүлэгч, </a:t>
            </a:r>
            <a:r>
              <a:rPr lang="mn-MN" sz="2500" dirty="0">
                <a:latin typeface="Arial" pitchFamily="34" charset="0"/>
                <a:cs typeface="Arial" pitchFamily="34" charset="0"/>
              </a:rPr>
              <a:t>ажилчдын </a:t>
            </a:r>
            <a:r>
              <a:rPr lang="mn-MN" sz="2500" dirty="0" smtClean="0">
                <a:latin typeface="Arial" pitchFamily="34" charset="0"/>
                <a:cs typeface="Arial" pitchFamily="34" charset="0"/>
              </a:rPr>
              <a:t>хооронд тэгш </a:t>
            </a:r>
            <a:r>
              <a:rPr lang="mn-MN" sz="2500" dirty="0">
                <a:latin typeface="Arial" pitchFamily="34" charset="0"/>
                <a:cs typeface="Arial" pitchFamily="34" charset="0"/>
              </a:rPr>
              <a:t>бус хүчний харилцааг бий болгодог. Доромжлох, </a:t>
            </a:r>
            <a:r>
              <a:rPr lang="mn-MN" sz="2500" dirty="0" smtClean="0">
                <a:latin typeface="Arial" pitchFamily="34" charset="0"/>
                <a:cs typeface="Arial" pitchFamily="34" charset="0"/>
              </a:rPr>
              <a:t>доош хийх гэх мэт аман </a:t>
            </a:r>
            <a:r>
              <a:rPr lang="mn-MN" sz="2500" dirty="0">
                <a:latin typeface="Arial" pitchFamily="34" charset="0"/>
                <a:cs typeface="Arial" pitchFamily="34" charset="0"/>
              </a:rPr>
              <a:t>хэлбэрийн дарамт </a:t>
            </a:r>
            <a:r>
              <a:rPr lang="mn-MN" sz="2500" dirty="0" smtClean="0">
                <a:latin typeface="Arial" pitchFamily="34" charset="0"/>
                <a:cs typeface="Arial" pitchFamily="34" charset="0"/>
              </a:rPr>
              <a:t>шахалт бий болдог.</a:t>
            </a:r>
            <a:endParaRPr lang="tr-TR" sz="2500" dirty="0">
              <a:latin typeface="Arial" pitchFamily="34" charset="0"/>
              <a:cs typeface="Arial" pitchFamily="34" charset="0"/>
            </a:endParaRPr>
          </a:p>
        </p:txBody>
      </p:sp>
      <p:sp>
        <p:nvSpPr>
          <p:cNvPr id="4" name="Unvan 3"/>
          <p:cNvSpPr>
            <a:spLocks noGrp="1"/>
          </p:cNvSpPr>
          <p:nvPr>
            <p:ph type="title"/>
          </p:nvPr>
        </p:nvSpPr>
        <p:spPr/>
        <p:txBody>
          <a:bodyPr/>
          <a:lstStyle/>
          <a:p>
            <a:pPr algn="ctr"/>
            <a:r>
              <a:rPr lang="mn-MN" dirty="0">
                <a:latin typeface="Arial" pitchFamily="34" charset="0"/>
                <a:cs typeface="Arial" pitchFamily="34" charset="0"/>
              </a:rPr>
              <a:t>ДУУДЛАГЫН ТӨВИЙН </a:t>
            </a:r>
            <a:r>
              <a:rPr lang="mn-MN" dirty="0" smtClean="0">
                <a:latin typeface="Arial" pitchFamily="34" charset="0"/>
                <a:cs typeface="Arial" pitchFamily="34" charset="0"/>
              </a:rPr>
              <a:t>ЭРСДЭЛИЙН </a:t>
            </a:r>
            <a:r>
              <a:rPr lang="mn-MN" dirty="0">
                <a:latin typeface="Arial" pitchFamily="34" charset="0"/>
                <a:cs typeface="Arial" pitchFamily="34" charset="0"/>
              </a:rPr>
              <a:t>ХҮЧИН ЗҮЙЛС</a:t>
            </a:r>
            <a:endParaRPr lang="tr-TR" dirty="0">
              <a:latin typeface="Arial" pitchFamily="34" charset="0"/>
              <a:cs typeface="Arial" pitchFamily="34" charset="0"/>
            </a:endParaRPr>
          </a:p>
        </p:txBody>
      </p:sp>
    </p:spTree>
    <p:extLst>
      <p:ext uri="{BB962C8B-B14F-4D97-AF65-F5344CB8AC3E}">
        <p14:creationId xmlns:p14="http://schemas.microsoft.com/office/powerpoint/2010/main" val="3807015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885776FF-AC16-4B72-9C8A-C6C7B834E379}" type="slidenum">
              <a:rPr lang="tr-TR" smtClean="0"/>
              <a:pPr/>
              <a:t>9</a:t>
            </a:fld>
            <a:r>
              <a:rPr lang="tr-TR" smtClean="0"/>
              <a:t>/17</a:t>
            </a:r>
            <a:endParaRPr lang="tr-TR" dirty="0"/>
          </a:p>
        </p:txBody>
      </p:sp>
      <p:pic>
        <p:nvPicPr>
          <p:cNvPr id="5" name="İçerik Yer Tutucusu 4"/>
          <p:cNvPicPr>
            <a:picLocks noGrp="1" noChangeAspect="1"/>
          </p:cNvPicPr>
          <p:nvPr>
            <p:ph idx="1"/>
          </p:nvPr>
        </p:nvPicPr>
        <p:blipFill>
          <a:blip r:embed="rId2"/>
          <a:stretch>
            <a:fillRect/>
          </a:stretch>
        </p:blipFill>
        <p:spPr>
          <a:xfrm>
            <a:off x="1449753" y="2909670"/>
            <a:ext cx="6247915" cy="2634821"/>
          </a:xfrm>
          <a:prstGeom prst="rect">
            <a:avLst/>
          </a:prstGeom>
        </p:spPr>
      </p:pic>
      <p:sp>
        <p:nvSpPr>
          <p:cNvPr id="4" name="Unvan 3"/>
          <p:cNvSpPr>
            <a:spLocks noGrp="1"/>
          </p:cNvSpPr>
          <p:nvPr>
            <p:ph type="title"/>
          </p:nvPr>
        </p:nvSpPr>
        <p:spPr>
          <a:xfrm>
            <a:off x="307819" y="382297"/>
            <a:ext cx="6896475" cy="971210"/>
          </a:xfrm>
        </p:spPr>
        <p:txBody>
          <a:bodyPr>
            <a:normAutofit/>
          </a:bodyPr>
          <a:lstStyle/>
          <a:p>
            <a:pPr algn="ctr"/>
            <a:r>
              <a:rPr lang="mn-MN" dirty="0">
                <a:latin typeface="Arial" pitchFamily="34" charset="0"/>
                <a:cs typeface="Arial" pitchFamily="34" charset="0"/>
              </a:rPr>
              <a:t>ДУУДЛАГЫН ТӨВИЙН </a:t>
            </a:r>
            <a:r>
              <a:rPr lang="mn-MN" dirty="0" smtClean="0">
                <a:latin typeface="Arial" pitchFamily="34" charset="0"/>
                <a:cs typeface="Arial" pitchFamily="34" charset="0"/>
              </a:rPr>
              <a:t>ЭРСДЭЛИЙН </a:t>
            </a:r>
            <a:r>
              <a:rPr lang="mn-MN" dirty="0">
                <a:latin typeface="Arial" pitchFamily="34" charset="0"/>
                <a:cs typeface="Arial" pitchFamily="34" charset="0"/>
              </a:rPr>
              <a:t>ХҮЧИН ЗҮЙЛС</a:t>
            </a:r>
            <a:endParaRPr lang="tr-TR" dirty="0">
              <a:latin typeface="Arial" pitchFamily="34" charset="0"/>
              <a:cs typeface="Arial" pitchFamily="34" charset="0"/>
            </a:endParaRPr>
          </a:p>
        </p:txBody>
      </p:sp>
      <p:sp>
        <p:nvSpPr>
          <p:cNvPr id="6" name="Dikdörtgen 5"/>
          <p:cNvSpPr/>
          <p:nvPr/>
        </p:nvSpPr>
        <p:spPr>
          <a:xfrm>
            <a:off x="867822" y="5445842"/>
            <a:ext cx="7966842" cy="438582"/>
          </a:xfrm>
          <a:prstGeom prst="rect">
            <a:avLst/>
          </a:prstGeom>
        </p:spPr>
        <p:txBody>
          <a:bodyPr wrap="square">
            <a:spAutoFit/>
          </a:bodyPr>
          <a:lstStyle/>
          <a:p>
            <a:pPr marL="285750" indent="-285750" algn="just">
              <a:lnSpc>
                <a:spcPct val="150000"/>
              </a:lnSpc>
              <a:buClr>
                <a:srgbClr val="C00000"/>
              </a:buClr>
              <a:buFont typeface="Arial" panose="020B0604020202020204" pitchFamily="34" charset="0"/>
              <a:buChar char="•"/>
            </a:pPr>
            <a:r>
              <a:rPr lang="mn-MN" sz="1500" dirty="0" smtClean="0">
                <a:solidFill>
                  <a:srgbClr val="000000"/>
                </a:solidFill>
                <a:latin typeface="Arial" pitchFamily="34" charset="0"/>
                <a:cs typeface="Arial" pitchFamily="34" charset="0"/>
              </a:rPr>
              <a:t>Стрессийн </a:t>
            </a:r>
            <a:r>
              <a:rPr lang="mn-MN" sz="1500" dirty="0" smtClean="0">
                <a:solidFill>
                  <a:srgbClr val="000000"/>
                </a:solidFill>
                <a:latin typeface="Arial" pitchFamily="34" charset="0"/>
                <a:cs typeface="Arial" pitchFamily="34" charset="0"/>
              </a:rPr>
              <a:t>давтамж </a:t>
            </a:r>
            <a:r>
              <a:rPr lang="mn-MN" sz="1500" dirty="0" smtClean="0">
                <a:solidFill>
                  <a:srgbClr val="000000"/>
                </a:solidFill>
                <a:latin typeface="Arial" pitchFamily="34" charset="0"/>
                <a:cs typeface="Arial" pitchFamily="34" charset="0"/>
              </a:rPr>
              <a:t>ихсэх, гүнзгийрэх үед ажилтанд илүү их сөрөг</a:t>
            </a:r>
            <a:r>
              <a:rPr lang="mn-MN" sz="1500" dirty="0">
                <a:solidFill>
                  <a:srgbClr val="000000"/>
                </a:solidFill>
                <a:latin typeface="Arial" pitchFamily="34" charset="0"/>
                <a:cs typeface="Arial" pitchFamily="34" charset="0"/>
              </a:rPr>
              <a:t> </a:t>
            </a:r>
            <a:r>
              <a:rPr lang="mn-MN" sz="1500" dirty="0" smtClean="0">
                <a:solidFill>
                  <a:srgbClr val="000000"/>
                </a:solidFill>
                <a:latin typeface="Arial" pitchFamily="34" charset="0"/>
                <a:cs typeface="Arial" pitchFamily="34" charset="0"/>
              </a:rPr>
              <a:t>нөлөө үзүүлдэг.</a:t>
            </a:r>
            <a:endParaRPr lang="tr-TR" sz="1500" dirty="0">
              <a:latin typeface="Arial" pitchFamily="34" charset="0"/>
              <a:cs typeface="Arial" pitchFamily="34" charset="0"/>
            </a:endParaRPr>
          </a:p>
        </p:txBody>
      </p:sp>
      <p:sp>
        <p:nvSpPr>
          <p:cNvPr id="7" name="Dikdörtgen 6"/>
          <p:cNvSpPr/>
          <p:nvPr/>
        </p:nvSpPr>
        <p:spPr>
          <a:xfrm>
            <a:off x="867822" y="1620599"/>
            <a:ext cx="7411779" cy="1338828"/>
          </a:xfrm>
          <a:prstGeom prst="rect">
            <a:avLst/>
          </a:prstGeom>
        </p:spPr>
        <p:txBody>
          <a:bodyPr wrap="square">
            <a:spAutoFit/>
          </a:bodyPr>
          <a:lstStyle/>
          <a:p>
            <a:pPr marL="285750" indent="-285750" algn="just">
              <a:lnSpc>
                <a:spcPct val="150000"/>
              </a:lnSpc>
              <a:buClr>
                <a:srgbClr val="C00000"/>
              </a:buClr>
              <a:buFont typeface="Arial" panose="020B0604020202020204" pitchFamily="34" charset="0"/>
              <a:buChar char="•"/>
            </a:pPr>
            <a:r>
              <a:rPr lang="mn-MN" dirty="0">
                <a:solidFill>
                  <a:srgbClr val="000000"/>
                </a:solidFill>
                <a:latin typeface="Arial" pitchFamily="34" charset="0"/>
                <a:cs typeface="Arial" pitchFamily="34" charset="0"/>
              </a:rPr>
              <a:t>Ажил, ажиллах орчноос үүдэлтэй </a:t>
            </a:r>
            <a:r>
              <a:rPr lang="mn-MN" dirty="0" smtClean="0">
                <a:solidFill>
                  <a:srgbClr val="000000"/>
                </a:solidFill>
                <a:latin typeface="Arial" pitchFamily="34" charset="0"/>
                <a:cs typeface="Arial" pitchFamily="34" charset="0"/>
              </a:rPr>
              <a:t>стресс </a:t>
            </a:r>
            <a:r>
              <a:rPr lang="mn-MN" dirty="0">
                <a:solidFill>
                  <a:srgbClr val="000000"/>
                </a:solidFill>
                <a:latin typeface="Arial" pitchFamily="34" charset="0"/>
                <a:cs typeface="Arial" pitchFamily="34" charset="0"/>
              </a:rPr>
              <a:t>нь зөвхөн ажлын байраар хязгаарлагдахгүй бөгөөд тухайн хүний ​​нийгмийн харилцаанд нөлөөлдөг болох нь ажиглагдсан.</a:t>
            </a:r>
            <a:endParaRPr lang="tr-TR"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8725655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2677</TotalTime>
  <Words>1652</Words>
  <Application>Microsoft Office PowerPoint</Application>
  <PresentationFormat>On-screen Show (4:3)</PresentationFormat>
  <Paragraphs>148</Paragraphs>
  <Slides>25</Slides>
  <Notes>5</Notes>
  <HiddenSlides>0</HiddenSlides>
  <MMClips>0</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Office Teması</vt:lpstr>
      <vt:lpstr>Özel Tasarım</vt:lpstr>
      <vt:lpstr>1_Özel Tasarım</vt:lpstr>
      <vt:lpstr>2_Özel Tasarım</vt:lpstr>
      <vt:lpstr>3_Özel Tasarım</vt:lpstr>
      <vt:lpstr>Дуудлагын төвүүд дэхь  ажлын байрыг коронавирусын дэгдэлтээс  хамгаалах</vt:lpstr>
      <vt:lpstr>Илтгэлийн бүтэц</vt:lpstr>
      <vt:lpstr>ДУУДЛАГЫН ТӨВ</vt:lpstr>
      <vt:lpstr>ДУУДЛАГЫН ТӨВ</vt:lpstr>
      <vt:lpstr>Турк дахь дуудлагын төвүүд</vt:lpstr>
      <vt:lpstr>Турк дахь дуудлагын төвүүд</vt:lpstr>
      <vt:lpstr>ДУУДЛАГЫН ТӨВИЙН ЭРСДЭЛИЙН ХҮЧИН ЗҮЙЛС</vt:lpstr>
      <vt:lpstr>ДУУДЛАГЫН ТӨВИЙН ЭРСДЭЛИЙН ХҮЧИН ЗҮЙЛС</vt:lpstr>
      <vt:lpstr>ДУУДЛАГЫН ТӨВИЙН ЭРСДЭЛИЙН ХҮЧИН ЗҮЙЛС</vt:lpstr>
      <vt:lpstr>ДУУДЛАГЫН ТӨВИЙН ЭРСДЭЛИЙН ХҮЧИН ЗҮЙЛС</vt:lpstr>
      <vt:lpstr>ДУУДЛАГЫН ТӨВИЙН ЭРСДЭЛИЙН ХҮЧИН ЗҮЙЛС</vt:lpstr>
      <vt:lpstr>ДУУДЛАГЫН ТӨВИЙН ЭРСДЭЛИЙН ХҮЧИН ЗҮЙЛС</vt:lpstr>
      <vt:lpstr>ДУУДЛАГЫН ТӨВИЙН ЭРСДЭЛИЙН ХҮЧИН ЗҮЙЛС</vt:lpstr>
      <vt:lpstr>Барилгын синдром өвчин-HBS (Sick Building Syndrome-SBS)</vt:lpstr>
      <vt:lpstr>МЭРГЭЖЛИЙН ӨВЧНҮҮД</vt:lpstr>
      <vt:lpstr>МЭРГЭЖЛИЙН ӨВЧНҮҮД</vt:lpstr>
      <vt:lpstr>МЭРГЭЖЛИЙН ӨВЧНҮҮД</vt:lpstr>
      <vt:lpstr>МЭРГЭЖЛИЙН ӨВЧНҮҮД</vt:lpstr>
      <vt:lpstr>КОРОНАВИРУСЫН ШИНЭ ХЭЛБЭРЭЭС ХАМГААЛАХ ТАЛААР АНХААРАХ ЗҮЙЛС</vt:lpstr>
      <vt:lpstr>КОРОНАВИРУСЫН ШИНЭ ХЭЛБЭРЭЭС ХАМГААЛАХ ТАЛААР АНХААРАХ ЗҮЙЛС</vt:lpstr>
      <vt:lpstr>КОРОНАВИРУСЫН ШИНЭ ХЭЛБЭРЭЭС ХАМГААЛАХ ТАЛААР АНХААРАХ ЗҮЙЛС</vt:lpstr>
      <vt:lpstr>КОРОНАВИРУСЫН ШИНЭ ХЭЛБЭРЭЭС ХАМГААЛАХ ТАЛААР АНХААРАХ ЗҮЙЛС</vt:lpstr>
      <vt:lpstr>КОРОНАВИРУСЫН ШИНЭ ХЭЛБЭРЭЭС ХАМГААЛАХ ТАЛААР АНХААРАХ ЗҮЙЛС</vt:lpstr>
      <vt:lpstr>КОРОНАВИРУСЫН ШИНЭ ХЭЛБЭРЭЭС ХАМГААЛАХ ТАЛААР АНХААРАХ ЗҮЙЛС</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SUNUM BAŞLIĞI</dc:title>
  <dc:creator>HP</dc:creator>
  <cp:lastModifiedBy>USER</cp:lastModifiedBy>
  <cp:revision>398</cp:revision>
  <dcterms:created xsi:type="dcterms:W3CDTF">2019-04-01T08:33:12Z</dcterms:created>
  <dcterms:modified xsi:type="dcterms:W3CDTF">2020-09-07T04:25:30Z</dcterms:modified>
</cp:coreProperties>
</file>