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3" r:id="rId3"/>
    <p:sldMasterId id="2147483745" r:id="rId4"/>
    <p:sldMasterId id="2147483757" r:id="rId5"/>
  </p:sldMasterIdLst>
  <p:notesMasterIdLst>
    <p:notesMasterId r:id="rId36"/>
  </p:notesMasterIdLst>
  <p:handoutMasterIdLst>
    <p:handoutMasterId r:id="rId37"/>
  </p:handoutMasterIdLst>
  <p:sldIdLst>
    <p:sldId id="352" r:id="rId6"/>
    <p:sldId id="304" r:id="rId7"/>
    <p:sldId id="373" r:id="rId8"/>
    <p:sldId id="374" r:id="rId9"/>
    <p:sldId id="375" r:id="rId10"/>
    <p:sldId id="376" r:id="rId11"/>
    <p:sldId id="302" r:id="rId12"/>
    <p:sldId id="354" r:id="rId13"/>
    <p:sldId id="355" r:id="rId14"/>
    <p:sldId id="356" r:id="rId15"/>
    <p:sldId id="377" r:id="rId16"/>
    <p:sldId id="357" r:id="rId17"/>
    <p:sldId id="358" r:id="rId18"/>
    <p:sldId id="359" r:id="rId19"/>
    <p:sldId id="360" r:id="rId20"/>
    <p:sldId id="361" r:id="rId21"/>
    <p:sldId id="362" r:id="rId22"/>
    <p:sldId id="363" r:id="rId23"/>
    <p:sldId id="364" r:id="rId24"/>
    <p:sldId id="378" r:id="rId25"/>
    <p:sldId id="365" r:id="rId26"/>
    <p:sldId id="366" r:id="rId27"/>
    <p:sldId id="367" r:id="rId28"/>
    <p:sldId id="368" r:id="rId29"/>
    <p:sldId id="379" r:id="rId30"/>
    <p:sldId id="369" r:id="rId31"/>
    <p:sldId id="380" r:id="rId32"/>
    <p:sldId id="370" r:id="rId33"/>
    <p:sldId id="371" r:id="rId34"/>
    <p:sldId id="353" r:id="rId35"/>
  </p:sldIdLst>
  <p:sldSz cx="9144000" cy="6858000" type="screen4x3"/>
  <p:notesSz cx="7010400" cy="9296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Lst>
        </p14:section>
        <p14:section name="Başlıksız Bölüm" id="{89985544-BC55-4476-8A9D-38AAD342E118}">
          <p14:sldIdLst>
            <p14:sldId id="304"/>
            <p14:sldId id="373"/>
            <p14:sldId id="374"/>
            <p14:sldId id="375"/>
            <p14:sldId id="376"/>
            <p14:sldId id="302"/>
            <p14:sldId id="354"/>
            <p14:sldId id="355"/>
            <p14:sldId id="356"/>
            <p14:sldId id="377"/>
            <p14:sldId id="357"/>
            <p14:sldId id="358"/>
            <p14:sldId id="359"/>
            <p14:sldId id="360"/>
            <p14:sldId id="361"/>
            <p14:sldId id="362"/>
            <p14:sldId id="363"/>
            <p14:sldId id="364"/>
            <p14:sldId id="378"/>
            <p14:sldId id="365"/>
            <p14:sldId id="366"/>
            <p14:sldId id="367"/>
            <p14:sldId id="368"/>
            <p14:sldId id="379"/>
            <p14:sldId id="369"/>
            <p14:sldId id="380"/>
            <p14:sldId id="370"/>
            <p14:sldId id="371"/>
            <p14:sldId id="35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A14"/>
    <a:srgbClr val="DC0B15"/>
    <a:srgbClr val="D8111B"/>
    <a:srgbClr val="9D1D1D"/>
    <a:srgbClr val="E0AF56"/>
    <a:srgbClr val="DFB058"/>
    <a:srgbClr val="0A4356"/>
    <a:srgbClr val="FBDD9D"/>
    <a:srgbClr val="42BBC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4848" autoAdjust="0"/>
  </p:normalViewPr>
  <p:slideViewPr>
    <p:cSldViewPr snapToGrid="0">
      <p:cViewPr>
        <p:scale>
          <a:sx n="80" d="100"/>
          <a:sy n="80" d="100"/>
        </p:scale>
        <p:origin x="-120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1" Type="http://schemas.openxmlformats.org/officeDocument/2006/relationships/hyperlink" Target="https://ailevecalisma.gov.tr/covid19"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ilevecalisma.gov.tr/covid19"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AA37F-C572-4C70-9208-E6253CFCEB2F}" type="doc">
      <dgm:prSet loTypeId="urn:microsoft.com/office/officeart/2005/8/layout/chevron2" loCatId="process" qsTypeId="urn:microsoft.com/office/officeart/2005/8/quickstyle/3d2" qsCatId="3D" csTypeId="urn:microsoft.com/office/officeart/2005/8/colors/accent1_3" csCatId="accent1" phldr="1"/>
      <dgm:spPr/>
      <dgm:t>
        <a:bodyPr/>
        <a:lstStyle/>
        <a:p>
          <a:endParaRPr lang="tr-TR"/>
        </a:p>
      </dgm:t>
    </dgm:pt>
    <dgm:pt modelId="{269DEF99-4CF0-40C7-9DB4-2C780714AC23}">
      <dgm:prSet phldrT="[Metin]" custT="1"/>
      <dgm:spPr/>
      <dgm:t>
        <a:bodyPr/>
        <a:lstStyle/>
        <a:p>
          <a:r>
            <a:rPr lang="mn-MN" sz="2000" b="1" dirty="0" smtClean="0">
              <a:solidFill>
                <a:schemeClr val="tx1"/>
              </a:solidFill>
              <a:latin typeface="Arial" pitchFamily="34" charset="0"/>
              <a:cs typeface="Arial" pitchFamily="34" charset="0"/>
            </a:rPr>
            <a:t>Бэлэн байдал</a:t>
          </a:r>
          <a:endParaRPr lang="tr-TR" sz="2000" b="1" dirty="0">
            <a:solidFill>
              <a:schemeClr val="tx1"/>
            </a:solidFill>
            <a:latin typeface="Arial" pitchFamily="34" charset="0"/>
            <a:cs typeface="Arial" pitchFamily="34" charset="0"/>
          </a:endParaRPr>
        </a:p>
      </dgm:t>
    </dgm:pt>
    <dgm:pt modelId="{F6FEA709-E3A3-4A78-82D6-F9A7B12948D2}" type="parTrans" cxnId="{F8F24001-4D77-48AB-9E97-925D42EBC567}">
      <dgm:prSet/>
      <dgm:spPr/>
      <dgm:t>
        <a:bodyPr/>
        <a:lstStyle/>
        <a:p>
          <a:endParaRPr lang="tr-TR" sz="2000">
            <a:latin typeface="Garamond" panose="02020404030301010803" pitchFamily="18" charset="0"/>
          </a:endParaRPr>
        </a:p>
      </dgm:t>
    </dgm:pt>
    <dgm:pt modelId="{5D4ABA79-70AD-4B09-A0C6-04E7A709841D}" type="sibTrans" cxnId="{F8F24001-4D77-48AB-9E97-925D42EBC567}">
      <dgm:prSet/>
      <dgm:spPr/>
      <dgm:t>
        <a:bodyPr/>
        <a:lstStyle/>
        <a:p>
          <a:endParaRPr lang="tr-TR" sz="2000">
            <a:latin typeface="Garamond" panose="02020404030301010803" pitchFamily="18" charset="0"/>
          </a:endParaRPr>
        </a:p>
      </dgm:t>
    </dgm:pt>
    <dgm:pt modelId="{EE81EAA1-43E8-4D51-9F99-8D7633591D74}">
      <dgm:prSet phldrT="[Metin]" custT="1"/>
      <dgm:spPr/>
      <dgm:t>
        <a:bodyPr/>
        <a:lstStyle/>
        <a:p>
          <a:r>
            <a:rPr lang="mn-MN" sz="1600" dirty="0" smtClean="0">
              <a:latin typeface="Arial" pitchFamily="34" charset="0"/>
              <a:cs typeface="Arial" pitchFamily="34" charset="0"/>
            </a:rPr>
            <a:t>Өртөх эрсдэл өндөртэй салбарууд</a:t>
          </a:r>
          <a:endParaRPr lang="tr-TR" sz="1600" dirty="0">
            <a:latin typeface="Arial" pitchFamily="34" charset="0"/>
            <a:cs typeface="Arial" pitchFamily="34" charset="0"/>
          </a:endParaRPr>
        </a:p>
      </dgm:t>
    </dgm:pt>
    <dgm:pt modelId="{7D7CB28C-7382-49AC-8AA9-919EB0F2DC65}" type="parTrans" cxnId="{891B6333-A7C1-4BC0-8E02-0A1A0F666BAF}">
      <dgm:prSet/>
      <dgm:spPr/>
      <dgm:t>
        <a:bodyPr/>
        <a:lstStyle/>
        <a:p>
          <a:endParaRPr lang="tr-TR" sz="2000">
            <a:latin typeface="Garamond" panose="02020404030301010803" pitchFamily="18" charset="0"/>
          </a:endParaRPr>
        </a:p>
      </dgm:t>
    </dgm:pt>
    <dgm:pt modelId="{ABCC5221-FBD8-41AB-94CC-57C935967F34}" type="sibTrans" cxnId="{891B6333-A7C1-4BC0-8E02-0A1A0F666BAF}">
      <dgm:prSet/>
      <dgm:spPr/>
      <dgm:t>
        <a:bodyPr/>
        <a:lstStyle/>
        <a:p>
          <a:endParaRPr lang="tr-TR" sz="2000">
            <a:latin typeface="Garamond" panose="02020404030301010803" pitchFamily="18" charset="0"/>
          </a:endParaRPr>
        </a:p>
      </dgm:t>
    </dgm:pt>
    <dgm:pt modelId="{97821EEF-A4BB-4364-8F6B-4F00350DAD81}">
      <dgm:prSet phldrT="[Metin]" custT="1"/>
      <dgm:spPr/>
      <dgm:t>
        <a:bodyPr/>
        <a:lstStyle/>
        <a:p>
          <a:r>
            <a:rPr lang="mn-MN" sz="2000" b="1" dirty="0" smtClean="0">
              <a:solidFill>
                <a:schemeClr val="tx1"/>
              </a:solidFill>
              <a:latin typeface="Arial" pitchFamily="34" charset="0"/>
              <a:cs typeface="Arial" pitchFamily="34" charset="0"/>
            </a:rPr>
            <a:t>Хуваалцах</a:t>
          </a:r>
          <a:endParaRPr lang="tr-TR" sz="2000" b="1" dirty="0">
            <a:solidFill>
              <a:schemeClr val="tx1"/>
            </a:solidFill>
            <a:latin typeface="Arial" pitchFamily="34" charset="0"/>
            <a:cs typeface="Arial" pitchFamily="34" charset="0"/>
          </a:endParaRPr>
        </a:p>
      </dgm:t>
    </dgm:pt>
    <dgm:pt modelId="{04FEFB80-7886-4B00-A395-F0B54C848CC3}" type="parTrans" cxnId="{2CDF7713-E383-44EB-A776-AFA97DD39F8E}">
      <dgm:prSet/>
      <dgm:spPr/>
      <dgm:t>
        <a:bodyPr/>
        <a:lstStyle/>
        <a:p>
          <a:endParaRPr lang="tr-TR" sz="2000">
            <a:latin typeface="Garamond" panose="02020404030301010803" pitchFamily="18" charset="0"/>
          </a:endParaRPr>
        </a:p>
      </dgm:t>
    </dgm:pt>
    <dgm:pt modelId="{884C3740-9E9C-4AC4-B5DA-A8922E77D31A}" type="sibTrans" cxnId="{2CDF7713-E383-44EB-A776-AFA97DD39F8E}">
      <dgm:prSet/>
      <dgm:spPr/>
      <dgm:t>
        <a:bodyPr/>
        <a:lstStyle/>
        <a:p>
          <a:endParaRPr lang="tr-TR" sz="2000">
            <a:latin typeface="Garamond" panose="02020404030301010803" pitchFamily="18" charset="0"/>
          </a:endParaRPr>
        </a:p>
      </dgm:t>
    </dgm:pt>
    <dgm:pt modelId="{433F17D6-4D12-47B3-8419-44B621CCA4E0}">
      <dgm:prSet phldrT="[Metin]" custT="1"/>
      <dgm:spPr>
        <a:solidFill>
          <a:srgbClr val="E9F2FB">
            <a:alpha val="89804"/>
          </a:srgbClr>
        </a:solidFill>
      </dgm:spPr>
      <dgm:t>
        <a:bodyPr/>
        <a:lstStyle/>
        <a:p>
          <a:r>
            <a:rPr lang="mn-MN" sz="1600" dirty="0" smtClean="0">
              <a:latin typeface="Arial" pitchFamily="34" charset="0"/>
              <a:cs typeface="Arial" pitchFamily="34" charset="0"/>
            </a:rPr>
            <a:t>Ажилчин, ажил олгогч нэгдсэн холбоо, үйлдвэрчний эвлэл, олон нийтийн байгууллага, Хөдөлмөрийн эрүүл мэнд, аюулгүй байдал (ХАБЭА)-ын мэргэжилтнүүд</a:t>
          </a:r>
          <a:endParaRPr lang="tr-TR" sz="1600" dirty="0">
            <a:latin typeface="Arial" pitchFamily="34" charset="0"/>
            <a:cs typeface="Arial" pitchFamily="34" charset="0"/>
          </a:endParaRPr>
        </a:p>
      </dgm:t>
    </dgm:pt>
    <dgm:pt modelId="{BECB477C-988D-406F-A615-4384B7ED8FDB}" type="parTrans" cxnId="{CF164608-4D34-4382-810D-700143FBBE13}">
      <dgm:prSet/>
      <dgm:spPr/>
      <dgm:t>
        <a:bodyPr/>
        <a:lstStyle/>
        <a:p>
          <a:endParaRPr lang="tr-TR" sz="2000">
            <a:latin typeface="Garamond" panose="02020404030301010803" pitchFamily="18" charset="0"/>
          </a:endParaRPr>
        </a:p>
      </dgm:t>
    </dgm:pt>
    <dgm:pt modelId="{04BE5D21-AFB2-48A9-A456-57B305E0189D}" type="sibTrans" cxnId="{CF164608-4D34-4382-810D-700143FBBE13}">
      <dgm:prSet/>
      <dgm:spPr/>
      <dgm:t>
        <a:bodyPr/>
        <a:lstStyle/>
        <a:p>
          <a:endParaRPr lang="tr-TR" sz="2000">
            <a:latin typeface="Garamond" panose="02020404030301010803" pitchFamily="18" charset="0"/>
          </a:endParaRPr>
        </a:p>
      </dgm:t>
    </dgm:pt>
    <dgm:pt modelId="{F1E6A00F-9CDA-4F6E-A7A5-CA81B9F5F380}">
      <dgm:prSet phldrT="[Metin]" custT="1"/>
      <dgm:spPr/>
      <dgm:t>
        <a:bodyPr/>
        <a:lstStyle/>
        <a:p>
          <a:r>
            <a:rPr lang="mn-MN" sz="2000" b="1" dirty="0" smtClean="0">
              <a:solidFill>
                <a:schemeClr val="tx1"/>
              </a:solidFill>
              <a:latin typeface="Arial" pitchFamily="34" charset="0"/>
              <a:cs typeface="Arial" pitchFamily="34" charset="0"/>
            </a:rPr>
            <a:t>Хянах</a:t>
          </a:r>
          <a:endParaRPr lang="tr-TR" sz="2000" b="1" dirty="0">
            <a:solidFill>
              <a:schemeClr val="tx1"/>
            </a:solidFill>
            <a:latin typeface="Arial" pitchFamily="34" charset="0"/>
            <a:cs typeface="Arial" pitchFamily="34" charset="0"/>
          </a:endParaRPr>
        </a:p>
      </dgm:t>
    </dgm:pt>
    <dgm:pt modelId="{24C5FA46-4E78-49CD-9376-48DA71343A17}" type="parTrans" cxnId="{5BD55A3D-E3E2-483C-880C-C75F13BAD6C5}">
      <dgm:prSet/>
      <dgm:spPr/>
      <dgm:t>
        <a:bodyPr/>
        <a:lstStyle/>
        <a:p>
          <a:endParaRPr lang="tr-TR" sz="2000">
            <a:latin typeface="Garamond" panose="02020404030301010803" pitchFamily="18" charset="0"/>
          </a:endParaRPr>
        </a:p>
      </dgm:t>
    </dgm:pt>
    <dgm:pt modelId="{176D5DBC-819F-4653-8D1C-5BF93DC8A900}" type="sibTrans" cxnId="{5BD55A3D-E3E2-483C-880C-C75F13BAD6C5}">
      <dgm:prSet/>
      <dgm:spPr/>
      <dgm:t>
        <a:bodyPr/>
        <a:lstStyle/>
        <a:p>
          <a:endParaRPr lang="tr-TR" sz="2000">
            <a:latin typeface="Garamond" panose="02020404030301010803" pitchFamily="18" charset="0"/>
          </a:endParaRPr>
        </a:p>
      </dgm:t>
    </dgm:pt>
    <dgm:pt modelId="{1E56C760-C2D6-43D1-892C-FBBB78BE8B38}">
      <dgm:prSet phldrT="[Metin]" custT="1"/>
      <dgm:spPr>
        <a:solidFill>
          <a:srgbClr val="CADFF2">
            <a:alpha val="89804"/>
          </a:srgbClr>
        </a:solidFill>
      </dgm:spPr>
      <dgm:t>
        <a:bodyPr/>
        <a:lstStyle/>
        <a:p>
          <a:r>
            <a:rPr lang="mn-MN" sz="1600" dirty="0" smtClean="0">
              <a:latin typeface="Arial" pitchFamily="34" charset="0"/>
              <a:cs typeface="Arial" pitchFamily="34" charset="0"/>
            </a:rPr>
            <a:t>Хөдөлмөрийн эрүүл мэнд, аюулгүй байдлын үйлчилгээний түр зуурын өөрчлөлт</a:t>
          </a:r>
          <a:endParaRPr lang="tr-TR" sz="1600" dirty="0">
            <a:latin typeface="Arial" pitchFamily="34" charset="0"/>
            <a:cs typeface="Arial" pitchFamily="34" charset="0"/>
          </a:endParaRPr>
        </a:p>
      </dgm:t>
    </dgm:pt>
    <dgm:pt modelId="{834BDEEE-EFAC-44D2-AF75-8F8486F80F99}" type="parTrans" cxnId="{172C64B3-71D9-490E-9673-2DC5C126079B}">
      <dgm:prSet/>
      <dgm:spPr/>
      <dgm:t>
        <a:bodyPr/>
        <a:lstStyle/>
        <a:p>
          <a:endParaRPr lang="tr-TR" sz="2000">
            <a:latin typeface="Garamond" panose="02020404030301010803" pitchFamily="18" charset="0"/>
          </a:endParaRPr>
        </a:p>
      </dgm:t>
    </dgm:pt>
    <dgm:pt modelId="{3CB01EB4-DC79-488C-8656-4E02B3BFC855}" type="sibTrans" cxnId="{172C64B3-71D9-490E-9673-2DC5C126079B}">
      <dgm:prSet/>
      <dgm:spPr/>
      <dgm:t>
        <a:bodyPr/>
        <a:lstStyle/>
        <a:p>
          <a:endParaRPr lang="tr-TR" sz="2000">
            <a:latin typeface="Garamond" panose="02020404030301010803" pitchFamily="18" charset="0"/>
          </a:endParaRPr>
        </a:p>
      </dgm:t>
    </dgm:pt>
    <dgm:pt modelId="{E2475E4D-34D4-452B-BAE7-EB44088985ED}">
      <dgm:prSet phldrT="[Metin]" custT="1"/>
      <dgm:spPr/>
      <dgm:t>
        <a:bodyPr/>
        <a:lstStyle/>
        <a:p>
          <a:r>
            <a:rPr lang="mn-MN" sz="1600" dirty="0" smtClean="0">
              <a:latin typeface="Arial" pitchFamily="34" charset="0"/>
              <a:cs typeface="Arial" pitchFamily="34" charset="0"/>
            </a:rPr>
            <a:t>Тухайн салбарын мэргэжилтнүүдийн оролцоотой Зөвлөл байгуулах</a:t>
          </a:r>
          <a:endParaRPr lang="tr-TR" sz="1600" dirty="0">
            <a:latin typeface="Arial" pitchFamily="34" charset="0"/>
            <a:cs typeface="Arial" pitchFamily="34" charset="0"/>
          </a:endParaRPr>
        </a:p>
      </dgm:t>
    </dgm:pt>
    <dgm:pt modelId="{1B241887-B3BA-4C99-9F71-1B474042A795}" type="parTrans" cxnId="{F154C381-24A7-4F56-877C-0089DD2C49ED}">
      <dgm:prSet/>
      <dgm:spPr/>
      <dgm:t>
        <a:bodyPr/>
        <a:lstStyle/>
        <a:p>
          <a:endParaRPr lang="tr-TR"/>
        </a:p>
      </dgm:t>
    </dgm:pt>
    <dgm:pt modelId="{94701839-90A9-4604-8CFA-6E26DDE6B317}" type="sibTrans" cxnId="{F154C381-24A7-4F56-877C-0089DD2C49ED}">
      <dgm:prSet/>
      <dgm:spPr/>
      <dgm:t>
        <a:bodyPr/>
        <a:lstStyle/>
        <a:p>
          <a:endParaRPr lang="tr-TR"/>
        </a:p>
      </dgm:t>
    </dgm:pt>
    <dgm:pt modelId="{2EEFB842-B6AC-4DFD-85E4-B21122EEF613}">
      <dgm:prSet phldrT="[Metin]" custT="1"/>
      <dgm:spPr/>
      <dgm:t>
        <a:bodyPr/>
        <a:lstStyle/>
        <a:p>
          <a:r>
            <a:rPr lang="mn-MN" sz="1600" dirty="0" smtClean="0">
              <a:latin typeface="Arial" pitchFamily="34" charset="0"/>
              <a:cs typeface="Arial" pitchFamily="34" charset="0"/>
            </a:rPr>
            <a:t>Ажлын байранд авах ерөнхий арга хэмжээ</a:t>
          </a:r>
          <a:endParaRPr lang="tr-TR" sz="1600" dirty="0">
            <a:latin typeface="Arial" pitchFamily="34" charset="0"/>
            <a:cs typeface="Arial" pitchFamily="34" charset="0"/>
          </a:endParaRPr>
        </a:p>
      </dgm:t>
    </dgm:pt>
    <dgm:pt modelId="{CCDDDD2A-C0C1-4A3A-85A5-FD758D7804FB}" type="parTrans" cxnId="{16904062-62A8-4712-8FA2-D90E90481C80}">
      <dgm:prSet/>
      <dgm:spPr/>
      <dgm:t>
        <a:bodyPr/>
        <a:lstStyle/>
        <a:p>
          <a:endParaRPr lang="tr-TR"/>
        </a:p>
      </dgm:t>
    </dgm:pt>
    <dgm:pt modelId="{30683B16-18F1-4F85-8ACD-D3BC14B92F3C}" type="sibTrans" cxnId="{16904062-62A8-4712-8FA2-D90E90481C80}">
      <dgm:prSet/>
      <dgm:spPr/>
      <dgm:t>
        <a:bodyPr/>
        <a:lstStyle/>
        <a:p>
          <a:endParaRPr lang="tr-TR"/>
        </a:p>
      </dgm:t>
    </dgm:pt>
    <dgm:pt modelId="{572A9C2A-5CC0-4332-9219-FECC6B330742}">
      <dgm:prSet phldrT="[Metin]" custT="1"/>
      <dgm:spPr>
        <a:solidFill>
          <a:srgbClr val="E9F2FB">
            <a:alpha val="89804"/>
          </a:srgbClr>
        </a:solidFill>
      </dgm:spPr>
      <dgm:t>
        <a:bodyPr/>
        <a:lstStyle/>
        <a:p>
          <a:r>
            <a:rPr lang="tr-TR" sz="1600" dirty="0">
              <a:latin typeface="Arial" pitchFamily="34" charset="0"/>
              <a:cs typeface="Arial" pitchFamily="34" charset="0"/>
              <a:hlinkClick xmlns:r="http://schemas.openxmlformats.org/officeDocument/2006/relationships" r:id="rId1"/>
            </a:rPr>
            <a:t>COVID-19 Online </a:t>
          </a:r>
          <a:r>
            <a:rPr lang="tr-TR" sz="1600" dirty="0" smtClean="0">
              <a:latin typeface="Arial" pitchFamily="34" charset="0"/>
              <a:cs typeface="Arial" pitchFamily="34" charset="0"/>
              <a:hlinkClick xmlns:r="http://schemas.openxmlformats.org/officeDocument/2006/relationships" r:id="rId1"/>
            </a:rPr>
            <a:t>Platformu</a:t>
          </a:r>
          <a:endParaRPr lang="tr-TR" sz="1600" dirty="0">
            <a:latin typeface="Arial" pitchFamily="34" charset="0"/>
            <a:cs typeface="Arial" pitchFamily="34" charset="0"/>
          </a:endParaRPr>
        </a:p>
      </dgm:t>
    </dgm:pt>
    <dgm:pt modelId="{70CCDDA6-532A-4788-9E02-46E99378C23C}" type="parTrans" cxnId="{E41236BA-5421-4883-B185-1B21C03D7C2E}">
      <dgm:prSet/>
      <dgm:spPr/>
      <dgm:t>
        <a:bodyPr/>
        <a:lstStyle/>
        <a:p>
          <a:endParaRPr lang="tr-TR"/>
        </a:p>
      </dgm:t>
    </dgm:pt>
    <dgm:pt modelId="{5D405980-A40A-41B4-AB2F-0E249609900F}" type="sibTrans" cxnId="{E41236BA-5421-4883-B185-1B21C03D7C2E}">
      <dgm:prSet/>
      <dgm:spPr/>
      <dgm:t>
        <a:bodyPr/>
        <a:lstStyle/>
        <a:p>
          <a:endParaRPr lang="tr-TR"/>
        </a:p>
      </dgm:t>
    </dgm:pt>
    <dgm:pt modelId="{45B4BE24-C38D-4D32-B90B-1D23DF43DCC3}">
      <dgm:prSet phldrT="[Metin]" custT="1"/>
      <dgm:spPr>
        <a:solidFill>
          <a:srgbClr val="CADFF2">
            <a:alpha val="89804"/>
          </a:srgbClr>
        </a:solidFill>
      </dgm:spPr>
      <dgm:t>
        <a:bodyPr/>
        <a:lstStyle/>
        <a:p>
          <a:r>
            <a:rPr lang="mn-MN" sz="1600" dirty="0" smtClean="0">
              <a:latin typeface="Arial" pitchFamily="34" charset="0"/>
              <a:cs typeface="Arial" pitchFamily="34" charset="0"/>
            </a:rPr>
            <a:t>Хувийн хамгаалах хэрэгслийн үзлэг</a:t>
          </a:r>
          <a:endParaRPr lang="tr-TR" sz="1600" dirty="0">
            <a:latin typeface="Arial" pitchFamily="34" charset="0"/>
            <a:cs typeface="Arial" pitchFamily="34" charset="0"/>
          </a:endParaRPr>
        </a:p>
      </dgm:t>
    </dgm:pt>
    <dgm:pt modelId="{73690E62-4E12-4E35-B0D5-8DAD5E91671B}" type="parTrans" cxnId="{C61B1B0B-F409-4871-9CE5-E603C0F31899}">
      <dgm:prSet/>
      <dgm:spPr/>
      <dgm:t>
        <a:bodyPr/>
        <a:lstStyle/>
        <a:p>
          <a:endParaRPr lang="tr-TR"/>
        </a:p>
      </dgm:t>
    </dgm:pt>
    <dgm:pt modelId="{05D251A3-6563-48D7-A6A9-63580F3DD16F}" type="sibTrans" cxnId="{C61B1B0B-F409-4871-9CE5-E603C0F31899}">
      <dgm:prSet/>
      <dgm:spPr/>
      <dgm:t>
        <a:bodyPr/>
        <a:lstStyle/>
        <a:p>
          <a:endParaRPr lang="tr-TR"/>
        </a:p>
      </dgm:t>
    </dgm:pt>
    <dgm:pt modelId="{CD7E15DD-696C-495A-9A63-E20AEAAE4A40}">
      <dgm:prSet phldrT="[Metin]" custT="1"/>
      <dgm:spPr>
        <a:solidFill>
          <a:srgbClr val="CADFF2">
            <a:alpha val="89804"/>
          </a:srgbClr>
        </a:solidFill>
      </dgm:spPr>
      <dgm:t>
        <a:bodyPr/>
        <a:lstStyle/>
        <a:p>
          <a:r>
            <a:rPr lang="mn-MN" sz="1600" dirty="0" smtClean="0">
              <a:latin typeface="Arial" pitchFamily="34" charset="0"/>
              <a:cs typeface="Arial" pitchFamily="34" charset="0"/>
            </a:rPr>
            <a:t>ХАБЭА-н мэргэжилтнүүд үүргээ тогтмол биелүүлэх</a:t>
          </a:r>
          <a:endParaRPr lang="tr-TR" sz="1600" dirty="0">
            <a:latin typeface="Arial" pitchFamily="34" charset="0"/>
            <a:cs typeface="Arial" pitchFamily="34" charset="0"/>
          </a:endParaRPr>
        </a:p>
      </dgm:t>
    </dgm:pt>
    <dgm:pt modelId="{7220BDB3-9F26-4E15-A318-5A366C87FD78}" type="parTrans" cxnId="{29822B8B-44F2-4D24-8DDD-269DDA6B78A9}">
      <dgm:prSet/>
      <dgm:spPr/>
      <dgm:t>
        <a:bodyPr/>
        <a:lstStyle/>
        <a:p>
          <a:endParaRPr lang="tr-TR"/>
        </a:p>
      </dgm:t>
    </dgm:pt>
    <dgm:pt modelId="{B08F5860-05A4-4F66-A773-3011B3D7B01F}" type="sibTrans" cxnId="{29822B8B-44F2-4D24-8DDD-269DDA6B78A9}">
      <dgm:prSet/>
      <dgm:spPr/>
      <dgm:t>
        <a:bodyPr/>
        <a:lstStyle/>
        <a:p>
          <a:endParaRPr lang="tr-TR"/>
        </a:p>
      </dgm:t>
    </dgm:pt>
    <dgm:pt modelId="{E40DF2B6-C37C-4CC6-92FF-0F1A3426FAB7}" type="pres">
      <dgm:prSet presAssocID="{48FAA37F-C572-4C70-9208-E6253CFCEB2F}" presName="linearFlow" presStyleCnt="0">
        <dgm:presLayoutVars>
          <dgm:dir/>
          <dgm:animLvl val="lvl"/>
          <dgm:resizeHandles val="exact"/>
        </dgm:presLayoutVars>
      </dgm:prSet>
      <dgm:spPr/>
      <dgm:t>
        <a:bodyPr/>
        <a:lstStyle/>
        <a:p>
          <a:endParaRPr lang="tr-TR"/>
        </a:p>
      </dgm:t>
    </dgm:pt>
    <dgm:pt modelId="{B418F96E-C923-482F-BB58-17EFB32F3461}" type="pres">
      <dgm:prSet presAssocID="{269DEF99-4CF0-40C7-9DB4-2C780714AC23}" presName="composite" presStyleCnt="0"/>
      <dgm:spPr/>
    </dgm:pt>
    <dgm:pt modelId="{A0B6F285-E90B-4C2F-B859-CBE0C519BB7A}" type="pres">
      <dgm:prSet presAssocID="{269DEF99-4CF0-40C7-9DB4-2C780714AC23}" presName="parentText" presStyleLbl="alignNode1" presStyleIdx="0" presStyleCnt="3">
        <dgm:presLayoutVars>
          <dgm:chMax val="1"/>
          <dgm:bulletEnabled val="1"/>
        </dgm:presLayoutVars>
      </dgm:prSet>
      <dgm:spPr/>
      <dgm:t>
        <a:bodyPr/>
        <a:lstStyle/>
        <a:p>
          <a:endParaRPr lang="tr-TR"/>
        </a:p>
      </dgm:t>
    </dgm:pt>
    <dgm:pt modelId="{455D4D5F-5AEB-4F09-8C4E-445F1FB17495}" type="pres">
      <dgm:prSet presAssocID="{269DEF99-4CF0-40C7-9DB4-2C780714AC23}" presName="descendantText" presStyleLbl="alignAcc1" presStyleIdx="0" presStyleCnt="3" custLinFactNeighborX="872" custLinFactNeighborY="-3496">
        <dgm:presLayoutVars>
          <dgm:bulletEnabled val="1"/>
        </dgm:presLayoutVars>
      </dgm:prSet>
      <dgm:spPr/>
      <dgm:t>
        <a:bodyPr/>
        <a:lstStyle/>
        <a:p>
          <a:endParaRPr lang="tr-TR"/>
        </a:p>
      </dgm:t>
    </dgm:pt>
    <dgm:pt modelId="{9A7E8A10-2E47-486E-A510-9A4FD0BCD6A3}" type="pres">
      <dgm:prSet presAssocID="{5D4ABA79-70AD-4B09-A0C6-04E7A709841D}" presName="sp" presStyleCnt="0"/>
      <dgm:spPr/>
    </dgm:pt>
    <dgm:pt modelId="{96A2E1FD-B5E1-4162-B7C0-6C7FCBC2F620}" type="pres">
      <dgm:prSet presAssocID="{97821EEF-A4BB-4364-8F6B-4F00350DAD81}" presName="composite" presStyleCnt="0"/>
      <dgm:spPr/>
    </dgm:pt>
    <dgm:pt modelId="{ED25483E-7096-4C20-AF81-3EEABAEB5328}" type="pres">
      <dgm:prSet presAssocID="{97821EEF-A4BB-4364-8F6B-4F00350DAD81}" presName="parentText" presStyleLbl="alignNode1" presStyleIdx="1" presStyleCnt="3">
        <dgm:presLayoutVars>
          <dgm:chMax val="1"/>
          <dgm:bulletEnabled val="1"/>
        </dgm:presLayoutVars>
      </dgm:prSet>
      <dgm:spPr/>
      <dgm:t>
        <a:bodyPr/>
        <a:lstStyle/>
        <a:p>
          <a:endParaRPr lang="tr-TR"/>
        </a:p>
      </dgm:t>
    </dgm:pt>
    <dgm:pt modelId="{07F9C685-F9CD-4EED-8FAA-2F1A2D4FD373}" type="pres">
      <dgm:prSet presAssocID="{97821EEF-A4BB-4364-8F6B-4F00350DAD81}" presName="descendantText" presStyleLbl="alignAcc1" presStyleIdx="1" presStyleCnt="3" custScaleX="95008" custScaleY="151380" custLinFactNeighborX="-1517" custLinFactNeighborY="-1731">
        <dgm:presLayoutVars>
          <dgm:bulletEnabled val="1"/>
        </dgm:presLayoutVars>
      </dgm:prSet>
      <dgm:spPr/>
      <dgm:t>
        <a:bodyPr/>
        <a:lstStyle/>
        <a:p>
          <a:endParaRPr lang="tr-TR"/>
        </a:p>
      </dgm:t>
    </dgm:pt>
    <dgm:pt modelId="{2188F6A5-16D5-4562-800F-96DB14DA9E04}" type="pres">
      <dgm:prSet presAssocID="{884C3740-9E9C-4AC4-B5DA-A8922E77D31A}" presName="sp" presStyleCnt="0"/>
      <dgm:spPr/>
    </dgm:pt>
    <dgm:pt modelId="{48BA3C15-C7B7-4535-8179-9651429F0E15}" type="pres">
      <dgm:prSet presAssocID="{F1E6A00F-9CDA-4F6E-A7A5-CA81B9F5F380}" presName="composite" presStyleCnt="0"/>
      <dgm:spPr/>
    </dgm:pt>
    <dgm:pt modelId="{61A482C2-783B-4C03-B867-57071057C012}" type="pres">
      <dgm:prSet presAssocID="{F1E6A00F-9CDA-4F6E-A7A5-CA81B9F5F380}" presName="parentText" presStyleLbl="alignNode1" presStyleIdx="2" presStyleCnt="3">
        <dgm:presLayoutVars>
          <dgm:chMax val="1"/>
          <dgm:bulletEnabled val="1"/>
        </dgm:presLayoutVars>
      </dgm:prSet>
      <dgm:spPr/>
      <dgm:t>
        <a:bodyPr/>
        <a:lstStyle/>
        <a:p>
          <a:endParaRPr lang="tr-TR"/>
        </a:p>
      </dgm:t>
    </dgm:pt>
    <dgm:pt modelId="{B289C009-740D-43EC-84EA-FA1EEC867C19}" type="pres">
      <dgm:prSet presAssocID="{F1E6A00F-9CDA-4F6E-A7A5-CA81B9F5F380}" presName="descendantText" presStyleLbl="alignAcc1" presStyleIdx="2" presStyleCnt="3" custScaleY="136915" custLinFactNeighborY="0">
        <dgm:presLayoutVars>
          <dgm:bulletEnabled val="1"/>
        </dgm:presLayoutVars>
      </dgm:prSet>
      <dgm:spPr/>
      <dgm:t>
        <a:bodyPr/>
        <a:lstStyle/>
        <a:p>
          <a:endParaRPr lang="tr-TR"/>
        </a:p>
      </dgm:t>
    </dgm:pt>
  </dgm:ptLst>
  <dgm:cxnLst>
    <dgm:cxn modelId="{891B6333-A7C1-4BC0-8E02-0A1A0F666BAF}" srcId="{269DEF99-4CF0-40C7-9DB4-2C780714AC23}" destId="{EE81EAA1-43E8-4D51-9F99-8D7633591D74}" srcOrd="0" destOrd="0" parTransId="{7D7CB28C-7382-49AC-8AA9-919EB0F2DC65}" sibTransId="{ABCC5221-FBD8-41AB-94CC-57C935967F34}"/>
    <dgm:cxn modelId="{01F4FAE5-4541-4483-86A1-2369E99A17FF}" type="presOf" srcId="{E2475E4D-34D4-452B-BAE7-EB44088985ED}" destId="{455D4D5F-5AEB-4F09-8C4E-445F1FB17495}" srcOrd="0" destOrd="2" presId="urn:microsoft.com/office/officeart/2005/8/layout/chevron2"/>
    <dgm:cxn modelId="{5DE173CE-8F0A-434E-936B-A721EEFBAA82}" type="presOf" srcId="{CD7E15DD-696C-495A-9A63-E20AEAAE4A40}" destId="{B289C009-740D-43EC-84EA-FA1EEC867C19}" srcOrd="0" destOrd="2" presId="urn:microsoft.com/office/officeart/2005/8/layout/chevron2"/>
    <dgm:cxn modelId="{29822B8B-44F2-4D24-8DDD-269DDA6B78A9}" srcId="{F1E6A00F-9CDA-4F6E-A7A5-CA81B9F5F380}" destId="{CD7E15DD-696C-495A-9A63-E20AEAAE4A40}" srcOrd="2" destOrd="0" parTransId="{7220BDB3-9F26-4E15-A318-5A366C87FD78}" sibTransId="{B08F5860-05A4-4F66-A773-3011B3D7B01F}"/>
    <dgm:cxn modelId="{09929078-BFF2-4FDC-8125-811343A2DE94}" type="presOf" srcId="{269DEF99-4CF0-40C7-9DB4-2C780714AC23}" destId="{A0B6F285-E90B-4C2F-B859-CBE0C519BB7A}" srcOrd="0" destOrd="0" presId="urn:microsoft.com/office/officeart/2005/8/layout/chevron2"/>
    <dgm:cxn modelId="{A4B36483-AABB-4808-AF3E-BED5F9C3F8CC}" type="presOf" srcId="{1E56C760-C2D6-43D1-892C-FBBB78BE8B38}" destId="{B289C009-740D-43EC-84EA-FA1EEC867C19}" srcOrd="0" destOrd="0" presId="urn:microsoft.com/office/officeart/2005/8/layout/chevron2"/>
    <dgm:cxn modelId="{172C64B3-71D9-490E-9673-2DC5C126079B}" srcId="{F1E6A00F-9CDA-4F6E-A7A5-CA81B9F5F380}" destId="{1E56C760-C2D6-43D1-892C-FBBB78BE8B38}" srcOrd="0" destOrd="0" parTransId="{834BDEEE-EFAC-44D2-AF75-8F8486F80F99}" sibTransId="{3CB01EB4-DC79-488C-8656-4E02B3BFC855}"/>
    <dgm:cxn modelId="{1CFB03B6-1D6F-4547-8384-D5986EF875FE}" type="presOf" srcId="{F1E6A00F-9CDA-4F6E-A7A5-CA81B9F5F380}" destId="{61A482C2-783B-4C03-B867-57071057C012}" srcOrd="0" destOrd="0" presId="urn:microsoft.com/office/officeart/2005/8/layout/chevron2"/>
    <dgm:cxn modelId="{0F25A2C4-9202-4A5F-B6F8-F0114020B586}" type="presOf" srcId="{433F17D6-4D12-47B3-8419-44B621CCA4E0}" destId="{07F9C685-F9CD-4EED-8FAA-2F1A2D4FD373}" srcOrd="0" destOrd="0" presId="urn:microsoft.com/office/officeart/2005/8/layout/chevron2"/>
    <dgm:cxn modelId="{10C6F86B-4303-4C1C-B459-1F839EF6A3A7}" type="presOf" srcId="{97821EEF-A4BB-4364-8F6B-4F00350DAD81}" destId="{ED25483E-7096-4C20-AF81-3EEABAEB5328}" srcOrd="0" destOrd="0" presId="urn:microsoft.com/office/officeart/2005/8/layout/chevron2"/>
    <dgm:cxn modelId="{C61B1B0B-F409-4871-9CE5-E603C0F31899}" srcId="{F1E6A00F-9CDA-4F6E-A7A5-CA81B9F5F380}" destId="{45B4BE24-C38D-4D32-B90B-1D23DF43DCC3}" srcOrd="1" destOrd="0" parTransId="{73690E62-4E12-4E35-B0D5-8DAD5E91671B}" sibTransId="{05D251A3-6563-48D7-A6A9-63580F3DD16F}"/>
    <dgm:cxn modelId="{16904062-62A8-4712-8FA2-D90E90481C80}" srcId="{269DEF99-4CF0-40C7-9DB4-2C780714AC23}" destId="{2EEFB842-B6AC-4DFD-85E4-B21122EEF613}" srcOrd="1" destOrd="0" parTransId="{CCDDDD2A-C0C1-4A3A-85A5-FD758D7804FB}" sibTransId="{30683B16-18F1-4F85-8ACD-D3BC14B92F3C}"/>
    <dgm:cxn modelId="{0C8ADF1B-B4DC-48DE-9BE4-5F453FEA0DE1}" type="presOf" srcId="{2EEFB842-B6AC-4DFD-85E4-B21122EEF613}" destId="{455D4D5F-5AEB-4F09-8C4E-445F1FB17495}" srcOrd="0" destOrd="1" presId="urn:microsoft.com/office/officeart/2005/8/layout/chevron2"/>
    <dgm:cxn modelId="{F2599ED7-08C3-43E5-A3F4-B1EAFCEDEADA}" type="presOf" srcId="{EE81EAA1-43E8-4D51-9F99-8D7633591D74}" destId="{455D4D5F-5AEB-4F09-8C4E-445F1FB17495}" srcOrd="0" destOrd="0" presId="urn:microsoft.com/office/officeart/2005/8/layout/chevron2"/>
    <dgm:cxn modelId="{F7465A47-919C-4D3F-8421-3551CB158CC9}" type="presOf" srcId="{48FAA37F-C572-4C70-9208-E6253CFCEB2F}" destId="{E40DF2B6-C37C-4CC6-92FF-0F1A3426FAB7}" srcOrd="0" destOrd="0" presId="urn:microsoft.com/office/officeart/2005/8/layout/chevron2"/>
    <dgm:cxn modelId="{CF164608-4D34-4382-810D-700143FBBE13}" srcId="{97821EEF-A4BB-4364-8F6B-4F00350DAD81}" destId="{433F17D6-4D12-47B3-8419-44B621CCA4E0}" srcOrd="0" destOrd="0" parTransId="{BECB477C-988D-406F-A615-4384B7ED8FDB}" sibTransId="{04BE5D21-AFB2-48A9-A456-57B305E0189D}"/>
    <dgm:cxn modelId="{5BD55A3D-E3E2-483C-880C-C75F13BAD6C5}" srcId="{48FAA37F-C572-4C70-9208-E6253CFCEB2F}" destId="{F1E6A00F-9CDA-4F6E-A7A5-CA81B9F5F380}" srcOrd="2" destOrd="0" parTransId="{24C5FA46-4E78-49CD-9376-48DA71343A17}" sibTransId="{176D5DBC-819F-4653-8D1C-5BF93DC8A900}"/>
    <dgm:cxn modelId="{2CDF7713-E383-44EB-A776-AFA97DD39F8E}" srcId="{48FAA37F-C572-4C70-9208-E6253CFCEB2F}" destId="{97821EEF-A4BB-4364-8F6B-4F00350DAD81}" srcOrd="1" destOrd="0" parTransId="{04FEFB80-7886-4B00-A395-F0B54C848CC3}" sibTransId="{884C3740-9E9C-4AC4-B5DA-A8922E77D31A}"/>
    <dgm:cxn modelId="{E41236BA-5421-4883-B185-1B21C03D7C2E}" srcId="{97821EEF-A4BB-4364-8F6B-4F00350DAD81}" destId="{572A9C2A-5CC0-4332-9219-FECC6B330742}" srcOrd="1" destOrd="0" parTransId="{70CCDDA6-532A-4788-9E02-46E99378C23C}" sibTransId="{5D405980-A40A-41B4-AB2F-0E249609900F}"/>
    <dgm:cxn modelId="{485985C5-6874-44D4-97CD-8C440CE26051}" type="presOf" srcId="{572A9C2A-5CC0-4332-9219-FECC6B330742}" destId="{07F9C685-F9CD-4EED-8FAA-2F1A2D4FD373}" srcOrd="0" destOrd="1" presId="urn:microsoft.com/office/officeart/2005/8/layout/chevron2"/>
    <dgm:cxn modelId="{F154C381-24A7-4F56-877C-0089DD2C49ED}" srcId="{269DEF99-4CF0-40C7-9DB4-2C780714AC23}" destId="{E2475E4D-34D4-452B-BAE7-EB44088985ED}" srcOrd="2" destOrd="0" parTransId="{1B241887-B3BA-4C99-9F71-1B474042A795}" sibTransId="{94701839-90A9-4604-8CFA-6E26DDE6B317}"/>
    <dgm:cxn modelId="{F8F24001-4D77-48AB-9E97-925D42EBC567}" srcId="{48FAA37F-C572-4C70-9208-E6253CFCEB2F}" destId="{269DEF99-4CF0-40C7-9DB4-2C780714AC23}" srcOrd="0" destOrd="0" parTransId="{F6FEA709-E3A3-4A78-82D6-F9A7B12948D2}" sibTransId="{5D4ABA79-70AD-4B09-A0C6-04E7A709841D}"/>
    <dgm:cxn modelId="{554A745A-BCB4-482B-8211-5DC5BA6324F0}" type="presOf" srcId="{45B4BE24-C38D-4D32-B90B-1D23DF43DCC3}" destId="{B289C009-740D-43EC-84EA-FA1EEC867C19}" srcOrd="0" destOrd="1" presId="urn:microsoft.com/office/officeart/2005/8/layout/chevron2"/>
    <dgm:cxn modelId="{B35A6A60-D869-47C8-A4F3-B2792711D585}" type="presParOf" srcId="{E40DF2B6-C37C-4CC6-92FF-0F1A3426FAB7}" destId="{B418F96E-C923-482F-BB58-17EFB32F3461}" srcOrd="0" destOrd="0" presId="urn:microsoft.com/office/officeart/2005/8/layout/chevron2"/>
    <dgm:cxn modelId="{A3CAC486-28D6-4A94-BE46-FAC618B9299F}" type="presParOf" srcId="{B418F96E-C923-482F-BB58-17EFB32F3461}" destId="{A0B6F285-E90B-4C2F-B859-CBE0C519BB7A}" srcOrd="0" destOrd="0" presId="urn:microsoft.com/office/officeart/2005/8/layout/chevron2"/>
    <dgm:cxn modelId="{EBACFD11-8BD4-4C49-B601-11A81675804D}" type="presParOf" srcId="{B418F96E-C923-482F-BB58-17EFB32F3461}" destId="{455D4D5F-5AEB-4F09-8C4E-445F1FB17495}" srcOrd="1" destOrd="0" presId="urn:microsoft.com/office/officeart/2005/8/layout/chevron2"/>
    <dgm:cxn modelId="{341F0B60-338C-4AFD-A65C-7263ED24AEF4}" type="presParOf" srcId="{E40DF2B6-C37C-4CC6-92FF-0F1A3426FAB7}" destId="{9A7E8A10-2E47-486E-A510-9A4FD0BCD6A3}" srcOrd="1" destOrd="0" presId="urn:microsoft.com/office/officeart/2005/8/layout/chevron2"/>
    <dgm:cxn modelId="{1C22C943-53CE-4BD8-8E84-07DC2A397E1A}" type="presParOf" srcId="{E40DF2B6-C37C-4CC6-92FF-0F1A3426FAB7}" destId="{96A2E1FD-B5E1-4162-B7C0-6C7FCBC2F620}" srcOrd="2" destOrd="0" presId="urn:microsoft.com/office/officeart/2005/8/layout/chevron2"/>
    <dgm:cxn modelId="{F99E5466-F394-405E-AC8A-A00D6A5BCA90}" type="presParOf" srcId="{96A2E1FD-B5E1-4162-B7C0-6C7FCBC2F620}" destId="{ED25483E-7096-4C20-AF81-3EEABAEB5328}" srcOrd="0" destOrd="0" presId="urn:microsoft.com/office/officeart/2005/8/layout/chevron2"/>
    <dgm:cxn modelId="{BB0ABCC3-2495-4435-A28D-CAD9FE074408}" type="presParOf" srcId="{96A2E1FD-B5E1-4162-B7C0-6C7FCBC2F620}" destId="{07F9C685-F9CD-4EED-8FAA-2F1A2D4FD373}" srcOrd="1" destOrd="0" presId="urn:microsoft.com/office/officeart/2005/8/layout/chevron2"/>
    <dgm:cxn modelId="{48C2B43E-EB65-4FBB-9DC8-06EDED6F0EC4}" type="presParOf" srcId="{E40DF2B6-C37C-4CC6-92FF-0F1A3426FAB7}" destId="{2188F6A5-16D5-4562-800F-96DB14DA9E04}" srcOrd="3" destOrd="0" presId="urn:microsoft.com/office/officeart/2005/8/layout/chevron2"/>
    <dgm:cxn modelId="{A4915314-CADD-40D1-88D0-E83BA571A9B0}" type="presParOf" srcId="{E40DF2B6-C37C-4CC6-92FF-0F1A3426FAB7}" destId="{48BA3C15-C7B7-4535-8179-9651429F0E15}" srcOrd="4" destOrd="0" presId="urn:microsoft.com/office/officeart/2005/8/layout/chevron2"/>
    <dgm:cxn modelId="{757D8190-E843-4A97-9572-8FDB3F222C91}" type="presParOf" srcId="{48BA3C15-C7B7-4535-8179-9651429F0E15}" destId="{61A482C2-783B-4C03-B867-57071057C012}" srcOrd="0" destOrd="0" presId="urn:microsoft.com/office/officeart/2005/8/layout/chevron2"/>
    <dgm:cxn modelId="{226A4C4E-7576-4CF0-9DAB-FCF5368A26D0}" type="presParOf" srcId="{48BA3C15-C7B7-4535-8179-9651429F0E15}" destId="{B289C009-740D-43EC-84EA-FA1EEC867C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86289-BEE4-4138-A4CF-38F42E7CA977}" type="doc">
      <dgm:prSet loTypeId="urn:microsoft.com/office/officeart/2005/8/layout/hProcess9" loCatId="process" qsTypeId="urn:microsoft.com/office/officeart/2005/8/quickstyle/simple1" qsCatId="simple" csTypeId="urn:microsoft.com/office/officeart/2005/8/colors/colorful1" csCatId="colorful" phldr="1"/>
      <dgm:spPr/>
    </dgm:pt>
    <dgm:pt modelId="{AC4604B3-AF88-4F0F-8D75-DD1056C6D548}">
      <dgm:prSet phldrT="[Metin]" custT="1"/>
      <dgm:spPr/>
      <dgm:t>
        <a:bodyPr/>
        <a:lstStyle/>
        <a:p>
          <a:r>
            <a:rPr lang="mn-MN" sz="2000" b="1" dirty="0" smtClean="0">
              <a:latin typeface="Arial" pitchFamily="34" charset="0"/>
              <a:cs typeface="Arial" pitchFamily="34" charset="0"/>
            </a:rPr>
            <a:t>Өвчин сэжиглэж буй хүн маск зүүж, ажлын байр дахь эмчид хандах хэрэгтэй.</a:t>
          </a:r>
          <a:endParaRPr lang="tr-TR" sz="2000" b="1" dirty="0">
            <a:latin typeface="Arial" pitchFamily="34" charset="0"/>
            <a:cs typeface="Arial" pitchFamily="34" charset="0"/>
          </a:endParaRPr>
        </a:p>
      </dgm:t>
    </dgm:pt>
    <dgm:pt modelId="{6D6DB776-7A43-4FD8-A8BC-502340EDEF39}" type="parTrans" cxnId="{5A0EC7C5-77E8-4F9F-94DC-F4980E86E3AC}">
      <dgm:prSet/>
      <dgm:spPr/>
      <dgm:t>
        <a:bodyPr/>
        <a:lstStyle/>
        <a:p>
          <a:endParaRPr lang="tr-TR"/>
        </a:p>
      </dgm:t>
    </dgm:pt>
    <dgm:pt modelId="{C07F1399-9CB6-4BDC-ABD7-14D682D822AD}" type="sibTrans" cxnId="{5A0EC7C5-77E8-4F9F-94DC-F4980E86E3AC}">
      <dgm:prSet/>
      <dgm:spPr/>
      <dgm:t>
        <a:bodyPr/>
        <a:lstStyle/>
        <a:p>
          <a:endParaRPr lang="tr-TR"/>
        </a:p>
      </dgm:t>
    </dgm:pt>
    <dgm:pt modelId="{4F468B57-316E-4903-8C2F-D4CAAC02C490}">
      <dgm:prSet phldrT="[Metin]" custT="1"/>
      <dgm:spPr/>
      <dgm:t>
        <a:bodyPr/>
        <a:lstStyle/>
        <a:p>
          <a:pPr>
            <a:buClr>
              <a:srgbClr val="9D1D1D"/>
            </a:buClr>
            <a:buFont typeface="Wingdings" panose="05000000000000000000" pitchFamily="2" charset="2"/>
            <a:buNone/>
          </a:pPr>
          <a:r>
            <a:rPr lang="mn-MN" sz="1900" b="1" dirty="0" smtClean="0">
              <a:latin typeface="Arial" pitchFamily="34" charset="0"/>
              <a:cs typeface="Arial" pitchFamily="34" charset="0"/>
            </a:rPr>
            <a:t>Хэрэв </a:t>
          </a:r>
          <a:r>
            <a:rPr lang="en-US" sz="1900" b="1" dirty="0" smtClean="0">
              <a:latin typeface="Arial" pitchFamily="34" charset="0"/>
              <a:cs typeface="Arial" pitchFamily="34" charset="0"/>
            </a:rPr>
            <a:t>COVID-19</a:t>
          </a:r>
          <a:r>
            <a:rPr lang="mn-MN" sz="1900" b="1" dirty="0" smtClean="0">
              <a:latin typeface="Arial" pitchFamily="34" charset="0"/>
              <a:cs typeface="Arial" pitchFamily="34" charset="0"/>
            </a:rPr>
            <a:t> туссан </a:t>
          </a:r>
          <a:r>
            <a:rPr lang="mn-MN" sz="1900" b="1" dirty="0" smtClean="0">
              <a:latin typeface="Arial" pitchFamily="34" charset="0"/>
              <a:cs typeface="Arial" pitchFamily="34" charset="0"/>
            </a:rPr>
            <a:t>гэж сэжиглэж </a:t>
          </a:r>
          <a:r>
            <a:rPr lang="mn-MN" sz="1900" b="1" dirty="0" smtClean="0">
              <a:latin typeface="Arial" pitchFamily="34" charset="0"/>
              <a:cs typeface="Arial" pitchFamily="34" charset="0"/>
            </a:rPr>
            <a:t>байгаа бол бусад ажилчдаас тусгаарлах хэрэгтэй.</a:t>
          </a:r>
          <a:endParaRPr lang="tr-TR" sz="1900" b="1" dirty="0">
            <a:latin typeface="Arial" pitchFamily="34" charset="0"/>
            <a:cs typeface="Arial" pitchFamily="34" charset="0"/>
          </a:endParaRPr>
        </a:p>
      </dgm:t>
    </dgm:pt>
    <dgm:pt modelId="{17AF6F0E-01A1-45DC-8760-2C03D8C491C6}" type="parTrans" cxnId="{281EFA50-9B31-4E78-81F3-89364629ECE6}">
      <dgm:prSet/>
      <dgm:spPr/>
      <dgm:t>
        <a:bodyPr/>
        <a:lstStyle/>
        <a:p>
          <a:endParaRPr lang="tr-TR"/>
        </a:p>
      </dgm:t>
    </dgm:pt>
    <dgm:pt modelId="{1563CEAF-9EEF-42F5-9B67-21CC75F34167}" type="sibTrans" cxnId="{281EFA50-9B31-4E78-81F3-89364629ECE6}">
      <dgm:prSet/>
      <dgm:spPr/>
      <dgm:t>
        <a:bodyPr/>
        <a:lstStyle/>
        <a:p>
          <a:endParaRPr lang="tr-TR"/>
        </a:p>
      </dgm:t>
    </dgm:pt>
    <dgm:pt modelId="{627673E0-8A07-4739-8681-0EB20D461EA7}">
      <dgm:prSet phldrT="[Metin]" custT="1"/>
      <dgm:spPr/>
      <dgm:t>
        <a:bodyPr/>
        <a:lstStyle/>
        <a:p>
          <a:pPr>
            <a:buClr>
              <a:srgbClr val="9D1D1D"/>
            </a:buClr>
            <a:buFont typeface="Wingdings" panose="05000000000000000000" pitchFamily="2" charset="2"/>
            <a:buNone/>
          </a:pPr>
          <a:r>
            <a:rPr lang="mn-MN" sz="1800" b="1" dirty="0" smtClean="0">
              <a:latin typeface="Arial" pitchFamily="34" charset="0"/>
              <a:cs typeface="Arial" pitchFamily="34" charset="0"/>
            </a:rPr>
            <a:t>Эрүүл мэндийн яам болон  холбогдох эрүүл мэндийн байгууллагатай холбоо барьж мэдээлэл өгөх шаардлагатай.</a:t>
          </a:r>
          <a:endParaRPr lang="tr-TR" sz="1800" b="1" dirty="0">
            <a:latin typeface="Arial" pitchFamily="34" charset="0"/>
            <a:cs typeface="Arial" pitchFamily="34" charset="0"/>
          </a:endParaRPr>
        </a:p>
      </dgm:t>
    </dgm:pt>
    <dgm:pt modelId="{1D9EE48E-1CA2-4D76-8793-F1178E99BB88}" type="parTrans" cxnId="{BAEF1FB2-889B-4BDC-AAC4-5438BA84488C}">
      <dgm:prSet/>
      <dgm:spPr/>
      <dgm:t>
        <a:bodyPr/>
        <a:lstStyle/>
        <a:p>
          <a:endParaRPr lang="tr-TR"/>
        </a:p>
      </dgm:t>
    </dgm:pt>
    <dgm:pt modelId="{7675E9F2-BF83-412B-977C-8CAF16009E27}" type="sibTrans" cxnId="{BAEF1FB2-889B-4BDC-AAC4-5438BA84488C}">
      <dgm:prSet/>
      <dgm:spPr/>
      <dgm:t>
        <a:bodyPr/>
        <a:lstStyle/>
        <a:p>
          <a:endParaRPr lang="tr-TR"/>
        </a:p>
      </dgm:t>
    </dgm:pt>
    <dgm:pt modelId="{943509CE-A048-4CBA-9B7A-8AFC14EDEC64}">
      <dgm:prSet phldrT="[Metin]" custT="1"/>
      <dgm:spPr/>
      <dgm:t>
        <a:bodyPr/>
        <a:lstStyle/>
        <a:p>
          <a:r>
            <a:rPr lang="mn-MN" sz="1800" b="1" dirty="0" smtClean="0">
              <a:latin typeface="Arial" pitchFamily="34" charset="0"/>
              <a:cs typeface="Arial" pitchFamily="34" charset="0"/>
            </a:rPr>
            <a:t>Халдвар тархахаас урьдчилан сэргийлэх зорилгоор урьдчилан тогтоосон хаалттай газар байлгах </a:t>
          </a:r>
          <a:endParaRPr lang="tr-TR" sz="1800" b="1" dirty="0">
            <a:latin typeface="Arial" pitchFamily="34" charset="0"/>
            <a:cs typeface="Arial" pitchFamily="34" charset="0"/>
          </a:endParaRPr>
        </a:p>
      </dgm:t>
    </dgm:pt>
    <dgm:pt modelId="{27A9C68D-D7A1-4814-BA0F-5D2C1B8F99A3}" type="parTrans" cxnId="{2AA3D58E-39D9-4F4C-80F6-1EBDCB7BD98D}">
      <dgm:prSet/>
      <dgm:spPr/>
      <dgm:t>
        <a:bodyPr/>
        <a:lstStyle/>
        <a:p>
          <a:endParaRPr lang="tr-TR"/>
        </a:p>
      </dgm:t>
    </dgm:pt>
    <dgm:pt modelId="{8E189EEB-7035-460C-80E5-273EFDBB62AC}" type="sibTrans" cxnId="{2AA3D58E-39D9-4F4C-80F6-1EBDCB7BD98D}">
      <dgm:prSet/>
      <dgm:spPr/>
      <dgm:t>
        <a:bodyPr/>
        <a:lstStyle/>
        <a:p>
          <a:endParaRPr lang="tr-TR"/>
        </a:p>
      </dgm:t>
    </dgm:pt>
    <dgm:pt modelId="{C571C00E-F6C7-4347-A9F6-EF085FB6C1D0}" type="pres">
      <dgm:prSet presAssocID="{B2686289-BEE4-4138-A4CF-38F42E7CA977}" presName="CompostProcess" presStyleCnt="0">
        <dgm:presLayoutVars>
          <dgm:dir/>
          <dgm:resizeHandles val="exact"/>
        </dgm:presLayoutVars>
      </dgm:prSet>
      <dgm:spPr/>
    </dgm:pt>
    <dgm:pt modelId="{5D669142-D7A1-49FC-9C03-E027BA445BB3}" type="pres">
      <dgm:prSet presAssocID="{B2686289-BEE4-4138-A4CF-38F42E7CA977}" presName="arrow" presStyleLbl="bgShp" presStyleIdx="0" presStyleCnt="1"/>
      <dgm:spPr/>
    </dgm:pt>
    <dgm:pt modelId="{0CF2F6FE-ECAD-4EDB-B432-5FE16701C928}" type="pres">
      <dgm:prSet presAssocID="{B2686289-BEE4-4138-A4CF-38F42E7CA977}" presName="linearProcess" presStyleCnt="0"/>
      <dgm:spPr/>
    </dgm:pt>
    <dgm:pt modelId="{4FBE88E8-1436-4D85-AC71-1AB2710EDD10}" type="pres">
      <dgm:prSet presAssocID="{AC4604B3-AF88-4F0F-8D75-DD1056C6D548}" presName="textNode" presStyleLbl="node1" presStyleIdx="0" presStyleCnt="4" custScaleY="124541">
        <dgm:presLayoutVars>
          <dgm:bulletEnabled val="1"/>
        </dgm:presLayoutVars>
      </dgm:prSet>
      <dgm:spPr/>
      <dgm:t>
        <a:bodyPr/>
        <a:lstStyle/>
        <a:p>
          <a:endParaRPr lang="tr-TR"/>
        </a:p>
      </dgm:t>
    </dgm:pt>
    <dgm:pt modelId="{1EEDB893-1660-46A4-970F-0A47D1A3FDD4}" type="pres">
      <dgm:prSet presAssocID="{C07F1399-9CB6-4BDC-ABD7-14D682D822AD}" presName="sibTrans" presStyleCnt="0"/>
      <dgm:spPr/>
    </dgm:pt>
    <dgm:pt modelId="{96ADBF65-0A63-443C-82C5-EE1593CFF959}" type="pres">
      <dgm:prSet presAssocID="{4F468B57-316E-4903-8C2F-D4CAAC02C490}" presName="textNode" presStyleLbl="node1" presStyleIdx="1" presStyleCnt="4" custScaleY="128947">
        <dgm:presLayoutVars>
          <dgm:bulletEnabled val="1"/>
        </dgm:presLayoutVars>
      </dgm:prSet>
      <dgm:spPr/>
      <dgm:t>
        <a:bodyPr/>
        <a:lstStyle/>
        <a:p>
          <a:endParaRPr lang="tr-TR"/>
        </a:p>
      </dgm:t>
    </dgm:pt>
    <dgm:pt modelId="{C58B6404-1F70-47B6-AB46-C62F44965208}" type="pres">
      <dgm:prSet presAssocID="{1563CEAF-9EEF-42F5-9B67-21CC75F34167}" presName="sibTrans" presStyleCnt="0"/>
      <dgm:spPr/>
    </dgm:pt>
    <dgm:pt modelId="{9085D4D0-4194-49DA-A0DC-9EA496489BA6}" type="pres">
      <dgm:prSet presAssocID="{943509CE-A048-4CBA-9B7A-8AFC14EDEC64}" presName="textNode" presStyleLbl="node1" presStyleIdx="2" presStyleCnt="4" custScaleX="103187" custScaleY="128947">
        <dgm:presLayoutVars>
          <dgm:bulletEnabled val="1"/>
        </dgm:presLayoutVars>
      </dgm:prSet>
      <dgm:spPr/>
      <dgm:t>
        <a:bodyPr/>
        <a:lstStyle/>
        <a:p>
          <a:endParaRPr lang="tr-TR"/>
        </a:p>
      </dgm:t>
    </dgm:pt>
    <dgm:pt modelId="{F5A1E778-1CAB-4BD2-A656-1BA58643E0CC}" type="pres">
      <dgm:prSet presAssocID="{8E189EEB-7035-460C-80E5-273EFDBB62AC}" presName="sibTrans" presStyleCnt="0"/>
      <dgm:spPr/>
    </dgm:pt>
    <dgm:pt modelId="{D6488209-D912-4AA3-8F33-19DC1BE6C15B}" type="pres">
      <dgm:prSet presAssocID="{627673E0-8A07-4739-8681-0EB20D461EA7}" presName="textNode" presStyleLbl="node1" presStyleIdx="3" presStyleCnt="4" custScaleX="113109" custScaleY="139840" custLinFactNeighborX="616" custLinFactNeighborY="1102">
        <dgm:presLayoutVars>
          <dgm:bulletEnabled val="1"/>
        </dgm:presLayoutVars>
      </dgm:prSet>
      <dgm:spPr/>
      <dgm:t>
        <a:bodyPr/>
        <a:lstStyle/>
        <a:p>
          <a:endParaRPr lang="tr-TR"/>
        </a:p>
      </dgm:t>
    </dgm:pt>
  </dgm:ptLst>
  <dgm:cxnLst>
    <dgm:cxn modelId="{BC9CD160-D222-44A7-98ED-11634E056249}" type="presOf" srcId="{B2686289-BEE4-4138-A4CF-38F42E7CA977}" destId="{C571C00E-F6C7-4347-A9F6-EF085FB6C1D0}" srcOrd="0" destOrd="0" presId="urn:microsoft.com/office/officeart/2005/8/layout/hProcess9"/>
    <dgm:cxn modelId="{E549A6F0-C8EA-4618-A732-A0B3ECBE6056}" type="presOf" srcId="{4F468B57-316E-4903-8C2F-D4CAAC02C490}" destId="{96ADBF65-0A63-443C-82C5-EE1593CFF959}" srcOrd="0" destOrd="0" presId="urn:microsoft.com/office/officeart/2005/8/layout/hProcess9"/>
    <dgm:cxn modelId="{BAEF1FB2-889B-4BDC-AAC4-5438BA84488C}" srcId="{B2686289-BEE4-4138-A4CF-38F42E7CA977}" destId="{627673E0-8A07-4739-8681-0EB20D461EA7}" srcOrd="3" destOrd="0" parTransId="{1D9EE48E-1CA2-4D76-8793-F1178E99BB88}" sibTransId="{7675E9F2-BF83-412B-977C-8CAF16009E27}"/>
    <dgm:cxn modelId="{E9D90575-3E07-41D2-9234-764A05E04137}" type="presOf" srcId="{943509CE-A048-4CBA-9B7A-8AFC14EDEC64}" destId="{9085D4D0-4194-49DA-A0DC-9EA496489BA6}" srcOrd="0" destOrd="0" presId="urn:microsoft.com/office/officeart/2005/8/layout/hProcess9"/>
    <dgm:cxn modelId="{281EFA50-9B31-4E78-81F3-89364629ECE6}" srcId="{B2686289-BEE4-4138-A4CF-38F42E7CA977}" destId="{4F468B57-316E-4903-8C2F-D4CAAC02C490}" srcOrd="1" destOrd="0" parTransId="{17AF6F0E-01A1-45DC-8760-2C03D8C491C6}" sibTransId="{1563CEAF-9EEF-42F5-9B67-21CC75F34167}"/>
    <dgm:cxn modelId="{2AA3D58E-39D9-4F4C-80F6-1EBDCB7BD98D}" srcId="{B2686289-BEE4-4138-A4CF-38F42E7CA977}" destId="{943509CE-A048-4CBA-9B7A-8AFC14EDEC64}" srcOrd="2" destOrd="0" parTransId="{27A9C68D-D7A1-4814-BA0F-5D2C1B8F99A3}" sibTransId="{8E189EEB-7035-460C-80E5-273EFDBB62AC}"/>
    <dgm:cxn modelId="{489F6D40-6AD6-4CE6-96C6-D7D7D34A4DE3}" type="presOf" srcId="{AC4604B3-AF88-4F0F-8D75-DD1056C6D548}" destId="{4FBE88E8-1436-4D85-AC71-1AB2710EDD10}" srcOrd="0" destOrd="0" presId="urn:microsoft.com/office/officeart/2005/8/layout/hProcess9"/>
    <dgm:cxn modelId="{200082CF-5B57-4D30-87D3-2E98EB99575D}" type="presOf" srcId="{627673E0-8A07-4739-8681-0EB20D461EA7}" destId="{D6488209-D912-4AA3-8F33-19DC1BE6C15B}" srcOrd="0" destOrd="0" presId="urn:microsoft.com/office/officeart/2005/8/layout/hProcess9"/>
    <dgm:cxn modelId="{5A0EC7C5-77E8-4F9F-94DC-F4980E86E3AC}" srcId="{B2686289-BEE4-4138-A4CF-38F42E7CA977}" destId="{AC4604B3-AF88-4F0F-8D75-DD1056C6D548}" srcOrd="0" destOrd="0" parTransId="{6D6DB776-7A43-4FD8-A8BC-502340EDEF39}" sibTransId="{C07F1399-9CB6-4BDC-ABD7-14D682D822AD}"/>
    <dgm:cxn modelId="{E235D750-7FDB-4636-A972-F1C55D02FC71}" type="presParOf" srcId="{C571C00E-F6C7-4347-A9F6-EF085FB6C1D0}" destId="{5D669142-D7A1-49FC-9C03-E027BA445BB3}" srcOrd="0" destOrd="0" presId="urn:microsoft.com/office/officeart/2005/8/layout/hProcess9"/>
    <dgm:cxn modelId="{479437A4-AC2E-4241-A04E-B2C554A02FE7}" type="presParOf" srcId="{C571C00E-F6C7-4347-A9F6-EF085FB6C1D0}" destId="{0CF2F6FE-ECAD-4EDB-B432-5FE16701C928}" srcOrd="1" destOrd="0" presId="urn:microsoft.com/office/officeart/2005/8/layout/hProcess9"/>
    <dgm:cxn modelId="{1D11B4F7-9F8F-4780-945F-3D30C1070092}" type="presParOf" srcId="{0CF2F6FE-ECAD-4EDB-B432-5FE16701C928}" destId="{4FBE88E8-1436-4D85-AC71-1AB2710EDD10}" srcOrd="0" destOrd="0" presId="urn:microsoft.com/office/officeart/2005/8/layout/hProcess9"/>
    <dgm:cxn modelId="{3668C3DC-7A01-4CEB-9B3A-6E24E6669ACF}" type="presParOf" srcId="{0CF2F6FE-ECAD-4EDB-B432-5FE16701C928}" destId="{1EEDB893-1660-46A4-970F-0A47D1A3FDD4}" srcOrd="1" destOrd="0" presId="urn:microsoft.com/office/officeart/2005/8/layout/hProcess9"/>
    <dgm:cxn modelId="{BB288AD4-2706-4A78-848E-494D0559B051}" type="presParOf" srcId="{0CF2F6FE-ECAD-4EDB-B432-5FE16701C928}" destId="{96ADBF65-0A63-443C-82C5-EE1593CFF959}" srcOrd="2" destOrd="0" presId="urn:microsoft.com/office/officeart/2005/8/layout/hProcess9"/>
    <dgm:cxn modelId="{C4CC5C82-E059-41BE-8D12-118518E445AD}" type="presParOf" srcId="{0CF2F6FE-ECAD-4EDB-B432-5FE16701C928}" destId="{C58B6404-1F70-47B6-AB46-C62F44965208}" srcOrd="3" destOrd="0" presId="urn:microsoft.com/office/officeart/2005/8/layout/hProcess9"/>
    <dgm:cxn modelId="{6F8D6CAC-EE30-4896-8C5B-D92779545DEB}" type="presParOf" srcId="{0CF2F6FE-ECAD-4EDB-B432-5FE16701C928}" destId="{9085D4D0-4194-49DA-A0DC-9EA496489BA6}" srcOrd="4" destOrd="0" presId="urn:microsoft.com/office/officeart/2005/8/layout/hProcess9"/>
    <dgm:cxn modelId="{C66AC2BE-4D79-4200-9441-DC850C0ADD93}" type="presParOf" srcId="{0CF2F6FE-ECAD-4EDB-B432-5FE16701C928}" destId="{F5A1E778-1CAB-4BD2-A656-1BA58643E0CC}" srcOrd="5" destOrd="0" presId="urn:microsoft.com/office/officeart/2005/8/layout/hProcess9"/>
    <dgm:cxn modelId="{DD0073CF-A597-4653-8802-08892749376E}" type="presParOf" srcId="{0CF2F6FE-ECAD-4EDB-B432-5FE16701C928}" destId="{D6488209-D912-4AA3-8F33-19DC1BE6C15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0016A-DAC2-429A-BF93-D42C6333B02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tr-TR"/>
        </a:p>
      </dgm:t>
    </dgm:pt>
    <dgm:pt modelId="{2B7E009F-F8FD-49E2-8D11-1843FC6510E8}">
      <dgm:prSet phldrT="[Metin]" custT="1"/>
      <dgm:spPr/>
      <dgm:t>
        <a:bodyPr/>
        <a:lstStyle/>
        <a:p>
          <a:pPr algn="ctr">
            <a:buClr>
              <a:srgbClr val="9D1D1D"/>
            </a:buClr>
            <a:buFont typeface="Wingdings" panose="05000000000000000000" pitchFamily="2" charset="2"/>
            <a:buNone/>
          </a:pPr>
          <a:r>
            <a:rPr lang="mn-MN" sz="1600" b="1" dirty="0" smtClean="0">
              <a:latin typeface="Arial" pitchFamily="34" charset="0"/>
              <a:cs typeface="Arial" pitchFamily="34" charset="0"/>
            </a:rPr>
            <a:t>Сэжигтэй болон хавьталд орсон ажилчдын гаргасан хог хаягдлыг холбогдох дүрэм журмын дагуу арга хэмжээ авах шаардлагатай.</a:t>
          </a:r>
          <a:endParaRPr lang="tr-TR" sz="1600" b="1" dirty="0">
            <a:latin typeface="Arial" pitchFamily="34" charset="0"/>
            <a:cs typeface="Arial" pitchFamily="34" charset="0"/>
          </a:endParaRPr>
        </a:p>
      </dgm:t>
    </dgm:pt>
    <dgm:pt modelId="{2AE2E292-836D-44BE-8DF0-72F419E0C430}" type="parTrans" cxnId="{7E79D5E8-7A3E-499C-A9C0-A88D38740DE1}">
      <dgm:prSet/>
      <dgm:spPr/>
      <dgm:t>
        <a:bodyPr/>
        <a:lstStyle/>
        <a:p>
          <a:pPr algn="ctr"/>
          <a:endParaRPr lang="tr-TR" sz="2200" b="1">
            <a:latin typeface="Garamond" panose="02020404030301010803" pitchFamily="18" charset="0"/>
          </a:endParaRPr>
        </a:p>
      </dgm:t>
    </dgm:pt>
    <dgm:pt modelId="{1BB46C03-CC95-4A2F-9B0B-AC2A96BA6F6D}" type="sibTrans" cxnId="{7E79D5E8-7A3E-499C-A9C0-A88D38740DE1}">
      <dgm:prSet custT="1"/>
      <dgm:spPr/>
      <dgm:t>
        <a:bodyPr/>
        <a:lstStyle/>
        <a:p>
          <a:pPr algn="ctr"/>
          <a:endParaRPr lang="tr-TR" sz="1600" b="1">
            <a:latin typeface="Arial" pitchFamily="34" charset="0"/>
            <a:cs typeface="Arial" pitchFamily="34" charset="0"/>
          </a:endParaRPr>
        </a:p>
      </dgm:t>
    </dgm:pt>
    <dgm:pt modelId="{0F478A6A-4F10-4FA1-9119-53A3348D4D0C}">
      <dgm:prSet phldrT="[Metin]" custT="1"/>
      <dgm:spPr/>
      <dgm:t>
        <a:bodyPr/>
        <a:lstStyle/>
        <a:p>
          <a:pPr algn="ctr">
            <a:buClr>
              <a:srgbClr val="9D1D1D"/>
            </a:buClr>
            <a:buFont typeface="Wingdings" panose="05000000000000000000" pitchFamily="2" charset="2"/>
            <a:buNone/>
          </a:pPr>
          <a:r>
            <a:rPr lang="mn-MN" sz="1600" b="1" dirty="0" smtClean="0">
              <a:latin typeface="Arial" pitchFamily="34" charset="0"/>
              <a:cs typeface="Arial" pitchFamily="34" charset="0"/>
            </a:rPr>
            <a:t>Сэжигтэй болон түүнтэй хавьталд орсон ажилчид эмнэлгийн тусламж хүлээж байхдаа бие засах шаардлагатай бол тусдаа угаалгын өрөө хэрэглэнэ.</a:t>
          </a:r>
          <a:endParaRPr lang="tr-TR" sz="1600" b="1" dirty="0">
            <a:latin typeface="Arial" pitchFamily="34" charset="0"/>
            <a:cs typeface="Arial" pitchFamily="34" charset="0"/>
          </a:endParaRPr>
        </a:p>
      </dgm:t>
    </dgm:pt>
    <dgm:pt modelId="{CBEB0308-6D1D-4235-B6B2-7C80911FFAF8}" type="parTrans" cxnId="{7DF8049B-DCD2-42F9-AF17-FF77E49AB808}">
      <dgm:prSet/>
      <dgm:spPr/>
      <dgm:t>
        <a:bodyPr/>
        <a:lstStyle/>
        <a:p>
          <a:pPr algn="ctr"/>
          <a:endParaRPr lang="tr-TR" sz="2200" b="1">
            <a:latin typeface="Garamond" panose="02020404030301010803" pitchFamily="18" charset="0"/>
          </a:endParaRPr>
        </a:p>
      </dgm:t>
    </dgm:pt>
    <dgm:pt modelId="{328AE531-DAB3-4C47-8A60-B45C5B74B925}" type="sibTrans" cxnId="{7DF8049B-DCD2-42F9-AF17-FF77E49AB808}">
      <dgm:prSet/>
      <dgm:spPr/>
      <dgm:t>
        <a:bodyPr/>
        <a:lstStyle/>
        <a:p>
          <a:pPr algn="ctr"/>
          <a:endParaRPr lang="tr-TR" sz="2200" b="1">
            <a:latin typeface="Garamond" panose="02020404030301010803" pitchFamily="18" charset="0"/>
          </a:endParaRPr>
        </a:p>
      </dgm:t>
    </dgm:pt>
    <dgm:pt modelId="{85268731-C467-4A5E-83DC-A24201A2BCDF}" type="pres">
      <dgm:prSet presAssocID="{C8F0016A-DAC2-429A-BF93-D42C6333B021}" presName="outerComposite" presStyleCnt="0">
        <dgm:presLayoutVars>
          <dgm:chMax val="5"/>
          <dgm:dir/>
          <dgm:resizeHandles val="exact"/>
        </dgm:presLayoutVars>
      </dgm:prSet>
      <dgm:spPr/>
      <dgm:t>
        <a:bodyPr/>
        <a:lstStyle/>
        <a:p>
          <a:endParaRPr lang="tr-TR"/>
        </a:p>
      </dgm:t>
    </dgm:pt>
    <dgm:pt modelId="{31AD362C-0440-4FFD-B3AB-FC151067174E}" type="pres">
      <dgm:prSet presAssocID="{C8F0016A-DAC2-429A-BF93-D42C6333B021}" presName="dummyMaxCanvas" presStyleCnt="0">
        <dgm:presLayoutVars/>
      </dgm:prSet>
      <dgm:spPr/>
    </dgm:pt>
    <dgm:pt modelId="{DA37E5CB-163F-4A90-8860-6425965FEB84}" type="pres">
      <dgm:prSet presAssocID="{C8F0016A-DAC2-429A-BF93-D42C6333B021}" presName="TwoNodes_1" presStyleLbl="node1" presStyleIdx="0" presStyleCnt="2">
        <dgm:presLayoutVars>
          <dgm:bulletEnabled val="1"/>
        </dgm:presLayoutVars>
      </dgm:prSet>
      <dgm:spPr/>
      <dgm:t>
        <a:bodyPr/>
        <a:lstStyle/>
        <a:p>
          <a:endParaRPr lang="tr-TR"/>
        </a:p>
      </dgm:t>
    </dgm:pt>
    <dgm:pt modelId="{812394F5-C9E0-44D2-828B-E0EDCF756A80}" type="pres">
      <dgm:prSet presAssocID="{C8F0016A-DAC2-429A-BF93-D42C6333B021}" presName="TwoNodes_2" presStyleLbl="node1" presStyleIdx="1" presStyleCnt="2" custScaleY="118561">
        <dgm:presLayoutVars>
          <dgm:bulletEnabled val="1"/>
        </dgm:presLayoutVars>
      </dgm:prSet>
      <dgm:spPr/>
      <dgm:t>
        <a:bodyPr/>
        <a:lstStyle/>
        <a:p>
          <a:endParaRPr lang="tr-TR"/>
        </a:p>
      </dgm:t>
    </dgm:pt>
    <dgm:pt modelId="{052CBB96-6DE1-4E3D-B3B9-3E6D8E95ED08}" type="pres">
      <dgm:prSet presAssocID="{C8F0016A-DAC2-429A-BF93-D42C6333B021}" presName="TwoConn_1-2" presStyleLbl="fgAccFollowNode1" presStyleIdx="0" presStyleCnt="1">
        <dgm:presLayoutVars>
          <dgm:bulletEnabled val="1"/>
        </dgm:presLayoutVars>
      </dgm:prSet>
      <dgm:spPr/>
      <dgm:t>
        <a:bodyPr/>
        <a:lstStyle/>
        <a:p>
          <a:endParaRPr lang="tr-TR"/>
        </a:p>
      </dgm:t>
    </dgm:pt>
    <dgm:pt modelId="{6299DC6D-0A22-44C5-BFAE-37D297BE8CFC}" type="pres">
      <dgm:prSet presAssocID="{C8F0016A-DAC2-429A-BF93-D42C6333B021}" presName="TwoNodes_1_text" presStyleLbl="node1" presStyleIdx="1" presStyleCnt="2">
        <dgm:presLayoutVars>
          <dgm:bulletEnabled val="1"/>
        </dgm:presLayoutVars>
      </dgm:prSet>
      <dgm:spPr/>
      <dgm:t>
        <a:bodyPr/>
        <a:lstStyle/>
        <a:p>
          <a:endParaRPr lang="tr-TR"/>
        </a:p>
      </dgm:t>
    </dgm:pt>
    <dgm:pt modelId="{74BD30BE-D9DA-4557-986D-99B03AC8BC70}" type="pres">
      <dgm:prSet presAssocID="{C8F0016A-DAC2-429A-BF93-D42C6333B021}" presName="TwoNodes_2_text" presStyleLbl="node1" presStyleIdx="1" presStyleCnt="2">
        <dgm:presLayoutVars>
          <dgm:bulletEnabled val="1"/>
        </dgm:presLayoutVars>
      </dgm:prSet>
      <dgm:spPr/>
      <dgm:t>
        <a:bodyPr/>
        <a:lstStyle/>
        <a:p>
          <a:endParaRPr lang="tr-TR"/>
        </a:p>
      </dgm:t>
    </dgm:pt>
  </dgm:ptLst>
  <dgm:cxnLst>
    <dgm:cxn modelId="{1C00C515-00F0-4244-A51A-EB104E9AEE1B}" type="presOf" srcId="{2B7E009F-F8FD-49E2-8D11-1843FC6510E8}" destId="{DA37E5CB-163F-4A90-8860-6425965FEB84}" srcOrd="0" destOrd="0" presId="urn:microsoft.com/office/officeart/2005/8/layout/vProcess5"/>
    <dgm:cxn modelId="{4682D52F-75EA-406B-B9E8-BD4DA2A130B7}" type="presOf" srcId="{1BB46C03-CC95-4A2F-9B0B-AC2A96BA6F6D}" destId="{052CBB96-6DE1-4E3D-B3B9-3E6D8E95ED08}" srcOrd="0" destOrd="0" presId="urn:microsoft.com/office/officeart/2005/8/layout/vProcess5"/>
    <dgm:cxn modelId="{76D7D3AD-89C4-4107-A154-9DDFF344430A}" type="presOf" srcId="{C8F0016A-DAC2-429A-BF93-D42C6333B021}" destId="{85268731-C467-4A5E-83DC-A24201A2BCDF}" srcOrd="0" destOrd="0" presId="urn:microsoft.com/office/officeart/2005/8/layout/vProcess5"/>
    <dgm:cxn modelId="{7E79D5E8-7A3E-499C-A9C0-A88D38740DE1}" srcId="{C8F0016A-DAC2-429A-BF93-D42C6333B021}" destId="{2B7E009F-F8FD-49E2-8D11-1843FC6510E8}" srcOrd="0" destOrd="0" parTransId="{2AE2E292-836D-44BE-8DF0-72F419E0C430}" sibTransId="{1BB46C03-CC95-4A2F-9B0B-AC2A96BA6F6D}"/>
    <dgm:cxn modelId="{FF31076B-30EF-456F-80C4-285B0785B933}" type="presOf" srcId="{2B7E009F-F8FD-49E2-8D11-1843FC6510E8}" destId="{6299DC6D-0A22-44C5-BFAE-37D297BE8CFC}" srcOrd="1" destOrd="0" presId="urn:microsoft.com/office/officeart/2005/8/layout/vProcess5"/>
    <dgm:cxn modelId="{7DF8049B-DCD2-42F9-AF17-FF77E49AB808}" srcId="{C8F0016A-DAC2-429A-BF93-D42C6333B021}" destId="{0F478A6A-4F10-4FA1-9119-53A3348D4D0C}" srcOrd="1" destOrd="0" parTransId="{CBEB0308-6D1D-4235-B6B2-7C80911FFAF8}" sibTransId="{328AE531-DAB3-4C47-8A60-B45C5B74B925}"/>
    <dgm:cxn modelId="{2DDBA88C-52A3-40E4-A65A-8DC3B105AD11}" type="presOf" srcId="{0F478A6A-4F10-4FA1-9119-53A3348D4D0C}" destId="{812394F5-C9E0-44D2-828B-E0EDCF756A80}" srcOrd="0" destOrd="0" presId="urn:microsoft.com/office/officeart/2005/8/layout/vProcess5"/>
    <dgm:cxn modelId="{B465CBA1-1B32-4391-B32F-C87E20F0461F}" type="presOf" srcId="{0F478A6A-4F10-4FA1-9119-53A3348D4D0C}" destId="{74BD30BE-D9DA-4557-986D-99B03AC8BC70}" srcOrd="1" destOrd="0" presId="urn:microsoft.com/office/officeart/2005/8/layout/vProcess5"/>
    <dgm:cxn modelId="{1DBC79D8-D508-4924-B412-0F711C66DBBE}" type="presParOf" srcId="{85268731-C467-4A5E-83DC-A24201A2BCDF}" destId="{31AD362C-0440-4FFD-B3AB-FC151067174E}" srcOrd="0" destOrd="0" presId="urn:microsoft.com/office/officeart/2005/8/layout/vProcess5"/>
    <dgm:cxn modelId="{99854E84-5C49-46A2-9559-2B186D7224FF}" type="presParOf" srcId="{85268731-C467-4A5E-83DC-A24201A2BCDF}" destId="{DA37E5CB-163F-4A90-8860-6425965FEB84}" srcOrd="1" destOrd="0" presId="urn:microsoft.com/office/officeart/2005/8/layout/vProcess5"/>
    <dgm:cxn modelId="{C31F4061-964D-460E-BFF0-66C299E982DC}" type="presParOf" srcId="{85268731-C467-4A5E-83DC-A24201A2BCDF}" destId="{812394F5-C9E0-44D2-828B-E0EDCF756A80}" srcOrd="2" destOrd="0" presId="urn:microsoft.com/office/officeart/2005/8/layout/vProcess5"/>
    <dgm:cxn modelId="{0011749C-0A06-46F8-916C-A8B2F545B5CA}" type="presParOf" srcId="{85268731-C467-4A5E-83DC-A24201A2BCDF}" destId="{052CBB96-6DE1-4E3D-B3B9-3E6D8E95ED08}" srcOrd="3" destOrd="0" presId="urn:microsoft.com/office/officeart/2005/8/layout/vProcess5"/>
    <dgm:cxn modelId="{876F09B3-17FE-4575-AC9A-975496463082}" type="presParOf" srcId="{85268731-C467-4A5E-83DC-A24201A2BCDF}" destId="{6299DC6D-0A22-44C5-BFAE-37D297BE8CFC}" srcOrd="4" destOrd="0" presId="urn:microsoft.com/office/officeart/2005/8/layout/vProcess5"/>
    <dgm:cxn modelId="{16ABB5EB-8A82-4476-A2A7-5E019A80223C}" type="presParOf" srcId="{85268731-C467-4A5E-83DC-A24201A2BCDF}" destId="{74BD30BE-D9DA-4557-986D-99B03AC8BC7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F285-E90B-4C2F-B859-CBE0C519BB7A}">
      <dsp:nvSpPr>
        <dsp:cNvPr id="0" name=""/>
        <dsp:cNvSpPr/>
      </dsp:nvSpPr>
      <dsp:spPr>
        <a:xfrm rot="5400000">
          <a:off x="-213639" y="223894"/>
          <a:ext cx="1424265" cy="996985"/>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n-MN" sz="2000" b="1" kern="1200" dirty="0" smtClean="0">
              <a:solidFill>
                <a:schemeClr val="tx1"/>
              </a:solidFill>
              <a:latin typeface="Arial" pitchFamily="34" charset="0"/>
              <a:cs typeface="Arial" pitchFamily="34" charset="0"/>
            </a:rPr>
            <a:t>Бэлэн байдал</a:t>
          </a:r>
          <a:endParaRPr lang="tr-TR" sz="2000" b="1" kern="1200" dirty="0">
            <a:solidFill>
              <a:schemeClr val="tx1"/>
            </a:solidFill>
            <a:latin typeface="Arial" pitchFamily="34" charset="0"/>
            <a:cs typeface="Arial" pitchFamily="34" charset="0"/>
          </a:endParaRPr>
        </a:p>
      </dsp:txBody>
      <dsp:txXfrm rot="-5400000">
        <a:off x="2" y="508747"/>
        <a:ext cx="996985" cy="427280"/>
      </dsp:txXfrm>
    </dsp:sp>
    <dsp:sp modelId="{455D4D5F-5AEB-4F09-8C4E-445F1FB17495}">
      <dsp:nvSpPr>
        <dsp:cNvPr id="0" name=""/>
        <dsp:cNvSpPr/>
      </dsp:nvSpPr>
      <dsp:spPr>
        <a:xfrm rot="5400000">
          <a:off x="3652917" y="-2655931"/>
          <a:ext cx="926259" cy="6238122"/>
        </a:xfrm>
        <a:prstGeom prst="round2Same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Өртөх эрсдэл өндөртэй салбарууд</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Ажлын байранд авах ерөнхий арга хэмжээ</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Тухайн салбарын мэргэжилтнүүдийн оролцоотой Зөвлөл байгуулах</a:t>
          </a:r>
          <a:endParaRPr lang="tr-TR" sz="1600" kern="1200" dirty="0">
            <a:latin typeface="Arial" pitchFamily="34" charset="0"/>
            <a:cs typeface="Arial" pitchFamily="34" charset="0"/>
          </a:endParaRPr>
        </a:p>
      </dsp:txBody>
      <dsp:txXfrm rot="-5400000">
        <a:off x="996986" y="45216"/>
        <a:ext cx="6192906" cy="835827"/>
      </dsp:txXfrm>
    </dsp:sp>
    <dsp:sp modelId="{ED25483E-7096-4C20-AF81-3EEABAEB5328}">
      <dsp:nvSpPr>
        <dsp:cNvPr id="0" name=""/>
        <dsp:cNvSpPr/>
      </dsp:nvSpPr>
      <dsp:spPr>
        <a:xfrm rot="5400000">
          <a:off x="-213639" y="1710653"/>
          <a:ext cx="1424265" cy="996985"/>
        </a:xfrm>
        <a:prstGeom prst="chevron">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n-MN" sz="2000" b="1" kern="1200" dirty="0" smtClean="0">
              <a:solidFill>
                <a:schemeClr val="tx1"/>
              </a:solidFill>
              <a:latin typeface="Arial" pitchFamily="34" charset="0"/>
              <a:cs typeface="Arial" pitchFamily="34" charset="0"/>
            </a:rPr>
            <a:t>Хуваалцах</a:t>
          </a:r>
          <a:endParaRPr lang="tr-TR" sz="2000" b="1" kern="1200" dirty="0">
            <a:solidFill>
              <a:schemeClr val="tx1"/>
            </a:solidFill>
            <a:latin typeface="Arial" pitchFamily="34" charset="0"/>
            <a:cs typeface="Arial" pitchFamily="34" charset="0"/>
          </a:endParaRPr>
        </a:p>
      </dsp:txBody>
      <dsp:txXfrm rot="-5400000">
        <a:off x="2" y="1995506"/>
        <a:ext cx="996985" cy="427280"/>
      </dsp:txXfrm>
    </dsp:sp>
    <dsp:sp modelId="{07F9C685-F9CD-4EED-8FAA-2F1A2D4FD373}">
      <dsp:nvSpPr>
        <dsp:cNvPr id="0" name=""/>
        <dsp:cNvSpPr/>
      </dsp:nvSpPr>
      <dsp:spPr>
        <a:xfrm rot="5400000">
          <a:off x="3320697" y="-1019482"/>
          <a:ext cx="1401434" cy="5926715"/>
        </a:xfrm>
        <a:prstGeom prst="round2SameRect">
          <a:avLst/>
        </a:prstGeom>
        <a:solidFill>
          <a:srgbClr val="E9F2FB">
            <a:alpha val="89804"/>
          </a:srgbClr>
        </a:solidFill>
        <a:ln w="6350" cap="flat" cmpd="sng" algn="ctr">
          <a:solidFill>
            <a:schemeClr val="accent1">
              <a:shade val="80000"/>
              <a:hueOff val="135632"/>
              <a:satOff val="2588"/>
              <a:lumOff val="1142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Ажилчин, ажил олгогч нэгдсэн холбоо, үйлдвэрчний эвлэл, олон нийтийн байгууллага, Хөдөлмөрийн эрүүл мэнд, аюулгүй байдал (ХАБЭА)-ын мэргэжилтнүүд</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tr-TR" sz="1600" kern="1200" dirty="0">
              <a:latin typeface="Arial" pitchFamily="34" charset="0"/>
              <a:cs typeface="Arial" pitchFamily="34" charset="0"/>
              <a:hlinkClick xmlns:r="http://schemas.openxmlformats.org/officeDocument/2006/relationships" r:id="rId1"/>
            </a:rPr>
            <a:t>COVID-19 Online </a:t>
          </a:r>
          <a:r>
            <a:rPr lang="tr-TR" sz="1600" kern="1200" dirty="0" smtClean="0">
              <a:latin typeface="Arial" pitchFamily="34" charset="0"/>
              <a:cs typeface="Arial" pitchFamily="34" charset="0"/>
              <a:hlinkClick xmlns:r="http://schemas.openxmlformats.org/officeDocument/2006/relationships" r:id="rId1"/>
            </a:rPr>
            <a:t>Platformu</a:t>
          </a:r>
          <a:endParaRPr lang="tr-TR" sz="1600" kern="1200" dirty="0">
            <a:latin typeface="Arial" pitchFamily="34" charset="0"/>
            <a:cs typeface="Arial" pitchFamily="34" charset="0"/>
          </a:endParaRPr>
        </a:p>
      </dsp:txBody>
      <dsp:txXfrm rot="-5400000">
        <a:off x="1058057" y="1311570"/>
        <a:ext cx="5858303" cy="1264610"/>
      </dsp:txXfrm>
    </dsp:sp>
    <dsp:sp modelId="{61A482C2-783B-4C03-B867-57071057C012}">
      <dsp:nvSpPr>
        <dsp:cNvPr id="0" name=""/>
        <dsp:cNvSpPr/>
      </dsp:nvSpPr>
      <dsp:spPr>
        <a:xfrm rot="5400000">
          <a:off x="-213639" y="3130456"/>
          <a:ext cx="1424265" cy="996985"/>
        </a:xfrm>
        <a:prstGeom prst="chevron">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n-MN" sz="2000" b="1" kern="1200" dirty="0" smtClean="0">
              <a:solidFill>
                <a:schemeClr val="tx1"/>
              </a:solidFill>
              <a:latin typeface="Arial" pitchFamily="34" charset="0"/>
              <a:cs typeface="Arial" pitchFamily="34" charset="0"/>
            </a:rPr>
            <a:t>Хянах</a:t>
          </a:r>
          <a:endParaRPr lang="tr-TR" sz="2000" b="1" kern="1200" dirty="0">
            <a:solidFill>
              <a:schemeClr val="tx1"/>
            </a:solidFill>
            <a:latin typeface="Arial" pitchFamily="34" charset="0"/>
            <a:cs typeface="Arial" pitchFamily="34" charset="0"/>
          </a:endParaRPr>
        </a:p>
      </dsp:txBody>
      <dsp:txXfrm rot="-5400000">
        <a:off x="2" y="3415309"/>
        <a:ext cx="996985" cy="427280"/>
      </dsp:txXfrm>
    </dsp:sp>
    <dsp:sp modelId="{B289C009-740D-43EC-84EA-FA1EEC867C19}">
      <dsp:nvSpPr>
        <dsp:cNvPr id="0" name=""/>
        <dsp:cNvSpPr/>
      </dsp:nvSpPr>
      <dsp:spPr>
        <a:xfrm rot="5400000">
          <a:off x="3482286" y="260642"/>
          <a:ext cx="1267521" cy="6238122"/>
        </a:xfrm>
        <a:prstGeom prst="round2SameRect">
          <a:avLst/>
        </a:prstGeom>
        <a:solidFill>
          <a:srgbClr val="CADFF2">
            <a:alpha val="89804"/>
          </a:srgbClr>
        </a:solidFill>
        <a:ln w="6350" cap="flat" cmpd="sng" algn="ctr">
          <a:solidFill>
            <a:schemeClr val="accent1">
              <a:shade val="80000"/>
              <a:hueOff val="271263"/>
              <a:satOff val="5175"/>
              <a:lumOff val="2285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Хөдөлмөрийн эрүүл мэнд, аюулгүй байдлын үйлчилгээний түр зуурын өөрчлөлт</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Хувийн хамгаалах хэрэгслийн үзлэг</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ХАБЭА-н мэргэжилтнүүд үүргээ тогтмол биелүүлэх</a:t>
          </a:r>
          <a:endParaRPr lang="tr-TR" sz="1600" kern="1200" dirty="0">
            <a:latin typeface="Arial" pitchFamily="34" charset="0"/>
            <a:cs typeface="Arial" pitchFamily="34" charset="0"/>
          </a:endParaRPr>
        </a:p>
      </dsp:txBody>
      <dsp:txXfrm rot="-5400000">
        <a:off x="996986" y="2807818"/>
        <a:ext cx="6176247" cy="1143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69142-D7A1-49FC-9C03-E027BA445BB3}">
      <dsp:nvSpPr>
        <dsp:cNvPr id="0" name=""/>
        <dsp:cNvSpPr/>
      </dsp:nvSpPr>
      <dsp:spPr>
        <a:xfrm>
          <a:off x="685799" y="0"/>
          <a:ext cx="7772400" cy="5461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E88E8-1436-4D85-AC71-1AB2710EDD10}">
      <dsp:nvSpPr>
        <dsp:cNvPr id="0" name=""/>
        <dsp:cNvSpPr/>
      </dsp:nvSpPr>
      <dsp:spPr>
        <a:xfrm>
          <a:off x="62" y="1370263"/>
          <a:ext cx="1960959" cy="27204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itchFamily="34" charset="0"/>
              <a:cs typeface="Arial" pitchFamily="34" charset="0"/>
            </a:rPr>
            <a:t>Өвчин сэжиглэж буй хүн маск зүүж, ажлын байр дахь эмчид хандах хэрэгтэй.</a:t>
          </a:r>
          <a:endParaRPr lang="tr-TR" sz="2000" b="1" kern="1200" dirty="0">
            <a:latin typeface="Arial" pitchFamily="34" charset="0"/>
            <a:cs typeface="Arial" pitchFamily="34" charset="0"/>
          </a:endParaRPr>
        </a:p>
      </dsp:txBody>
      <dsp:txXfrm>
        <a:off x="95788" y="1465989"/>
        <a:ext cx="1769507" cy="2529021"/>
      </dsp:txXfrm>
    </dsp:sp>
    <dsp:sp modelId="{96ADBF65-0A63-443C-82C5-EE1593CFF959}">
      <dsp:nvSpPr>
        <dsp:cNvPr id="0" name=""/>
        <dsp:cNvSpPr/>
      </dsp:nvSpPr>
      <dsp:spPr>
        <a:xfrm>
          <a:off x="2287848" y="1322140"/>
          <a:ext cx="1960959" cy="28167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Clr>
              <a:srgbClr val="9D1D1D"/>
            </a:buClr>
            <a:buFont typeface="Wingdings" panose="05000000000000000000" pitchFamily="2" charset="2"/>
            <a:buNone/>
          </a:pPr>
          <a:r>
            <a:rPr lang="mn-MN" sz="1900" b="1" kern="1200" dirty="0" smtClean="0">
              <a:latin typeface="Arial" pitchFamily="34" charset="0"/>
              <a:cs typeface="Arial" pitchFamily="34" charset="0"/>
            </a:rPr>
            <a:t>Хэрэв </a:t>
          </a:r>
          <a:r>
            <a:rPr lang="en-US" sz="1900" b="1" kern="1200" dirty="0" smtClean="0">
              <a:latin typeface="Arial" pitchFamily="34" charset="0"/>
              <a:cs typeface="Arial" pitchFamily="34" charset="0"/>
            </a:rPr>
            <a:t>COVID-19</a:t>
          </a:r>
          <a:r>
            <a:rPr lang="mn-MN" sz="1900" b="1" kern="1200" dirty="0" smtClean="0">
              <a:latin typeface="Arial" pitchFamily="34" charset="0"/>
              <a:cs typeface="Arial" pitchFamily="34" charset="0"/>
            </a:rPr>
            <a:t> туссан </a:t>
          </a:r>
          <a:r>
            <a:rPr lang="mn-MN" sz="1900" b="1" kern="1200" dirty="0" smtClean="0">
              <a:latin typeface="Arial" pitchFamily="34" charset="0"/>
              <a:cs typeface="Arial" pitchFamily="34" charset="0"/>
            </a:rPr>
            <a:t>гэж сэжиглэж </a:t>
          </a:r>
          <a:r>
            <a:rPr lang="mn-MN" sz="1900" b="1" kern="1200" dirty="0" smtClean="0">
              <a:latin typeface="Arial" pitchFamily="34" charset="0"/>
              <a:cs typeface="Arial" pitchFamily="34" charset="0"/>
            </a:rPr>
            <a:t>байгаа бол бусад ажилчдаас тусгаарлах хэрэгтэй.</a:t>
          </a:r>
          <a:endParaRPr lang="tr-TR" sz="1900" b="1" kern="1200" dirty="0">
            <a:latin typeface="Arial" pitchFamily="34" charset="0"/>
            <a:cs typeface="Arial" pitchFamily="34" charset="0"/>
          </a:endParaRPr>
        </a:p>
      </dsp:txBody>
      <dsp:txXfrm>
        <a:off x="2383574" y="1417866"/>
        <a:ext cx="1769507" cy="2625266"/>
      </dsp:txXfrm>
    </dsp:sp>
    <dsp:sp modelId="{9085D4D0-4194-49DA-A0DC-9EA496489BA6}">
      <dsp:nvSpPr>
        <dsp:cNvPr id="0" name=""/>
        <dsp:cNvSpPr/>
      </dsp:nvSpPr>
      <dsp:spPr>
        <a:xfrm>
          <a:off x="4575634" y="1322140"/>
          <a:ext cx="2023455" cy="281671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n-MN" sz="1800" b="1" kern="1200" dirty="0" smtClean="0">
              <a:latin typeface="Arial" pitchFamily="34" charset="0"/>
              <a:cs typeface="Arial" pitchFamily="34" charset="0"/>
            </a:rPr>
            <a:t>Халдвар тархахаас урьдчилан сэргийлэх зорилгоор урьдчилан тогтоосон хаалттай газар байлгах </a:t>
          </a:r>
          <a:endParaRPr lang="tr-TR" sz="1800" b="1" kern="1200" dirty="0">
            <a:latin typeface="Arial" pitchFamily="34" charset="0"/>
            <a:cs typeface="Arial" pitchFamily="34" charset="0"/>
          </a:endParaRPr>
        </a:p>
      </dsp:txBody>
      <dsp:txXfrm>
        <a:off x="4674411" y="1420917"/>
        <a:ext cx="1825901" cy="2619164"/>
      </dsp:txXfrm>
    </dsp:sp>
    <dsp:sp modelId="{D6488209-D912-4AA3-8F33-19DC1BE6C15B}">
      <dsp:nvSpPr>
        <dsp:cNvPr id="0" name=""/>
        <dsp:cNvSpPr/>
      </dsp:nvSpPr>
      <dsp:spPr>
        <a:xfrm>
          <a:off x="6925978" y="1227239"/>
          <a:ext cx="2218021" cy="30546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
              <a:srgbClr val="9D1D1D"/>
            </a:buClr>
            <a:buFont typeface="Wingdings" panose="05000000000000000000" pitchFamily="2" charset="2"/>
            <a:buNone/>
          </a:pPr>
          <a:r>
            <a:rPr lang="mn-MN" sz="1800" b="1" kern="1200" dirty="0" smtClean="0">
              <a:latin typeface="Arial" pitchFamily="34" charset="0"/>
              <a:cs typeface="Arial" pitchFamily="34" charset="0"/>
            </a:rPr>
            <a:t>Эрүүл мэндийн яам болон  холбогдох эрүүл мэндийн байгууллагатай холбоо барьж мэдээлэл өгөх шаардлагатай.</a:t>
          </a:r>
          <a:endParaRPr lang="tr-TR" sz="1800" b="1" kern="1200" dirty="0">
            <a:latin typeface="Arial" pitchFamily="34" charset="0"/>
            <a:cs typeface="Arial" pitchFamily="34" charset="0"/>
          </a:endParaRPr>
        </a:p>
      </dsp:txBody>
      <dsp:txXfrm>
        <a:off x="7034253" y="1335514"/>
        <a:ext cx="2001471" cy="2838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7E5CB-163F-4A90-8860-6425965FEB84}">
      <dsp:nvSpPr>
        <dsp:cNvPr id="0" name=""/>
        <dsp:cNvSpPr/>
      </dsp:nvSpPr>
      <dsp:spPr>
        <a:xfrm>
          <a:off x="0" y="-99009"/>
          <a:ext cx="5651182" cy="21337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rgbClr val="9D1D1D"/>
            </a:buClr>
            <a:buFont typeface="Wingdings" panose="05000000000000000000" pitchFamily="2" charset="2"/>
            <a:buNone/>
          </a:pPr>
          <a:r>
            <a:rPr lang="mn-MN" sz="1600" b="1" kern="1200" dirty="0" smtClean="0">
              <a:latin typeface="Arial" pitchFamily="34" charset="0"/>
              <a:cs typeface="Arial" pitchFamily="34" charset="0"/>
            </a:rPr>
            <a:t>Сэжигтэй болон хавьталд орсон ажилчдын гаргасан хог хаягдлыг холбогдох дүрэм журмын дагуу арга хэмжээ авах шаардлагатай.</a:t>
          </a:r>
          <a:endParaRPr lang="tr-TR" sz="1600" b="1" kern="1200" dirty="0">
            <a:latin typeface="Arial" pitchFamily="34" charset="0"/>
            <a:cs typeface="Arial" pitchFamily="34" charset="0"/>
          </a:endParaRPr>
        </a:p>
      </dsp:txBody>
      <dsp:txXfrm>
        <a:off x="62494" y="-36515"/>
        <a:ext cx="3445831" cy="2008717"/>
      </dsp:txXfrm>
    </dsp:sp>
    <dsp:sp modelId="{812394F5-C9E0-44D2-828B-E0EDCF756A80}">
      <dsp:nvSpPr>
        <dsp:cNvPr id="0" name=""/>
        <dsp:cNvSpPr/>
      </dsp:nvSpPr>
      <dsp:spPr>
        <a:xfrm>
          <a:off x="997267" y="2310834"/>
          <a:ext cx="5651182" cy="25297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rgbClr val="9D1D1D"/>
            </a:buClr>
            <a:buFont typeface="Wingdings" panose="05000000000000000000" pitchFamily="2" charset="2"/>
            <a:buNone/>
          </a:pPr>
          <a:r>
            <a:rPr lang="mn-MN" sz="1600" b="1" kern="1200" dirty="0" smtClean="0">
              <a:latin typeface="Arial" pitchFamily="34" charset="0"/>
              <a:cs typeface="Arial" pitchFamily="34" charset="0"/>
            </a:rPr>
            <a:t>Сэжигтэй болон түүнтэй хавьталд орсон ажилчид эмнэлгийн тусламж хүлээж байхдаа бие засах шаардлагатай бол тусдаа угаалгын өрөө хэрэглэнэ.</a:t>
          </a:r>
          <a:endParaRPr lang="tr-TR" sz="1600" b="1" kern="1200" dirty="0">
            <a:latin typeface="Arial" pitchFamily="34" charset="0"/>
            <a:cs typeface="Arial" pitchFamily="34" charset="0"/>
          </a:endParaRPr>
        </a:p>
      </dsp:txBody>
      <dsp:txXfrm>
        <a:off x="1071361" y="2384928"/>
        <a:ext cx="3118818" cy="2381554"/>
      </dsp:txXfrm>
    </dsp:sp>
    <dsp:sp modelId="{052CBB96-6DE1-4E3D-B3B9-3E6D8E95ED08}">
      <dsp:nvSpPr>
        <dsp:cNvPr id="0" name=""/>
        <dsp:cNvSpPr/>
      </dsp:nvSpPr>
      <dsp:spPr>
        <a:xfrm>
          <a:off x="4264274" y="1578320"/>
          <a:ext cx="1386908" cy="138690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tr-TR" sz="1600" b="1" kern="1200">
            <a:latin typeface="Arial" pitchFamily="34" charset="0"/>
            <a:cs typeface="Arial" pitchFamily="34" charset="0"/>
          </a:endParaRPr>
        </a:p>
      </dsp:txBody>
      <dsp:txXfrm>
        <a:off x="4576328" y="1578320"/>
        <a:ext cx="762800" cy="10436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DDB264B-6FCA-4312-AE4A-20CF312B4BF5}" type="datetimeFigureOut">
              <a:rPr lang="en-US" smtClean="0"/>
              <a:t>9/7/2020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8AFCA5-EFCF-47DF-B8A1-8A2D04EF1F23}" type="slidenum">
              <a:rPr lang="en-US" smtClean="0"/>
              <a:t>‹#›</a:t>
            </a:fld>
            <a:endParaRPr lang="en-US"/>
          </a:p>
        </p:txBody>
      </p:sp>
    </p:spTree>
    <p:extLst>
      <p:ext uri="{BB962C8B-B14F-4D97-AF65-F5344CB8AC3E}">
        <p14:creationId xmlns:p14="http://schemas.microsoft.com/office/powerpoint/2010/main" val="3521989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tr-TR"/>
          </a:p>
        </p:txBody>
      </p:sp>
      <p:sp>
        <p:nvSpPr>
          <p:cNvPr id="3" name="Veri Yer Tutucusu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7834AF-457A-482D-A859-38A56BD02D4C}" type="datetimeFigureOut">
              <a:rPr lang="tr-TR" smtClean="0"/>
              <a:t>07.09.2020</a:t>
            </a:fld>
            <a:endParaRPr lang="tr-TR"/>
          </a:p>
        </p:txBody>
      </p:sp>
      <p:sp>
        <p:nvSpPr>
          <p:cNvPr id="4" name="Slayt Görüntüsü Yer Tutucusu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tr-TR"/>
          </a:p>
        </p:txBody>
      </p:sp>
      <p:sp>
        <p:nvSpPr>
          <p:cNvPr id="5" name="Not Yer Tutucusu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tr-TR"/>
          </a:p>
        </p:txBody>
      </p:sp>
      <p:sp>
        <p:nvSpPr>
          <p:cNvPr id="7" name="Slayt Numarası Yer Tutucusu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Halen</a:t>
            </a:r>
            <a:r>
              <a:rPr lang="tr-TR" baseline="0" dirty="0"/>
              <a:t> </a:t>
            </a:r>
            <a:r>
              <a:rPr lang="tr-TR" dirty="0"/>
              <a:t>COVID-19'u önlemek için bir aşı bulunmamaktadır. İşyerlerinde salgını önlemenin en iyi yolu virüse maruz kalmaktan kaçınmaktır. COVID-19’un işyerlerine</a:t>
            </a:r>
            <a:r>
              <a:rPr lang="tr-TR" baseline="0" dirty="0"/>
              <a:t> </a:t>
            </a:r>
            <a:r>
              <a:rPr lang="tr-TR" dirty="0"/>
              <a:t>ulaşmaması için önleyici tedbirler hızlı bir</a:t>
            </a:r>
            <a:r>
              <a:rPr lang="tr-TR" baseline="0" dirty="0"/>
              <a:t> şekilde</a:t>
            </a:r>
            <a:r>
              <a:rPr lang="tr-TR" dirty="0"/>
              <a:t> alınmalıdır. Bu tedbirler COVID-19'un yayılmasını engeller veya yavaşlatabilir. </a:t>
            </a:r>
          </a:p>
          <a:p>
            <a:endParaRPr lang="tr-TR" dirty="0">
              <a:latin typeface="Garamond" panose="02020404030301010803" pitchFamily="18" charset="0"/>
              <a:cs typeface="Times New Roman" panose="02020603050405020304" pitchFamily="18" charset="0"/>
            </a:endParaRP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Çalışanlar işe başlamadan önce temassız ateş ölçerle kontrol edilmeli ve ateşi olanlar işyeri hekimine yönlendirilmeli</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Çalışanların sosyal mesafesini sağlamak için uygun bir çalışma modeli geliştirilmeli</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Çalışanların hasta olduklarında evde kalmalarını teşvik eden, öksürük ve hapşırma görgü kurallarını içeren ve el hijyeninin önemini anlatan afiş/poster/talimatlar işyerinin girişine ve herkesin görebileceği diğer alanlara asılmalı</a:t>
            </a:r>
          </a:p>
        </p:txBody>
      </p:sp>
      <p:sp>
        <p:nvSpPr>
          <p:cNvPr id="4" name="Slayt Numarası Yer Tutucusu 3"/>
          <p:cNvSpPr>
            <a:spLocks noGrp="1"/>
          </p:cNvSpPr>
          <p:nvPr>
            <p:ph type="sldNum" sz="quarter" idx="10"/>
          </p:nvPr>
        </p:nvSpPr>
        <p:spPr/>
        <p:txBody>
          <a:bodyPr/>
          <a:lstStyle/>
          <a:p>
            <a:fld id="{87B3C15C-C27C-4FF5-B429-995D138FC104}" type="slidenum">
              <a:rPr lang="tr-TR" smtClean="0"/>
              <a:t>10</a:t>
            </a:fld>
            <a:endParaRPr lang="tr-TR"/>
          </a:p>
        </p:txBody>
      </p:sp>
    </p:spTree>
    <p:extLst>
      <p:ext uri="{BB962C8B-B14F-4D97-AF65-F5344CB8AC3E}">
        <p14:creationId xmlns:p14="http://schemas.microsoft.com/office/powerpoint/2010/main" val="70407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Halen</a:t>
            </a:r>
            <a:r>
              <a:rPr lang="tr-TR" baseline="0" dirty="0"/>
              <a:t> </a:t>
            </a:r>
            <a:r>
              <a:rPr lang="tr-TR" dirty="0"/>
              <a:t>COVID-19'u önlemek için bir aşı bulunmamaktadır. İşyerlerinde salgını önlemenin en iyi yolu virüse maruz kalmaktan kaçınmaktır. COVID-19’un işyerlerine</a:t>
            </a:r>
            <a:r>
              <a:rPr lang="tr-TR" baseline="0" dirty="0"/>
              <a:t> </a:t>
            </a:r>
            <a:r>
              <a:rPr lang="tr-TR" dirty="0"/>
              <a:t>ulaşmaması için önleyici tedbirler hızlı bir</a:t>
            </a:r>
            <a:r>
              <a:rPr lang="tr-TR" baseline="0" dirty="0"/>
              <a:t> şekilde</a:t>
            </a:r>
            <a:r>
              <a:rPr lang="tr-TR" dirty="0"/>
              <a:t> alınmalıdır. Bu tedbirler COVID-19'un yayılmasını engeller veya yavaşlatabilir. </a:t>
            </a:r>
          </a:p>
          <a:p>
            <a:endParaRPr lang="tr-TR" dirty="0">
              <a:latin typeface="Garamond" panose="02020404030301010803" pitchFamily="18" charset="0"/>
              <a:cs typeface="Times New Roman" panose="02020603050405020304" pitchFamily="18" charset="0"/>
            </a:endParaRP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Çalışanlara tek kullanımlık mendiller ve biyolojik atıklar için ayrı çöp torbaları sağlanmalı ve temizlik personeli çöpleri içeriğine temas etmeden boşaltmalı</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Çalışanlar işyeri ortamına girmeden ve çalışma sırasında en az 20 saniye boyunca sabun ve suyla ellerini yıkamaları; su ve sabuna erişim olmadığı takdirde alkol bazlı bir el dezenfektanı kullanarak ellerini sık sık temizlemeleri konusunda bilgilendirilmeli</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İşyerinde çalışanların kullanımı için yeterli temizlik malzemeleri bulundurulmalı</a:t>
            </a:r>
          </a:p>
        </p:txBody>
      </p:sp>
      <p:sp>
        <p:nvSpPr>
          <p:cNvPr id="4" name="Slayt Numarası Yer Tutucusu 3"/>
          <p:cNvSpPr>
            <a:spLocks noGrp="1"/>
          </p:cNvSpPr>
          <p:nvPr>
            <p:ph type="sldNum" sz="quarter" idx="10"/>
          </p:nvPr>
        </p:nvSpPr>
        <p:spPr/>
        <p:txBody>
          <a:bodyPr/>
          <a:lstStyle/>
          <a:p>
            <a:fld id="{87B3C15C-C27C-4FF5-B429-995D138FC104}" type="slidenum">
              <a:rPr lang="tr-TR" smtClean="0"/>
              <a:t>11</a:t>
            </a:fld>
            <a:endParaRPr lang="tr-TR"/>
          </a:p>
        </p:txBody>
      </p:sp>
    </p:spTree>
    <p:extLst>
      <p:ext uri="{BB962C8B-B14F-4D97-AF65-F5344CB8AC3E}">
        <p14:creationId xmlns:p14="http://schemas.microsoft.com/office/powerpoint/2010/main" val="385415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El hijyenini teşvik etmek için dezenfektanlar ortak alanlarda bulundurulmalı</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Hassas risk gruplarında yer alan çalışanların mümkünse evden çalışmaları sağlanmalı</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Bir çalışanın COVID-19 olduğu tespit edilirse, işverenler diğer çalışanları için COVID-19'a maruz kalma olasılıkları konusunda bilgilendirme yapmalı ve sağlık kuruluşları ile irtibata geçmeli</a:t>
            </a:r>
          </a:p>
        </p:txBody>
      </p:sp>
      <p:sp>
        <p:nvSpPr>
          <p:cNvPr id="4" name="Slayt Numarası Yer Tutucusu 3"/>
          <p:cNvSpPr>
            <a:spLocks noGrp="1"/>
          </p:cNvSpPr>
          <p:nvPr>
            <p:ph type="sldNum" sz="quarter" idx="10"/>
          </p:nvPr>
        </p:nvSpPr>
        <p:spPr/>
        <p:txBody>
          <a:bodyPr/>
          <a:lstStyle/>
          <a:p>
            <a:fld id="{87B3C15C-C27C-4FF5-B429-995D138FC104}" type="slidenum">
              <a:rPr lang="tr-TR" smtClean="0"/>
              <a:t>12</a:t>
            </a:fld>
            <a:endParaRPr lang="tr-TR"/>
          </a:p>
        </p:txBody>
      </p:sp>
    </p:spTree>
    <p:extLst>
      <p:ext uri="{BB962C8B-B14F-4D97-AF65-F5344CB8AC3E}">
        <p14:creationId xmlns:p14="http://schemas.microsoft.com/office/powerpoint/2010/main" val="9345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Çalışanların ruhsal sağlığını korumak adına </a:t>
            </a:r>
            <a:r>
              <a:rPr lang="tr-TR" dirty="0" err="1">
                <a:latin typeface="Garamond" panose="02020404030301010803" pitchFamily="18" charset="0"/>
                <a:cs typeface="Times New Roman" panose="02020603050405020304" pitchFamily="18" charset="0"/>
              </a:rPr>
              <a:t>psikososyal</a:t>
            </a:r>
            <a:r>
              <a:rPr lang="tr-TR" dirty="0">
                <a:latin typeface="Garamond" panose="02020404030301010803" pitchFamily="18" charset="0"/>
                <a:cs typeface="Times New Roman" panose="02020603050405020304" pitchFamily="18" charset="0"/>
              </a:rPr>
              <a:t> risk etmenleri değerlendirilerek doğru ve etkin bilgilendirme ile tedbirler alınmalı </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Güncel bilgilerin takibi için güvenilir bilgi kaynakları (Sağlık Bakanlığı, DSÖ gibi) kullanılmalı</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Çalışanlara verilecek olan iş sağlığı ve güvenliği eğitimleri uzaktan eğitim şeklinde, işyeri temizliği ve düzeni, hijyen ve </a:t>
            </a:r>
            <a:r>
              <a:rPr lang="tr-TR" dirty="0" err="1">
                <a:latin typeface="Garamond" panose="02020404030301010803" pitchFamily="18" charset="0"/>
                <a:cs typeface="Times New Roman" panose="02020603050405020304" pitchFamily="18" charset="0"/>
              </a:rPr>
              <a:t>psikososyal</a:t>
            </a:r>
            <a:r>
              <a:rPr lang="tr-TR" dirty="0">
                <a:latin typeface="Garamond" panose="02020404030301010803" pitchFamily="18" charset="0"/>
                <a:cs typeface="Times New Roman" panose="02020603050405020304" pitchFamily="18" charset="0"/>
              </a:rPr>
              <a:t> risk faktörleri konuları </a:t>
            </a:r>
            <a:r>
              <a:rPr lang="tr-TR" dirty="0" err="1">
                <a:latin typeface="Garamond" panose="02020404030301010803" pitchFamily="18" charset="0"/>
                <a:cs typeface="Times New Roman" panose="02020603050405020304" pitchFamily="18" charset="0"/>
              </a:rPr>
              <a:t>önceliklendirilerek</a:t>
            </a:r>
            <a:r>
              <a:rPr lang="tr-TR" dirty="0">
                <a:latin typeface="Garamond" panose="02020404030301010803" pitchFamily="18" charset="0"/>
                <a:cs typeface="Times New Roman" panose="02020603050405020304" pitchFamily="18" charset="0"/>
              </a:rPr>
              <a:t> verilmeli; eğitimlerde aile ve toplumsal yaşama ilişkin öneriler de yer almalı</a:t>
            </a: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13</a:t>
            </a:fld>
            <a:endParaRPr lang="tr-TR"/>
          </a:p>
        </p:txBody>
      </p:sp>
    </p:spTree>
    <p:extLst>
      <p:ext uri="{BB962C8B-B14F-4D97-AF65-F5344CB8AC3E}">
        <p14:creationId xmlns:p14="http://schemas.microsoft.com/office/powerpoint/2010/main" val="215405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p>
          <a:p>
            <a:endParaRPr lang="tr-TR" dirty="0">
              <a:latin typeface="Garamond" panose="02020404030301010803" pitchFamily="18" charset="0"/>
              <a:cs typeface="Times New Roman" panose="02020603050405020304" pitchFamily="18" charset="0"/>
            </a:endParaRPr>
          </a:p>
          <a:p>
            <a:pPr defTabSz="931774">
              <a:defRPr/>
            </a:pPr>
            <a:r>
              <a:rPr lang="tr-TR" dirty="0">
                <a:latin typeface="Garamond" panose="02020404030301010803" pitchFamily="18" charset="0"/>
                <a:cs typeface="Times New Roman" panose="02020603050405020304" pitchFamily="18" charset="0"/>
              </a:rPr>
              <a:t> Sağlık Bakanlığının tavsiyeleri doğrultusunda gerekli ek önlemler alınmalı</a:t>
            </a:r>
          </a:p>
          <a:p>
            <a:pPr defTabSz="931774">
              <a:defRPr/>
            </a:pPr>
            <a:endParaRPr lang="tr-TR" dirty="0">
              <a:latin typeface="Garamond" panose="02020404030301010803" pitchFamily="18" charset="0"/>
              <a:cs typeface="Times New Roman" panose="02020603050405020304" pitchFamily="18" charset="0"/>
            </a:endParaRP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İşyerlerinde mümkün olduğunca çalışanların yakın temasta bulunmaları ve ekipman, araç, gereçlerin ortak kullanımı önlenmeli</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Çalışanlar işe başlamadan önce ve çalışma süresince belirli aralıklarla en az 20 saniye boyunca ellerini su ve sabunla yıkamalı</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Yüzeyler, ekipmanlar ve çalışma ortamının diğer öğeleri rutin olarak temizlenmeli ve dezenfekte edilmeli; düzenli temizlik uygulamaları sürdürülmeli</a:t>
            </a:r>
          </a:p>
          <a:p>
            <a:pPr>
              <a:lnSpc>
                <a:spcPct val="114000"/>
              </a:lnSpc>
              <a:buClr>
                <a:srgbClr val="9D1D1D"/>
              </a:buClr>
              <a:buFont typeface="Wingdings" panose="05000000000000000000" pitchFamily="2" charset="2"/>
              <a:buChar char="v"/>
            </a:pPr>
            <a:r>
              <a:rPr lang="tr-TR" dirty="0">
                <a:latin typeface="Garamond" panose="02020404030301010803" pitchFamily="18" charset="0"/>
                <a:cs typeface="Times New Roman" panose="02020603050405020304" pitchFamily="18" charset="0"/>
              </a:rPr>
              <a:t> Çalışma alanları, lavabo, tuvalet, banyo, merdiven korkulukları, musluk ve yemekhaneler, yatakhaneler, dinlenme alanları, giyinme/soyunma odaları, kapı, turnike gibi ortak kullanım alanlarında hijyen şartlarına uyulmalı</a:t>
            </a:r>
          </a:p>
          <a:p>
            <a:pPr defTabSz="931774">
              <a:defRPr/>
            </a:pPr>
            <a:endParaRPr lang="tr-TR"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14</a:t>
            </a:fld>
            <a:endParaRPr lang="tr-TR"/>
          </a:p>
        </p:txBody>
      </p:sp>
    </p:spTree>
    <p:extLst>
      <p:ext uri="{BB962C8B-B14F-4D97-AF65-F5344CB8AC3E}">
        <p14:creationId xmlns:p14="http://schemas.microsoft.com/office/powerpoint/2010/main" val="57961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15</a:t>
            </a:fld>
            <a:endParaRPr lang="tr-TR"/>
          </a:p>
        </p:txBody>
      </p:sp>
    </p:spTree>
    <p:extLst>
      <p:ext uri="{BB962C8B-B14F-4D97-AF65-F5344CB8AC3E}">
        <p14:creationId xmlns:p14="http://schemas.microsoft.com/office/powerpoint/2010/main" val="296921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16</a:t>
            </a:fld>
            <a:endParaRPr lang="tr-TR"/>
          </a:p>
        </p:txBody>
      </p:sp>
    </p:spTree>
    <p:extLst>
      <p:ext uri="{BB962C8B-B14F-4D97-AF65-F5344CB8AC3E}">
        <p14:creationId xmlns:p14="http://schemas.microsoft.com/office/powerpoint/2010/main" val="132349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17</a:t>
            </a:fld>
            <a:endParaRPr lang="tr-TR"/>
          </a:p>
        </p:txBody>
      </p:sp>
    </p:spTree>
    <p:extLst>
      <p:ext uri="{BB962C8B-B14F-4D97-AF65-F5344CB8AC3E}">
        <p14:creationId xmlns:p14="http://schemas.microsoft.com/office/powerpoint/2010/main" val="347538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18</a:t>
            </a:fld>
            <a:endParaRPr lang="tr-TR"/>
          </a:p>
        </p:txBody>
      </p:sp>
    </p:spTree>
    <p:extLst>
      <p:ext uri="{BB962C8B-B14F-4D97-AF65-F5344CB8AC3E}">
        <p14:creationId xmlns:p14="http://schemas.microsoft.com/office/powerpoint/2010/main" val="1810315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19</a:t>
            </a:fld>
            <a:endParaRPr lang="tr-TR"/>
          </a:p>
        </p:txBody>
      </p:sp>
    </p:spTree>
    <p:extLst>
      <p:ext uri="{BB962C8B-B14F-4D97-AF65-F5344CB8AC3E}">
        <p14:creationId xmlns:p14="http://schemas.microsoft.com/office/powerpoint/2010/main" val="143875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Orhun Yazıtları, MS. 8. Yüzyıl, Orhun Vadisi, Moğolistan</a:t>
            </a:r>
          </a:p>
          <a:p>
            <a:r>
              <a:rPr lang="tr-TR" dirty="0"/>
              <a:t>Binlerce yıl evveline dayanan köklü bağlarımızın, Moğolistan’la bugünkü ilişkilerimizi de kuvvetlendirdiğine inancımız tamdır.</a:t>
            </a:r>
          </a:p>
        </p:txBody>
      </p:sp>
      <p:sp>
        <p:nvSpPr>
          <p:cNvPr id="4" name="Slayt Numarası Yer Tutucusu 3"/>
          <p:cNvSpPr>
            <a:spLocks noGrp="1"/>
          </p:cNvSpPr>
          <p:nvPr>
            <p:ph type="sldNum" sz="quarter" idx="10"/>
          </p:nvPr>
        </p:nvSpPr>
        <p:spPr/>
        <p:txBody>
          <a:bodyPr/>
          <a:lstStyle/>
          <a:p>
            <a:fld id="{87B3C15C-C27C-4FF5-B429-995D138FC104}" type="slidenum">
              <a:rPr lang="tr-TR" smtClean="0"/>
              <a:t>2</a:t>
            </a:fld>
            <a:endParaRPr lang="tr-TR"/>
          </a:p>
        </p:txBody>
      </p:sp>
    </p:spTree>
    <p:extLst>
      <p:ext uri="{BB962C8B-B14F-4D97-AF65-F5344CB8AC3E}">
        <p14:creationId xmlns:p14="http://schemas.microsoft.com/office/powerpoint/2010/main" val="1004138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20</a:t>
            </a:fld>
            <a:endParaRPr lang="tr-TR"/>
          </a:p>
        </p:txBody>
      </p:sp>
    </p:spTree>
    <p:extLst>
      <p:ext uri="{BB962C8B-B14F-4D97-AF65-F5344CB8AC3E}">
        <p14:creationId xmlns:p14="http://schemas.microsoft.com/office/powerpoint/2010/main" val="227688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21</a:t>
            </a:fld>
            <a:endParaRPr lang="tr-TR"/>
          </a:p>
        </p:txBody>
      </p:sp>
    </p:spTree>
    <p:extLst>
      <p:ext uri="{BB962C8B-B14F-4D97-AF65-F5344CB8AC3E}">
        <p14:creationId xmlns:p14="http://schemas.microsoft.com/office/powerpoint/2010/main" val="298039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22</a:t>
            </a:fld>
            <a:endParaRPr lang="tr-TR"/>
          </a:p>
        </p:txBody>
      </p:sp>
    </p:spTree>
    <p:extLst>
      <p:ext uri="{BB962C8B-B14F-4D97-AF65-F5344CB8AC3E}">
        <p14:creationId xmlns:p14="http://schemas.microsoft.com/office/powerpoint/2010/main" val="2643078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23</a:t>
            </a:fld>
            <a:endParaRPr lang="tr-TR"/>
          </a:p>
        </p:txBody>
      </p:sp>
    </p:spTree>
    <p:extLst>
      <p:ext uri="{BB962C8B-B14F-4D97-AF65-F5344CB8AC3E}">
        <p14:creationId xmlns:p14="http://schemas.microsoft.com/office/powerpoint/2010/main" val="3732343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24</a:t>
            </a:fld>
            <a:endParaRPr lang="tr-TR"/>
          </a:p>
        </p:txBody>
      </p:sp>
    </p:spTree>
    <p:extLst>
      <p:ext uri="{BB962C8B-B14F-4D97-AF65-F5344CB8AC3E}">
        <p14:creationId xmlns:p14="http://schemas.microsoft.com/office/powerpoint/2010/main" val="165811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25</a:t>
            </a:fld>
            <a:endParaRPr lang="tr-TR"/>
          </a:p>
        </p:txBody>
      </p:sp>
    </p:spTree>
    <p:extLst>
      <p:ext uri="{BB962C8B-B14F-4D97-AF65-F5344CB8AC3E}">
        <p14:creationId xmlns:p14="http://schemas.microsoft.com/office/powerpoint/2010/main" val="22708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26</a:t>
            </a:fld>
            <a:endParaRPr lang="tr-TR"/>
          </a:p>
        </p:txBody>
      </p:sp>
    </p:spTree>
    <p:extLst>
      <p:ext uri="{BB962C8B-B14F-4D97-AF65-F5344CB8AC3E}">
        <p14:creationId xmlns:p14="http://schemas.microsoft.com/office/powerpoint/2010/main" val="1935624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27</a:t>
            </a:fld>
            <a:endParaRPr lang="tr-TR"/>
          </a:p>
        </p:txBody>
      </p:sp>
    </p:spTree>
    <p:extLst>
      <p:ext uri="{BB962C8B-B14F-4D97-AF65-F5344CB8AC3E}">
        <p14:creationId xmlns:p14="http://schemas.microsoft.com/office/powerpoint/2010/main" val="3828718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28</a:t>
            </a:fld>
            <a:endParaRPr lang="tr-TR"/>
          </a:p>
        </p:txBody>
      </p:sp>
    </p:spTree>
    <p:extLst>
      <p:ext uri="{BB962C8B-B14F-4D97-AF65-F5344CB8AC3E}">
        <p14:creationId xmlns:p14="http://schemas.microsoft.com/office/powerpoint/2010/main" val="41471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İşyerinde temizlik ve hijyen standartları en üst seviyeye çıkarılmalıdır.</a:t>
            </a: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29</a:t>
            </a:fld>
            <a:endParaRPr lang="tr-TR"/>
          </a:p>
        </p:txBody>
      </p:sp>
    </p:spTree>
    <p:extLst>
      <p:ext uri="{BB962C8B-B14F-4D97-AF65-F5344CB8AC3E}">
        <p14:creationId xmlns:p14="http://schemas.microsoft.com/office/powerpoint/2010/main" val="395852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1774">
              <a:defRPr/>
            </a:pPr>
            <a:endParaRPr lang="tr-TR" b="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a:t>
            </a:fld>
            <a:endParaRPr lang="tr-TR"/>
          </a:p>
        </p:txBody>
      </p:sp>
    </p:spTree>
    <p:extLst>
      <p:ext uri="{BB962C8B-B14F-4D97-AF65-F5344CB8AC3E}">
        <p14:creationId xmlns:p14="http://schemas.microsoft.com/office/powerpoint/2010/main" val="2827397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1774">
              <a:defRPr/>
            </a:pPr>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30</a:t>
            </a:fld>
            <a:endParaRPr lang="tr-TR"/>
          </a:p>
        </p:txBody>
      </p:sp>
    </p:spTree>
    <p:extLst>
      <p:ext uri="{BB962C8B-B14F-4D97-AF65-F5344CB8AC3E}">
        <p14:creationId xmlns:p14="http://schemas.microsoft.com/office/powerpoint/2010/main" val="408210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1774">
              <a:defRPr/>
            </a:pPr>
            <a:r>
              <a:rPr lang="tr-TR" b="0" baseline="0" dirty="0">
                <a:latin typeface="Garamond" panose="02020404030301010803" pitchFamily="18" charset="0"/>
                <a:cs typeface="Times New Roman" panose="02020603050405020304" pitchFamily="18" charset="0"/>
              </a:rPr>
              <a:t>İlk Vaka: 10 Mart 2020</a:t>
            </a:r>
          </a:p>
          <a:p>
            <a:pPr defTabSz="931774">
              <a:defRPr/>
            </a:pPr>
            <a:r>
              <a:rPr lang="tr-TR" b="0" baseline="0" dirty="0">
                <a:latin typeface="Garamond" panose="02020404030301010803" pitchFamily="18" charset="0"/>
                <a:cs typeface="Times New Roman" panose="02020603050405020304" pitchFamily="18" charset="0"/>
              </a:rPr>
              <a:t>24 Ağustos 2020 itibariyle son durum</a:t>
            </a:r>
          </a:p>
          <a:p>
            <a:pPr defTabSz="931774">
              <a:defRPr/>
            </a:pPr>
            <a:r>
              <a:rPr lang="tr-TR" b="0" baseline="0" dirty="0">
                <a:latin typeface="Garamond" panose="02020404030301010803" pitchFamily="18" charset="0"/>
                <a:cs typeface="Times New Roman" panose="02020603050405020304" pitchFamily="18" charset="0"/>
              </a:rPr>
              <a:t>Birçok önlem alındı. İlk vaka tespiti ile okullar kapatıldı, uzaktan çalışmaya geçildi, aralıklı sokağa çıkma yasağı uygulandı. Günlük vaka sayımızı binin altına çektikten sonra kontrollü sosyal hayata geçildi. Dışarıda maske takmak zorunlu, birçok alana girişte ateş kontrolü uygulanıyor. Grafikte göründüğü üzere vaka sayımızı gösteren eğriyi olabildiğince </a:t>
            </a:r>
          </a:p>
          <a:p>
            <a:r>
              <a:rPr lang="tr-TR" dirty="0"/>
              <a:t>COVID-19 salgınının insan hayatını ve ekonomik istikrarı olumsuz etkilediği son derece zorlu bir dönemden geçiyoruz. Türkiye olarak bu hastalıkla ilgili durumu özellikle yakından takip ettik ve gerekli tedbirleri süratle hayata geçirdik. Aldığımız tedbirler, güçlü sağlık altyapımız ve geliştirdiğimiz yöntemler sayesinde salgını en düşük can kaybı oranıyla atlatan ülkeler arasında yer aldık. Sağlık hizmetlerinden özellikle maske, tulum, ilaç, dezenfektan, gıda gibi temel ihtiyaç ürünlerine kadar hiçbir konuda yokluk çekmedik. Dost ve kardeş ülkeleri de bu sıkıntılı günlerinde yalnız bırakmamak için elimizden gelen çabayı gösteriyoruz. Türkiye olarak aralarında İngiltere ve Amerika’nın da olduğu 150’den fazla ülkeye ve 6 uluslararası kuruluşa tıbbi malzeme yardımı gönderdik.</a:t>
            </a:r>
          </a:p>
        </p:txBody>
      </p:sp>
      <p:sp>
        <p:nvSpPr>
          <p:cNvPr id="4" name="Slayt Numarası Yer Tutucusu 3"/>
          <p:cNvSpPr>
            <a:spLocks noGrp="1"/>
          </p:cNvSpPr>
          <p:nvPr>
            <p:ph type="sldNum" sz="quarter" idx="10"/>
          </p:nvPr>
        </p:nvSpPr>
        <p:spPr/>
        <p:txBody>
          <a:bodyPr/>
          <a:lstStyle/>
          <a:p>
            <a:fld id="{87B3C15C-C27C-4FF5-B429-995D138FC104}" type="slidenum">
              <a:rPr lang="tr-TR" smtClean="0"/>
              <a:t>4</a:t>
            </a:fld>
            <a:endParaRPr lang="tr-TR"/>
          </a:p>
        </p:txBody>
      </p:sp>
    </p:spTree>
    <p:extLst>
      <p:ext uri="{BB962C8B-B14F-4D97-AF65-F5344CB8AC3E}">
        <p14:creationId xmlns:p14="http://schemas.microsoft.com/office/powerpoint/2010/main" val="273889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Verimli ve üretken bir çalışma ortamı için iş sağlığı ve güvenliğinin önemini, küresel düzeyde yaşanan COVID-19 salgını nedeniyle yeniden müşahede ettiğimiz bir dönemden geçiyoruz. Bu süreç iş sağlığı ve güvenliğinin temelini oluşturan önleyici ve risk temelli yaklaşımın önemini, iş hayatı ve sosyal yaşamda tekrar ortaya çıkarmıştır. Biz de İSGGM olarak bu yaklaşımla salgının Türkiye’de görüldüğü ilk andan itibaren riskin fazla olduğu sektörleri önceleyerek ve farklılıkları gözeterek işyerlerine rehberlik sağlamaktayız. Üniversitelerden alanında uzman akademisyenlerin katkılarıyla kuvvetli uzman ekibimiz işyerlerine yönelik birçok bilgilendirici ve yönlendirici yayını tarafların istifadesine sundu. “Kontrollü sosyal hayat” olarak adlandırdığımız şu günlerde de çalışmalarımızla işveren ve çalışanlarımızın yanında olmaya devam edeceğiz.</a:t>
            </a:r>
          </a:p>
        </p:txBody>
      </p:sp>
      <p:sp>
        <p:nvSpPr>
          <p:cNvPr id="4" name="Slayt Numarası Yer Tutucusu 3"/>
          <p:cNvSpPr>
            <a:spLocks noGrp="1"/>
          </p:cNvSpPr>
          <p:nvPr>
            <p:ph type="sldNum" sz="quarter" idx="10"/>
          </p:nvPr>
        </p:nvSpPr>
        <p:spPr/>
        <p:txBody>
          <a:bodyPr/>
          <a:lstStyle/>
          <a:p>
            <a:fld id="{87B3C15C-C27C-4FF5-B429-995D138FC104}" type="slidenum">
              <a:rPr lang="tr-TR" smtClean="0"/>
              <a:t>5</a:t>
            </a:fld>
            <a:endParaRPr lang="tr-TR"/>
          </a:p>
        </p:txBody>
      </p:sp>
    </p:spTree>
    <p:extLst>
      <p:ext uri="{BB962C8B-B14F-4D97-AF65-F5344CB8AC3E}">
        <p14:creationId xmlns:p14="http://schemas.microsoft.com/office/powerpoint/2010/main" val="207625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6</a:t>
            </a:fld>
            <a:endParaRPr lang="tr-TR"/>
          </a:p>
        </p:txBody>
      </p:sp>
    </p:spTree>
    <p:extLst>
      <p:ext uri="{BB962C8B-B14F-4D97-AF65-F5344CB8AC3E}">
        <p14:creationId xmlns:p14="http://schemas.microsoft.com/office/powerpoint/2010/main" val="237148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7</a:t>
            </a:fld>
            <a:endParaRPr lang="tr-TR"/>
          </a:p>
        </p:txBody>
      </p:sp>
    </p:spTree>
    <p:extLst>
      <p:ext uri="{BB962C8B-B14F-4D97-AF65-F5344CB8AC3E}">
        <p14:creationId xmlns:p14="http://schemas.microsoft.com/office/powerpoint/2010/main" val="400995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8</a:t>
            </a:fld>
            <a:endParaRPr lang="tr-TR"/>
          </a:p>
        </p:txBody>
      </p:sp>
    </p:spTree>
    <p:extLst>
      <p:ext uri="{BB962C8B-B14F-4D97-AF65-F5344CB8AC3E}">
        <p14:creationId xmlns:p14="http://schemas.microsoft.com/office/powerpoint/2010/main" val="129924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9</a:t>
            </a:fld>
            <a:endParaRPr lang="tr-TR"/>
          </a:p>
        </p:txBody>
      </p:sp>
    </p:spTree>
    <p:extLst>
      <p:ext uri="{BB962C8B-B14F-4D97-AF65-F5344CB8AC3E}">
        <p14:creationId xmlns:p14="http://schemas.microsoft.com/office/powerpoint/2010/main" val="3462892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 xmlns:a16="http://schemas.microsoft.com/office/drawing/2014/main"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3" name="Metin kutusu 2">
            <a:extLst>
              <a:ext uri="{FF2B5EF4-FFF2-40B4-BE49-F238E27FC236}">
                <a16:creationId xmlns="" xmlns:a16="http://schemas.microsoft.com/office/drawing/2014/main"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r>
              <a:rPr lang="tr-TR" sz="9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/30</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 xmlns:a16="http://schemas.microsoft.com/office/drawing/2014/main"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 xmlns:a16="http://schemas.microsoft.com/office/drawing/2014/main"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 xmlns:a16="http://schemas.microsoft.com/office/drawing/2014/main"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r>
              <a:rPr lang="tr-TR" sz="12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 xmlns:a16="http://schemas.microsoft.com/office/drawing/2014/main"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 xmlns:a16="http://schemas.microsoft.com/office/drawing/2014/main" id="{F000205A-8279-4711-A3A6-C2DBBDE13F47}"/>
              </a:ext>
            </a:extLst>
          </p:cNvPr>
          <p:cNvSpPr/>
          <p:nvPr userDrawn="1"/>
        </p:nvSpPr>
        <p:spPr>
          <a:xfrm>
            <a:off x="1375228" y="5788581"/>
            <a:ext cx="3307444" cy="369332"/>
          </a:xfrm>
          <a:prstGeom prst="rect">
            <a:avLst/>
          </a:prstGeom>
          <a:solidFill>
            <a:schemeClr val="bg1"/>
          </a:solidFill>
        </p:spPr>
        <p:txBody>
          <a:bodyPr wrap="none">
            <a:spAutoFit/>
          </a:bodyPr>
          <a:lstStyle/>
          <a:p>
            <a:r>
              <a:rPr lang="tr-TR" sz="1800" b="1" dirty="0">
                <a:solidFill>
                  <a:srgbClr val="9D1D1D"/>
                </a:solidFill>
                <a:latin typeface="Times New Roman" panose="02020603050405020304" pitchFamily="18" charset="0"/>
                <a:cs typeface="Times New Roman" panose="02020603050405020304" pitchFamily="18" charset="0"/>
              </a:rPr>
              <a:t>www.ailevecalisma.gov.tr/isggm</a:t>
            </a:r>
          </a:p>
        </p:txBody>
      </p:sp>
      <p:sp>
        <p:nvSpPr>
          <p:cNvPr id="11" name="Metin kutusu 10">
            <a:extLst>
              <a:ext uri="{FF2B5EF4-FFF2-40B4-BE49-F238E27FC236}">
                <a16:creationId xmlns="" xmlns:a16="http://schemas.microsoft.com/office/drawing/2014/main"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png"/><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63782" y="3424467"/>
            <a:ext cx="7065818" cy="1001028"/>
          </a:xfrm>
        </p:spPr>
        <p:txBody>
          <a:bodyPr>
            <a:noAutofit/>
          </a:bodyPr>
          <a:lstStyle/>
          <a:p>
            <a:r>
              <a:rPr lang="mn-MN" sz="3200" dirty="0">
                <a:latin typeface="Arial" pitchFamily="34" charset="0"/>
                <a:cs typeface="Arial" pitchFamily="34" charset="0"/>
              </a:rPr>
              <a:t>Ковид</a:t>
            </a:r>
            <a:r>
              <a:rPr lang="tr-TR" sz="3200" dirty="0">
                <a:latin typeface="Arial" pitchFamily="34" charset="0"/>
                <a:cs typeface="Arial" pitchFamily="34" charset="0"/>
              </a:rPr>
              <a:t>-19-ийн </a:t>
            </a:r>
            <a:r>
              <a:rPr lang="tr-TR" sz="3200" dirty="0" err="1">
                <a:latin typeface="Arial" pitchFamily="34" charset="0"/>
                <a:cs typeface="Arial" pitchFamily="34" charset="0"/>
              </a:rPr>
              <a:t>хүрээнд</a:t>
            </a:r>
            <a:r>
              <a:rPr lang="tr-TR" sz="3200" dirty="0">
                <a:latin typeface="Arial" pitchFamily="34" charset="0"/>
                <a:cs typeface="Arial" pitchFamily="34" charset="0"/>
              </a:rPr>
              <a:t> </a:t>
            </a:r>
            <a:r>
              <a:rPr lang="tr-TR" sz="3200" dirty="0" err="1">
                <a:latin typeface="Arial" pitchFamily="34" charset="0"/>
                <a:cs typeface="Arial" pitchFamily="34" charset="0"/>
              </a:rPr>
              <a:t>ажлын</a:t>
            </a:r>
            <a:r>
              <a:rPr lang="tr-TR" sz="3200" dirty="0">
                <a:latin typeface="Arial" pitchFamily="34" charset="0"/>
                <a:cs typeface="Arial" pitchFamily="34" charset="0"/>
              </a:rPr>
              <a:t> </a:t>
            </a:r>
            <a:r>
              <a:rPr lang="tr-TR" sz="3200" dirty="0" err="1">
                <a:latin typeface="Arial" pitchFamily="34" charset="0"/>
                <a:cs typeface="Arial" pitchFamily="34" charset="0"/>
              </a:rPr>
              <a:t>байранд</a:t>
            </a:r>
            <a:r>
              <a:rPr lang="tr-TR" sz="3200" dirty="0">
                <a:latin typeface="Arial" pitchFamily="34" charset="0"/>
                <a:cs typeface="Arial" pitchFamily="34" charset="0"/>
              </a:rPr>
              <a:t> </a:t>
            </a:r>
            <a:r>
              <a:rPr lang="tr-TR" sz="3200" dirty="0" err="1">
                <a:latin typeface="Arial" pitchFamily="34" charset="0"/>
                <a:cs typeface="Arial" pitchFamily="34" charset="0"/>
              </a:rPr>
              <a:t>авах</a:t>
            </a:r>
            <a:r>
              <a:rPr lang="tr-TR" sz="3200" dirty="0">
                <a:latin typeface="Arial" pitchFamily="34" charset="0"/>
                <a:cs typeface="Arial" pitchFamily="34" charset="0"/>
              </a:rPr>
              <a:t> </a:t>
            </a:r>
            <a:r>
              <a:rPr lang="tr-TR" sz="3200" dirty="0" err="1">
                <a:latin typeface="Arial" pitchFamily="34" charset="0"/>
                <a:cs typeface="Arial" pitchFamily="34" charset="0"/>
              </a:rPr>
              <a:t>ерөнхий</a:t>
            </a:r>
            <a:r>
              <a:rPr lang="tr-TR" sz="3200" dirty="0">
                <a:latin typeface="Arial" pitchFamily="34" charset="0"/>
                <a:cs typeface="Arial" pitchFamily="34" charset="0"/>
              </a:rPr>
              <a:t> </a:t>
            </a:r>
            <a:r>
              <a:rPr lang="tr-TR" sz="3200" dirty="0" err="1">
                <a:latin typeface="Arial" pitchFamily="34" charset="0"/>
                <a:cs typeface="Arial" pitchFamily="34" charset="0"/>
              </a:rPr>
              <a:t>арга</a:t>
            </a:r>
            <a:r>
              <a:rPr lang="tr-TR" sz="3200" dirty="0">
                <a:latin typeface="Arial" pitchFamily="34" charset="0"/>
                <a:cs typeface="Arial" pitchFamily="34" charset="0"/>
              </a:rPr>
              <a:t> </a:t>
            </a:r>
            <a:r>
              <a:rPr lang="tr-TR" sz="3200" dirty="0" err="1">
                <a:latin typeface="Arial" pitchFamily="34" charset="0"/>
                <a:cs typeface="Arial" pitchFamily="34" charset="0"/>
              </a:rPr>
              <a:t>хэмжээ</a:t>
            </a:r>
            <a:endParaRPr lang="tr-TR" sz="3200" b="1" dirty="0">
              <a:latin typeface="Arial" pitchFamily="34" charset="0"/>
              <a:cs typeface="Arial" pitchFamily="34" charset="0"/>
            </a:endParaRPr>
          </a:p>
        </p:txBody>
      </p:sp>
      <p:sp>
        <p:nvSpPr>
          <p:cNvPr id="5" name="Alt Başlık 2"/>
          <p:cNvSpPr>
            <a:spLocks noGrp="1"/>
          </p:cNvSpPr>
          <p:nvPr>
            <p:ph type="subTitle" idx="1"/>
          </p:nvPr>
        </p:nvSpPr>
        <p:spPr>
          <a:xfrm>
            <a:off x="327259" y="5237018"/>
            <a:ext cx="8450981" cy="817941"/>
          </a:xfrm>
        </p:spPr>
        <p:txBody>
          <a:bodyPr>
            <a:noAutofit/>
          </a:bodyPr>
          <a:lstStyle/>
          <a:p>
            <a:r>
              <a:rPr lang="mn-MN" sz="2000" b="1" dirty="0" smtClean="0">
                <a:latin typeface="Arial" pitchFamily="34" charset="0"/>
                <a:cs typeface="Arial" pitchFamily="34" charset="0"/>
              </a:rPr>
              <a:t>Турк</a:t>
            </a:r>
            <a:r>
              <a:rPr lang="tr-TR" sz="2000" b="1" dirty="0" smtClean="0">
                <a:latin typeface="Arial" pitchFamily="34" charset="0"/>
                <a:cs typeface="Arial" pitchFamily="34" charset="0"/>
              </a:rPr>
              <a:t> </a:t>
            </a:r>
            <a:r>
              <a:rPr lang="mn-MN" sz="2000" b="1" dirty="0" smtClean="0">
                <a:latin typeface="Arial" pitchFamily="34" charset="0"/>
                <a:cs typeface="Arial" pitchFamily="34" charset="0"/>
              </a:rPr>
              <a:t>Улсын </a:t>
            </a:r>
            <a:r>
              <a:rPr lang="mn-MN" sz="2000" b="1" dirty="0">
                <a:latin typeface="Arial" pitchFamily="34" charset="0"/>
                <a:cs typeface="Arial" pitchFamily="34" charset="0"/>
              </a:rPr>
              <a:t>Хөдөлмөрийн эрүүл ахуй, аюулгүй байдлын ерөнхий </a:t>
            </a:r>
            <a:r>
              <a:rPr lang="mn-MN" sz="2000" b="1" dirty="0" smtClean="0">
                <a:latin typeface="Arial" pitchFamily="34" charset="0"/>
                <a:cs typeface="Arial" pitchFamily="34" charset="0"/>
              </a:rPr>
              <a:t>газар</a:t>
            </a:r>
            <a:endParaRPr lang="tr-TR" sz="2000" b="1" dirty="0">
              <a:latin typeface="Arial" pitchFamily="34" charset="0"/>
              <a:cs typeface="Arial" pitchFamily="34" charset="0"/>
            </a:endParaRPr>
          </a:p>
        </p:txBody>
      </p:sp>
      <p:sp>
        <p:nvSpPr>
          <p:cNvPr id="6" name="Alt Başlık 2"/>
          <p:cNvSpPr txBox="1">
            <a:spLocks/>
          </p:cNvSpPr>
          <p:nvPr/>
        </p:nvSpPr>
        <p:spPr>
          <a:xfrm>
            <a:off x="327259" y="6075816"/>
            <a:ext cx="8450981" cy="468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sz="2000" b="1" dirty="0" smtClean="0">
                <a:latin typeface="Arial" pitchFamily="34" charset="0"/>
                <a:cs typeface="Arial" pitchFamily="34" charset="0"/>
              </a:rPr>
              <a:t>2020</a:t>
            </a:r>
            <a:r>
              <a:rPr lang="tr-TR" sz="2000" b="1" dirty="0" smtClean="0">
                <a:latin typeface="Arial" pitchFamily="34" charset="0"/>
                <a:cs typeface="Arial" pitchFamily="34" charset="0"/>
              </a:rPr>
              <a:t>/08/</a:t>
            </a:r>
            <a:r>
              <a:rPr lang="mn-MN" sz="2000" b="1" dirty="0" smtClean="0">
                <a:latin typeface="Arial" pitchFamily="34" charset="0"/>
                <a:cs typeface="Arial" pitchFamily="34" charset="0"/>
              </a:rPr>
              <a:t>31</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68836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3216165" y="1415736"/>
            <a:ext cx="5713825" cy="4105200"/>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Ажилчдыг ажил эхлэхийн </a:t>
            </a:r>
            <a:r>
              <a:rPr lang="mn-MN" sz="1800" dirty="0" smtClean="0">
                <a:latin typeface="Arial" pitchFamily="34" charset="0"/>
                <a:cs typeface="Arial" pitchFamily="34" charset="0"/>
              </a:rPr>
              <a:t>өмнө алсаас биеийн халуун хэмжигч төхөөрөмжөөр халууныг үзэх, </a:t>
            </a:r>
            <a:r>
              <a:rPr lang="mn-MN" sz="1800" dirty="0">
                <a:latin typeface="Arial" pitchFamily="34" charset="0"/>
                <a:cs typeface="Arial" pitchFamily="34" charset="0"/>
              </a:rPr>
              <a:t>халуурсан хүмүүсийг </a:t>
            </a:r>
            <a:r>
              <a:rPr lang="mn-MN" sz="1800" dirty="0" smtClean="0">
                <a:latin typeface="Arial" pitchFamily="34" charset="0"/>
                <a:cs typeface="Arial" pitchFamily="34" charset="0"/>
              </a:rPr>
              <a:t>эмчид </a:t>
            </a:r>
            <a:r>
              <a:rPr lang="mn-MN" sz="1800" dirty="0">
                <a:latin typeface="Arial" pitchFamily="34" charset="0"/>
                <a:cs typeface="Arial" pitchFamily="34" charset="0"/>
              </a:rPr>
              <a:t>үзүүлэх хэрэгтэй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Ажилчдын </a:t>
            </a:r>
            <a:r>
              <a:rPr lang="mn-MN" sz="1800" dirty="0" smtClean="0">
                <a:latin typeface="Arial" pitchFamily="34" charset="0"/>
                <a:cs typeface="Arial" pitchFamily="34" charset="0"/>
              </a:rPr>
              <a:t>хоорондыг </a:t>
            </a:r>
            <a:r>
              <a:rPr lang="mn-MN" sz="1800" dirty="0">
                <a:latin typeface="Arial" pitchFamily="34" charset="0"/>
                <a:cs typeface="Arial" pitchFamily="34" charset="0"/>
              </a:rPr>
              <a:t>зайг </a:t>
            </a:r>
            <a:r>
              <a:rPr lang="mn-MN" sz="1800" dirty="0" smtClean="0">
                <a:latin typeface="Arial" pitchFamily="34" charset="0"/>
                <a:cs typeface="Arial" pitchFamily="34" charset="0"/>
              </a:rPr>
              <a:t>хол байлгахын тулд зохих </a:t>
            </a:r>
            <a:r>
              <a:rPr lang="mn-MN" sz="1800" dirty="0">
                <a:latin typeface="Arial" pitchFamily="34" charset="0"/>
                <a:cs typeface="Arial" pitchFamily="34" charset="0"/>
              </a:rPr>
              <a:t>ажлын загварыг боловсруулах </a:t>
            </a:r>
            <a:r>
              <a:rPr lang="mn-MN" sz="1800" dirty="0" smtClean="0">
                <a:latin typeface="Arial" pitchFamily="34" charset="0"/>
                <a:cs typeface="Arial" pitchFamily="34" charset="0"/>
              </a:rPr>
              <a:t>хэрэгтэй</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Ажилчдыг өвчтэй үедээ гэртээ байхыг зөвлөж, ханиалгах, найтаах  </a:t>
            </a:r>
            <a:r>
              <a:rPr lang="mn-MN" sz="1800" dirty="0" smtClean="0">
                <a:latin typeface="Arial" pitchFamily="34" charset="0"/>
                <a:cs typeface="Arial" pitchFamily="34" charset="0"/>
              </a:rPr>
              <a:t>үед авах арга хэмжээ, </a:t>
            </a:r>
            <a:r>
              <a:rPr lang="mn-MN" sz="1800" dirty="0">
                <a:latin typeface="Arial" pitchFamily="34" charset="0"/>
                <a:cs typeface="Arial" pitchFamily="34" charset="0"/>
              </a:rPr>
              <a:t>гарын </a:t>
            </a:r>
            <a:r>
              <a:rPr lang="mn-MN" sz="1800" dirty="0" smtClean="0">
                <a:latin typeface="Arial" pitchFamily="34" charset="0"/>
                <a:cs typeface="Arial" pitchFamily="34" charset="0"/>
              </a:rPr>
              <a:t>ариун цэврийн ач </a:t>
            </a:r>
            <a:r>
              <a:rPr lang="mn-MN" sz="1800" dirty="0">
                <a:latin typeface="Arial" pitchFamily="34" charset="0"/>
                <a:cs typeface="Arial" pitchFamily="34" charset="0"/>
              </a:rPr>
              <a:t>холбогдлыг тайлбарласан зурагт хуудас / зурагт </a:t>
            </a:r>
            <a:r>
              <a:rPr lang="mn-MN" sz="1800" dirty="0" smtClean="0">
                <a:latin typeface="Arial" pitchFamily="34" charset="0"/>
                <a:cs typeface="Arial" pitchFamily="34" charset="0"/>
              </a:rPr>
              <a:t>хуудас бүхий </a:t>
            </a:r>
            <a:r>
              <a:rPr lang="mn-MN" sz="1800" dirty="0">
                <a:latin typeface="Arial" pitchFamily="34" charset="0"/>
                <a:cs typeface="Arial" pitchFamily="34" charset="0"/>
              </a:rPr>
              <a:t>зааврыг ажлын байрны үүдэнд болон бусад </a:t>
            </a:r>
            <a:r>
              <a:rPr lang="mn-MN" sz="1800" dirty="0" smtClean="0">
                <a:latin typeface="Arial" pitchFamily="34" charset="0"/>
                <a:cs typeface="Arial" pitchFamily="34" charset="0"/>
              </a:rPr>
              <a:t>хүмүүст харагдах </a:t>
            </a:r>
            <a:r>
              <a:rPr lang="mn-MN" sz="1800" dirty="0">
                <a:latin typeface="Arial" pitchFamily="34" charset="0"/>
                <a:cs typeface="Arial" pitchFamily="34" charset="0"/>
              </a:rPr>
              <a:t>боломжтой газар өлгөх ёстой.</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400" dirty="0">
                <a:latin typeface="Arial" pitchFamily="34" charset="0"/>
                <a:cs typeface="Arial" pitchFamily="34" charset="0"/>
              </a:rPr>
              <a:t>Дэгдэлтийн </a:t>
            </a:r>
            <a:r>
              <a:rPr lang="mn-MN" sz="2400" dirty="0" smtClean="0">
                <a:latin typeface="Arial" pitchFamily="34" charset="0"/>
                <a:cs typeface="Arial" pitchFamily="34" charset="0"/>
              </a:rPr>
              <a:t>тархалтаас урьдчилан </a:t>
            </a:r>
            <a:r>
              <a:rPr lang="mn-MN" sz="2400" dirty="0">
                <a:latin typeface="Arial" pitchFamily="34" charset="0"/>
                <a:cs typeface="Arial" pitchFamily="34" charset="0"/>
              </a:rPr>
              <a:t>сэргийлэх</a:t>
            </a:r>
            <a:endParaRPr lang="tr-TR" sz="2400" dirty="0">
              <a:latin typeface="Arial" pitchFamily="34" charset="0"/>
              <a:cs typeface="Arial" pitchFamily="34" charset="0"/>
            </a:endParaRPr>
          </a:p>
        </p:txBody>
      </p:sp>
      <p:pic>
        <p:nvPicPr>
          <p:cNvPr id="4" name="Resim 3"/>
          <p:cNvPicPr>
            <a:picLocks noChangeAspect="1"/>
          </p:cNvPicPr>
          <p:nvPr/>
        </p:nvPicPr>
        <p:blipFill>
          <a:blip r:embed="rId3"/>
          <a:stretch>
            <a:fillRect/>
          </a:stretch>
        </p:blipFill>
        <p:spPr>
          <a:xfrm>
            <a:off x="1238250" y="1605779"/>
            <a:ext cx="1296280" cy="862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4"/>
          <a:stretch>
            <a:fillRect/>
          </a:stretch>
        </p:blipFill>
        <p:spPr>
          <a:xfrm>
            <a:off x="650239" y="2768708"/>
            <a:ext cx="2472302" cy="1007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5"/>
          <a:stretch>
            <a:fillRect/>
          </a:stretch>
        </p:blipFill>
        <p:spPr>
          <a:xfrm>
            <a:off x="1004357" y="4076640"/>
            <a:ext cx="1764066" cy="2278585"/>
          </a:xfrm>
          <a:prstGeom prst="rect">
            <a:avLst/>
          </a:prstGeom>
        </p:spPr>
      </p:pic>
      <p:sp>
        <p:nvSpPr>
          <p:cNvPr id="2" name="Slayt Numarası Yer Tutucusu 1">
            <a:extLst>
              <a:ext uri="{FF2B5EF4-FFF2-40B4-BE49-F238E27FC236}">
                <a16:creationId xmlns="" xmlns:a16="http://schemas.microsoft.com/office/drawing/2014/main" id="{E03D78A3-37E3-4022-BFB4-A851E9599A19}"/>
              </a:ext>
            </a:extLst>
          </p:cNvPr>
          <p:cNvSpPr>
            <a:spLocks noGrp="1"/>
          </p:cNvSpPr>
          <p:nvPr>
            <p:ph type="sldNum" sz="quarter" idx="12"/>
          </p:nvPr>
        </p:nvSpPr>
        <p:spPr/>
        <p:txBody>
          <a:bodyPr/>
          <a:lstStyle/>
          <a:p>
            <a:fld id="{885776FF-AC16-4B72-9C8A-C6C7B834E379}" type="slidenum">
              <a:rPr lang="tr-TR" smtClean="0"/>
              <a:pPr/>
              <a:t>10</a:t>
            </a:fld>
            <a:r>
              <a:rPr lang="tr-TR"/>
              <a:t>/30</a:t>
            </a:r>
            <a:endParaRPr lang="tr-TR" dirty="0"/>
          </a:p>
        </p:txBody>
      </p:sp>
    </p:spTree>
    <p:extLst>
      <p:ext uri="{BB962C8B-B14F-4D97-AF65-F5344CB8AC3E}">
        <p14:creationId xmlns:p14="http://schemas.microsoft.com/office/powerpoint/2010/main" val="1346898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18753" y="1650670"/>
            <a:ext cx="6622515" cy="4322617"/>
          </a:xfrm>
        </p:spPr>
        <p:txBody>
          <a:bodyPr>
            <a:noAutofit/>
          </a:bodyPr>
          <a:lstStyle/>
          <a:p>
            <a:pPr>
              <a:lnSpc>
                <a:spcPct val="114000"/>
              </a:lnSpc>
              <a:buClr>
                <a:srgbClr val="9D1D1D"/>
              </a:buClr>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Ажилчдыг нэг удаагийн алчуур, биологийн хог </a:t>
            </a:r>
            <a:r>
              <a:rPr lang="mn-MN" sz="2000" dirty="0" smtClean="0">
                <a:latin typeface="Arial" pitchFamily="34" charset="0"/>
                <a:cs typeface="Arial" pitchFamily="34" charset="0"/>
              </a:rPr>
              <a:t>хаягдлын тусгай хогын уутаар хангах ёстой, </a:t>
            </a:r>
            <a:r>
              <a:rPr lang="mn-MN" sz="2000" dirty="0">
                <a:latin typeface="Arial" pitchFamily="34" charset="0"/>
                <a:cs typeface="Arial" pitchFamily="34" charset="0"/>
              </a:rPr>
              <a:t>цэвэрлэгээний ажилтнууд </a:t>
            </a:r>
            <a:r>
              <a:rPr lang="mn-MN" sz="2000" dirty="0" smtClean="0">
                <a:latin typeface="Arial" pitchFamily="34" charset="0"/>
                <a:cs typeface="Arial" pitchFamily="34" charset="0"/>
              </a:rPr>
              <a:t>хогон </a:t>
            </a:r>
            <a:r>
              <a:rPr lang="mn-MN" sz="2000" dirty="0">
                <a:latin typeface="Arial" pitchFamily="34" charset="0"/>
                <a:cs typeface="Arial" pitchFamily="34" charset="0"/>
              </a:rPr>
              <a:t>дотор нь </a:t>
            </a:r>
            <a:r>
              <a:rPr lang="mn-MN" sz="2000" dirty="0" smtClean="0">
                <a:latin typeface="Arial" pitchFamily="34" charset="0"/>
                <a:cs typeface="Arial" pitchFamily="34" charset="0"/>
              </a:rPr>
              <a:t>хүрэлгүйгээр </a:t>
            </a:r>
            <a:r>
              <a:rPr lang="mn-MN" sz="2000" dirty="0">
                <a:latin typeface="Arial" pitchFamily="34" charset="0"/>
                <a:cs typeface="Arial" pitchFamily="34" charset="0"/>
              </a:rPr>
              <a:t>хаях ёстой</a:t>
            </a:r>
            <a:r>
              <a:rPr lang="mn-MN" sz="20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2000" dirty="0" smtClean="0">
                <a:latin typeface="Arial" pitchFamily="34" charset="0"/>
                <a:cs typeface="Arial" pitchFamily="34" charset="0"/>
              </a:rPr>
              <a:t> </a:t>
            </a:r>
            <a:r>
              <a:rPr lang="mn-MN" sz="2000" dirty="0">
                <a:latin typeface="Arial" pitchFamily="34" charset="0"/>
                <a:cs typeface="Arial" pitchFamily="34" charset="0"/>
              </a:rPr>
              <a:t>Ажилчид ажлын байранд орохын өмнө болон ажиллаж байхдаа гараа </a:t>
            </a:r>
            <a:r>
              <a:rPr lang="mn-MN" sz="2000" dirty="0" smtClean="0">
                <a:latin typeface="Arial" pitchFamily="34" charset="0"/>
                <a:cs typeface="Arial" pitchFamily="34" charset="0"/>
              </a:rPr>
              <a:t>савандаж цэвэр усаар дор </a:t>
            </a:r>
            <a:r>
              <a:rPr lang="mn-MN" sz="2000" dirty="0">
                <a:latin typeface="Arial" pitchFamily="34" charset="0"/>
                <a:cs typeface="Arial" pitchFamily="34" charset="0"/>
              </a:rPr>
              <a:t>хаяж 20 секундын турш угаана; </a:t>
            </a:r>
            <a:r>
              <a:rPr lang="mn-MN" sz="2000" dirty="0" smtClean="0">
                <a:latin typeface="Arial" pitchFamily="34" charset="0"/>
                <a:cs typeface="Arial" pitchFamily="34" charset="0"/>
              </a:rPr>
              <a:t>спирт </a:t>
            </a:r>
            <a:r>
              <a:rPr lang="mn-MN" sz="2000" dirty="0">
                <a:latin typeface="Arial" pitchFamily="34" charset="0"/>
                <a:cs typeface="Arial" pitchFamily="34" charset="0"/>
              </a:rPr>
              <a:t>агуулсан гар ариутгагч ашиглан гараа байнга цэвэрлэж байх </a:t>
            </a:r>
            <a:r>
              <a:rPr lang="mn-MN" sz="2000" dirty="0" smtClean="0">
                <a:latin typeface="Arial" pitchFamily="34" charset="0"/>
                <a:cs typeface="Arial" pitchFamily="34" charset="0"/>
              </a:rPr>
              <a:t>хэрэгтэй.</a:t>
            </a:r>
          </a:p>
          <a:p>
            <a:pPr>
              <a:lnSpc>
                <a:spcPct val="114000"/>
              </a:lnSpc>
              <a:buClr>
                <a:srgbClr val="9D1D1D"/>
              </a:buClr>
              <a:buFont typeface="Wingdings" panose="05000000000000000000" pitchFamily="2" charset="2"/>
              <a:buChar char="v"/>
            </a:pPr>
            <a:r>
              <a:rPr lang="tr-TR" sz="2000" dirty="0" smtClean="0">
                <a:latin typeface="Arial" pitchFamily="34" charset="0"/>
                <a:cs typeface="Arial" pitchFamily="34" charset="0"/>
              </a:rPr>
              <a:t> </a:t>
            </a:r>
            <a:r>
              <a:rPr lang="mn-MN" sz="2000" dirty="0">
                <a:latin typeface="Arial" pitchFamily="34" charset="0"/>
                <a:cs typeface="Arial" pitchFamily="34" charset="0"/>
              </a:rPr>
              <a:t>Ажилчдыг ажлын байранд ашиглахад хангалттай цэвэрлэгээний материал байх ёстой.</a:t>
            </a:r>
            <a:endParaRPr lang="tr-TR" sz="20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Дэгдэлтийн тархалтаас урьдчилан сэргийлэх</a:t>
            </a:r>
            <a:endParaRPr lang="tr-TR" sz="2800" dirty="0">
              <a:latin typeface="Arial" pitchFamily="34" charset="0"/>
              <a:cs typeface="Arial" pitchFamily="34" charset="0"/>
            </a:endParaRPr>
          </a:p>
        </p:txBody>
      </p:sp>
      <p:pic>
        <p:nvPicPr>
          <p:cNvPr id="2" name="Resim 1"/>
          <p:cNvPicPr>
            <a:picLocks noChangeAspect="1"/>
          </p:cNvPicPr>
          <p:nvPr/>
        </p:nvPicPr>
        <p:blipFill>
          <a:blip r:embed="rId3"/>
          <a:stretch>
            <a:fillRect/>
          </a:stretch>
        </p:blipFill>
        <p:spPr>
          <a:xfrm>
            <a:off x="6375305" y="2908569"/>
            <a:ext cx="1341437" cy="1310599"/>
          </a:xfrm>
          <a:prstGeom prst="rect">
            <a:avLst/>
          </a:prstGeom>
        </p:spPr>
      </p:pic>
      <p:pic>
        <p:nvPicPr>
          <p:cNvPr id="5" name="Resim 4"/>
          <p:cNvPicPr>
            <a:picLocks noChangeAspect="1"/>
          </p:cNvPicPr>
          <p:nvPr/>
        </p:nvPicPr>
        <p:blipFill>
          <a:blip r:embed="rId4"/>
          <a:stretch>
            <a:fillRect/>
          </a:stretch>
        </p:blipFill>
        <p:spPr>
          <a:xfrm>
            <a:off x="7613110" y="3738665"/>
            <a:ext cx="1268243" cy="1237683"/>
          </a:xfrm>
          <a:prstGeom prst="rect">
            <a:avLst/>
          </a:prstGeom>
        </p:spPr>
      </p:pic>
      <p:pic>
        <p:nvPicPr>
          <p:cNvPr id="6" name="Resim 5"/>
          <p:cNvPicPr>
            <a:picLocks noChangeAspect="1"/>
          </p:cNvPicPr>
          <p:nvPr/>
        </p:nvPicPr>
        <p:blipFill>
          <a:blip r:embed="rId5"/>
          <a:stretch>
            <a:fillRect/>
          </a:stretch>
        </p:blipFill>
        <p:spPr>
          <a:xfrm>
            <a:off x="7440013" y="1345880"/>
            <a:ext cx="1614435" cy="1747665"/>
          </a:xfrm>
          <a:prstGeom prst="rect">
            <a:avLst/>
          </a:prstGeom>
        </p:spPr>
      </p:pic>
      <p:pic>
        <p:nvPicPr>
          <p:cNvPr id="8" name="Resim 7"/>
          <p:cNvPicPr>
            <a:picLocks noChangeAspect="1"/>
          </p:cNvPicPr>
          <p:nvPr/>
        </p:nvPicPr>
        <p:blipFill>
          <a:blip r:embed="rId6"/>
          <a:stretch>
            <a:fillRect/>
          </a:stretch>
        </p:blipFill>
        <p:spPr>
          <a:xfrm>
            <a:off x="6741268" y="5253389"/>
            <a:ext cx="2188970" cy="795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ayt Numarası Yer Tutucusu 3">
            <a:extLst>
              <a:ext uri="{FF2B5EF4-FFF2-40B4-BE49-F238E27FC236}">
                <a16:creationId xmlns="" xmlns:a16="http://schemas.microsoft.com/office/drawing/2014/main" id="{B1DE1EB6-901B-4DDE-A4B7-BC3F8C6C26C4}"/>
              </a:ext>
            </a:extLst>
          </p:cNvPr>
          <p:cNvSpPr>
            <a:spLocks noGrp="1"/>
          </p:cNvSpPr>
          <p:nvPr>
            <p:ph type="sldNum" sz="quarter" idx="12"/>
          </p:nvPr>
        </p:nvSpPr>
        <p:spPr/>
        <p:txBody>
          <a:bodyPr/>
          <a:lstStyle/>
          <a:p>
            <a:fld id="{885776FF-AC16-4B72-9C8A-C6C7B834E379}" type="slidenum">
              <a:rPr lang="tr-TR" smtClean="0"/>
              <a:pPr/>
              <a:t>11</a:t>
            </a:fld>
            <a:r>
              <a:rPr lang="tr-TR"/>
              <a:t>/30</a:t>
            </a:r>
            <a:endParaRPr lang="tr-TR" dirty="0"/>
          </a:p>
        </p:txBody>
      </p:sp>
    </p:spTree>
    <p:extLst>
      <p:ext uri="{BB962C8B-B14F-4D97-AF65-F5344CB8AC3E}">
        <p14:creationId xmlns:p14="http://schemas.microsoft.com/office/powerpoint/2010/main" val="6353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3435186" y="1415735"/>
            <a:ext cx="5565329" cy="5014561"/>
          </a:xfrm>
        </p:spPr>
        <p:txBody>
          <a:bodyPr>
            <a:noAutofit/>
          </a:bodyPr>
          <a:lstStyle/>
          <a:p>
            <a:pPr>
              <a:lnSpc>
                <a:spcPct val="114000"/>
              </a:lnSpc>
              <a:buClr>
                <a:srgbClr val="9D1D1D"/>
              </a:buClr>
              <a:buFont typeface="Wingdings" panose="05000000000000000000" pitchFamily="2" charset="2"/>
              <a:buChar char="v"/>
            </a:pPr>
            <a:r>
              <a:rPr lang="tr-TR" sz="2000" dirty="0">
                <a:latin typeface="Arial" pitchFamily="34" charset="0"/>
                <a:cs typeface="Arial" pitchFamily="34" charset="0"/>
              </a:rPr>
              <a:t> </a:t>
            </a:r>
            <a:r>
              <a:rPr lang="mn-MN" sz="2000" dirty="0" smtClean="0">
                <a:latin typeface="Arial" pitchFamily="34" charset="0"/>
                <a:cs typeface="Arial" pitchFamily="34" charset="0"/>
              </a:rPr>
              <a:t>Гарын ариун цэврийг хангахыг тулд нийтийн газруудад </a:t>
            </a:r>
            <a:r>
              <a:rPr lang="mn-MN" sz="2000" dirty="0">
                <a:latin typeface="Arial" pitchFamily="34" charset="0"/>
                <a:cs typeface="Arial" pitchFamily="34" charset="0"/>
              </a:rPr>
              <a:t>ариутгалын </a:t>
            </a:r>
            <a:r>
              <a:rPr lang="mn-MN" sz="2000" dirty="0" smtClean="0">
                <a:latin typeface="Arial" pitchFamily="34" charset="0"/>
                <a:cs typeface="Arial" pitchFamily="34" charset="0"/>
              </a:rPr>
              <a:t>бодисийг байнга байлгах </a:t>
            </a:r>
            <a:r>
              <a:rPr lang="mn-MN" sz="2000" dirty="0">
                <a:latin typeface="Arial" pitchFamily="34" charset="0"/>
                <a:cs typeface="Arial" pitchFamily="34" charset="0"/>
              </a:rPr>
              <a:t>ёстой</a:t>
            </a:r>
            <a:r>
              <a:rPr lang="mn-MN" sz="2000" dirty="0" smtClean="0">
                <a:latin typeface="Arial" pitchFamily="34" charset="0"/>
                <a:cs typeface="Arial" pitchFamily="34" charset="0"/>
              </a:rPr>
              <a:t>.</a:t>
            </a:r>
            <a:endParaRPr lang="tr-TR" sz="2000" dirty="0" smtClean="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2000" dirty="0" smtClean="0">
                <a:latin typeface="Arial" pitchFamily="34" charset="0"/>
                <a:cs typeface="Arial" pitchFamily="34" charset="0"/>
              </a:rPr>
              <a:t>Өвчлөх эрсэлтэй эмзэг ажилтнуудыг аль болох гэрээсээ </a:t>
            </a:r>
            <a:r>
              <a:rPr lang="mn-MN" sz="2000" dirty="0">
                <a:latin typeface="Arial" pitchFamily="34" charset="0"/>
                <a:cs typeface="Arial" pitchFamily="34" charset="0"/>
              </a:rPr>
              <a:t>ажиллах </a:t>
            </a:r>
            <a:r>
              <a:rPr lang="mn-MN" sz="2000" dirty="0" smtClean="0">
                <a:latin typeface="Arial" pitchFamily="34" charset="0"/>
                <a:cs typeface="Arial" pitchFamily="34" charset="0"/>
              </a:rPr>
              <a:t>боломжоор хангах ёстой.</a:t>
            </a:r>
          </a:p>
          <a:p>
            <a:pPr>
              <a:lnSpc>
                <a:spcPct val="114000"/>
              </a:lnSpc>
              <a:buClr>
                <a:srgbClr val="9D1D1D"/>
              </a:buClr>
              <a:buFont typeface="Wingdings" panose="05000000000000000000" pitchFamily="2" charset="2"/>
              <a:buChar char="v"/>
            </a:pPr>
            <a:r>
              <a:rPr lang="tr-TR" sz="2000" dirty="0" smtClean="0">
                <a:latin typeface="Arial" pitchFamily="34" charset="0"/>
                <a:cs typeface="Arial" pitchFamily="34" charset="0"/>
              </a:rPr>
              <a:t> </a:t>
            </a:r>
            <a:r>
              <a:rPr lang="mn-MN" sz="2000" dirty="0">
                <a:latin typeface="Arial" pitchFamily="34" charset="0"/>
                <a:cs typeface="Arial" pitchFamily="34" charset="0"/>
              </a:rPr>
              <a:t>Хэрэв </a:t>
            </a:r>
            <a:r>
              <a:rPr lang="mn-MN" sz="2000" dirty="0" smtClean="0">
                <a:latin typeface="Arial" pitchFamily="34" charset="0"/>
                <a:cs typeface="Arial" pitchFamily="34" charset="0"/>
              </a:rPr>
              <a:t>нэг ажилчин </a:t>
            </a:r>
            <a:r>
              <a:rPr lang="mn-MN" sz="2000" dirty="0">
                <a:latin typeface="Arial" pitchFamily="34" charset="0"/>
                <a:cs typeface="Arial" pitchFamily="34" charset="0"/>
              </a:rPr>
              <a:t>нь </a:t>
            </a:r>
            <a:r>
              <a:rPr lang="tr-TR" sz="2000" dirty="0">
                <a:latin typeface="Arial" pitchFamily="34" charset="0"/>
                <a:cs typeface="Arial" pitchFamily="34" charset="0"/>
              </a:rPr>
              <a:t>COVID-19-</a:t>
            </a:r>
            <a:r>
              <a:rPr lang="mn-MN" sz="2000" dirty="0">
                <a:latin typeface="Arial" pitchFamily="34" charset="0"/>
                <a:cs typeface="Arial" pitchFamily="34" charset="0"/>
              </a:rPr>
              <a:t>тэй гэж тогтоогдвол ажил олгогчид бусад ажилтнуудад </a:t>
            </a:r>
            <a:r>
              <a:rPr lang="tr-TR" sz="2000" dirty="0">
                <a:latin typeface="Arial" pitchFamily="34" charset="0"/>
                <a:cs typeface="Arial" pitchFamily="34" charset="0"/>
              </a:rPr>
              <a:t>COVID-19 </a:t>
            </a:r>
            <a:r>
              <a:rPr lang="mn-MN" sz="2000" dirty="0" smtClean="0">
                <a:latin typeface="Arial" pitchFamily="34" charset="0"/>
                <a:cs typeface="Arial" pitchFamily="34" charset="0"/>
              </a:rPr>
              <a:t>туссан байж болзошгүй талаар </a:t>
            </a:r>
            <a:r>
              <a:rPr lang="mn-MN" sz="2000" dirty="0" smtClean="0">
                <a:latin typeface="Arial" pitchFamily="34" charset="0"/>
                <a:cs typeface="Arial" pitchFamily="34" charset="0"/>
              </a:rPr>
              <a:t>мэдээлэх</a:t>
            </a:r>
            <a:r>
              <a:rPr lang="mn-MN" sz="2000" dirty="0" smtClean="0">
                <a:latin typeface="Arial" pitchFamily="34" charset="0"/>
                <a:cs typeface="Arial" pitchFamily="34" charset="0"/>
              </a:rPr>
              <a:t>, эрүүл </a:t>
            </a:r>
            <a:r>
              <a:rPr lang="mn-MN" sz="2000" dirty="0">
                <a:latin typeface="Arial" pitchFamily="34" charset="0"/>
                <a:cs typeface="Arial" pitchFamily="34" charset="0"/>
              </a:rPr>
              <a:t>мэндийн байгууллагуудтай </a:t>
            </a:r>
            <a:r>
              <a:rPr lang="mn-MN" sz="2000" dirty="0" smtClean="0">
                <a:latin typeface="Arial" pitchFamily="34" charset="0"/>
                <a:cs typeface="Arial" pitchFamily="34" charset="0"/>
              </a:rPr>
              <a:t>яаралтай холбоо </a:t>
            </a:r>
            <a:r>
              <a:rPr lang="mn-MN" sz="2000" dirty="0">
                <a:latin typeface="Arial" pitchFamily="34" charset="0"/>
                <a:cs typeface="Arial" pitchFamily="34" charset="0"/>
              </a:rPr>
              <a:t>барих шаардлагатай.</a:t>
            </a:r>
            <a:endParaRPr lang="tr-TR" sz="2000" dirty="0">
              <a:latin typeface="Arial" pitchFamily="34" charset="0"/>
              <a:cs typeface="Arial" pitchFamily="34" charset="0"/>
            </a:endParaRPr>
          </a:p>
        </p:txBody>
      </p:sp>
      <p:sp>
        <p:nvSpPr>
          <p:cNvPr id="15" name="Metin kutusu 14"/>
          <p:cNvSpPr txBox="1"/>
          <p:nvPr/>
        </p:nvSpPr>
        <p:spPr>
          <a:xfrm>
            <a:off x="3216165" y="1905655"/>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Дэгдэлтийн тархалтаас урьдчилан сэргийлэх</a:t>
            </a:r>
            <a:endParaRPr lang="tr-TR" sz="2800" dirty="0">
              <a:latin typeface="Arial" pitchFamily="34" charset="0"/>
              <a:cs typeface="Arial" pitchFamily="34" charset="0"/>
            </a:endParaRPr>
          </a:p>
        </p:txBody>
      </p:sp>
      <p:pic>
        <p:nvPicPr>
          <p:cNvPr id="2" name="Resim 1"/>
          <p:cNvPicPr>
            <a:picLocks noChangeAspect="1"/>
          </p:cNvPicPr>
          <p:nvPr/>
        </p:nvPicPr>
        <p:blipFill>
          <a:blip r:embed="rId3"/>
          <a:stretch>
            <a:fillRect/>
          </a:stretch>
        </p:blipFill>
        <p:spPr>
          <a:xfrm>
            <a:off x="177774" y="1390816"/>
            <a:ext cx="1766935" cy="13134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4"/>
          <a:stretch>
            <a:fillRect/>
          </a:stretch>
        </p:blipFill>
        <p:spPr>
          <a:xfrm>
            <a:off x="1641022" y="2865091"/>
            <a:ext cx="1667508" cy="15891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Resim 7"/>
          <p:cNvPicPr>
            <a:picLocks noChangeAspect="1"/>
          </p:cNvPicPr>
          <p:nvPr/>
        </p:nvPicPr>
        <p:blipFill>
          <a:blip r:embed="rId5"/>
          <a:stretch>
            <a:fillRect/>
          </a:stretch>
        </p:blipFill>
        <p:spPr>
          <a:xfrm>
            <a:off x="177775" y="4615015"/>
            <a:ext cx="1933127" cy="14293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Slayt Numarası Yer Tutucusu 4">
            <a:extLst>
              <a:ext uri="{FF2B5EF4-FFF2-40B4-BE49-F238E27FC236}">
                <a16:creationId xmlns="" xmlns:a16="http://schemas.microsoft.com/office/drawing/2014/main" id="{CA07EF22-E1F9-41B3-8EE8-9BD92EDB0510}"/>
              </a:ext>
            </a:extLst>
          </p:cNvPr>
          <p:cNvSpPr>
            <a:spLocks noGrp="1"/>
          </p:cNvSpPr>
          <p:nvPr>
            <p:ph type="sldNum" sz="quarter" idx="12"/>
          </p:nvPr>
        </p:nvSpPr>
        <p:spPr/>
        <p:txBody>
          <a:bodyPr/>
          <a:lstStyle/>
          <a:p>
            <a:fld id="{885776FF-AC16-4B72-9C8A-C6C7B834E379}" type="slidenum">
              <a:rPr lang="tr-TR" smtClean="0"/>
              <a:pPr/>
              <a:t>12</a:t>
            </a:fld>
            <a:r>
              <a:rPr lang="tr-TR"/>
              <a:t>/30</a:t>
            </a:r>
            <a:endParaRPr lang="tr-TR" dirty="0"/>
          </a:p>
        </p:txBody>
      </p:sp>
    </p:spTree>
    <p:extLst>
      <p:ext uri="{BB962C8B-B14F-4D97-AF65-F5344CB8AC3E}">
        <p14:creationId xmlns:p14="http://schemas.microsoft.com/office/powerpoint/2010/main" val="1362790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91481" y="1415735"/>
            <a:ext cx="6351031" cy="5014561"/>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Ажилчдын </a:t>
            </a:r>
            <a:r>
              <a:rPr lang="mn-MN" sz="1800" dirty="0" smtClean="0">
                <a:latin typeface="Arial" pitchFamily="34" charset="0"/>
                <a:cs typeface="Arial" pitchFamily="34" charset="0"/>
              </a:rPr>
              <a:t>сэтгэл санааны эрүүл байдлыг хамгаалахын </a:t>
            </a:r>
            <a:r>
              <a:rPr lang="mn-MN" sz="1800" dirty="0">
                <a:latin typeface="Arial" pitchFamily="34" charset="0"/>
                <a:cs typeface="Arial" pitchFamily="34" charset="0"/>
              </a:rPr>
              <a:t>тулд сэтгэлзүйн </a:t>
            </a:r>
            <a:r>
              <a:rPr lang="mn-MN" sz="1800" dirty="0" smtClean="0">
                <a:latin typeface="Arial" pitchFamily="34" charset="0"/>
                <a:cs typeface="Arial" pitchFamily="34" charset="0"/>
              </a:rPr>
              <a:t>эрсдэлт </a:t>
            </a:r>
            <a:r>
              <a:rPr lang="mn-MN" sz="1800" dirty="0">
                <a:latin typeface="Arial" pitchFamily="34" charset="0"/>
                <a:cs typeface="Arial" pitchFamily="34" charset="0"/>
              </a:rPr>
              <a:t>хүчин зүйлийг үнэлэх замаар үнэн зөв, үр дүнтэй мэдээллээр хангах арга хэмжээ авах шаардлагатай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smtClean="0">
                <a:latin typeface="Arial" pitchFamily="34" charset="0"/>
                <a:cs typeface="Arial" pitchFamily="34" charset="0"/>
              </a:rPr>
              <a:t>Ажилчдыг хамгийн </a:t>
            </a:r>
            <a:r>
              <a:rPr lang="mn-MN" sz="1800" dirty="0">
                <a:latin typeface="Arial" pitchFamily="34" charset="0"/>
                <a:cs typeface="Arial" pitchFamily="34" charset="0"/>
              </a:rPr>
              <a:t>сүүлийн үеийн мэдээллээр хангахын тулд </a:t>
            </a:r>
            <a:r>
              <a:rPr lang="mn-MN" sz="1800" dirty="0" smtClean="0">
                <a:latin typeface="Arial" pitchFamily="34" charset="0"/>
                <a:cs typeface="Arial" pitchFamily="34" charset="0"/>
              </a:rPr>
              <a:t>Мэдээллийн </a:t>
            </a:r>
            <a:r>
              <a:rPr lang="mn-MN" sz="1800" dirty="0">
                <a:latin typeface="Arial" pitchFamily="34" charset="0"/>
                <a:cs typeface="Arial" pitchFamily="34" charset="0"/>
              </a:rPr>
              <a:t>найдвартай эх </a:t>
            </a:r>
            <a:r>
              <a:rPr lang="mn-MN" sz="1800" dirty="0" smtClean="0">
                <a:latin typeface="Arial" pitchFamily="34" charset="0"/>
                <a:cs typeface="Arial" pitchFamily="34" charset="0"/>
              </a:rPr>
              <a:t>үүсвэр (</a:t>
            </a:r>
            <a:r>
              <a:rPr lang="mn-MN" sz="1800" dirty="0">
                <a:latin typeface="Arial" pitchFamily="34" charset="0"/>
                <a:cs typeface="Arial" pitchFamily="34" charset="0"/>
              </a:rPr>
              <a:t>Эрүүл мэндийн яам, ДЭМБ гэх мэт) </a:t>
            </a:r>
            <a:r>
              <a:rPr lang="mn-MN" sz="1800" dirty="0" smtClean="0">
                <a:latin typeface="Arial" pitchFamily="34" charset="0"/>
                <a:cs typeface="Arial" pitchFamily="34" charset="0"/>
              </a:rPr>
              <a:t>ашиглах </a:t>
            </a:r>
            <a:r>
              <a:rPr lang="mn-MN" sz="1800" dirty="0">
                <a:latin typeface="Arial" pitchFamily="34" charset="0"/>
                <a:cs typeface="Arial" pitchFamily="34" charset="0"/>
              </a:rPr>
              <a:t>хэрэгтэй.</a:t>
            </a:r>
            <a:endParaRPr lang="tr-TR" sz="18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Ажилчдад өгөх хөдөлмөрийн эрүүл мэнд, аюулгүй ажиллагааны сургалтыг ажлын байрны цэвэрлэгээ, дэг журам, эрүүл ахуй, сэтгэц, нийгмийн эрсдэлт хүчин зүйлсийн асуудалд нэн тэргүүнд анхаарч зайн сургалтын хэлбэрээр өгөх</a:t>
            </a:r>
            <a:r>
              <a:rPr lang="mn-MN" sz="1800" dirty="0" smtClean="0">
                <a:latin typeface="Arial" pitchFamily="34" charset="0"/>
                <a:cs typeface="Arial" pitchFamily="34" charset="0"/>
              </a:rPr>
              <a:t>; Сургалтанд гэр </a:t>
            </a:r>
            <a:r>
              <a:rPr lang="mn-MN" sz="1800" dirty="0">
                <a:latin typeface="Arial" pitchFamily="34" charset="0"/>
                <a:cs typeface="Arial" pitchFamily="34" charset="0"/>
              </a:rPr>
              <a:t>бүл, </a:t>
            </a:r>
            <a:r>
              <a:rPr lang="mn-MN" sz="1800" dirty="0" smtClean="0">
                <a:latin typeface="Arial" pitchFamily="34" charset="0"/>
                <a:cs typeface="Arial" pitchFamily="34" charset="0"/>
              </a:rPr>
              <a:t>нийгмийн хүрээнд авч хэрэгжүүлэх хэрэгтэй арга хэмжээг багтаах нь чухал</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Дэгдэлтийн тархалтаас урьдчилан сэргийлэх</a:t>
            </a:r>
            <a:endParaRPr lang="tr-TR" sz="2800" dirty="0">
              <a:latin typeface="Arial" pitchFamily="34" charset="0"/>
              <a:cs typeface="Arial" pitchFamily="34" charset="0"/>
            </a:endParaRPr>
          </a:p>
        </p:txBody>
      </p:sp>
      <p:pic>
        <p:nvPicPr>
          <p:cNvPr id="4" name="Resim 3"/>
          <p:cNvPicPr>
            <a:picLocks noChangeAspect="1"/>
          </p:cNvPicPr>
          <p:nvPr/>
        </p:nvPicPr>
        <p:blipFill>
          <a:blip r:embed="rId3"/>
          <a:stretch>
            <a:fillRect/>
          </a:stretch>
        </p:blipFill>
        <p:spPr>
          <a:xfrm>
            <a:off x="7218808" y="1476353"/>
            <a:ext cx="1668825" cy="16610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4"/>
          <a:stretch>
            <a:fillRect/>
          </a:stretch>
        </p:blipFill>
        <p:spPr>
          <a:xfrm>
            <a:off x="6382422" y="4581540"/>
            <a:ext cx="2103883" cy="1641327"/>
          </a:xfrm>
          <a:prstGeom prst="round2DiagRect">
            <a:avLst>
              <a:gd name="adj1" fmla="val 0"/>
              <a:gd name="adj2" fmla="val 20426"/>
            </a:avLst>
          </a:prstGeom>
          <a:ln w="88900" cap="sq">
            <a:solidFill>
              <a:srgbClr val="FFFFFF"/>
            </a:solidFill>
            <a:miter lim="800000"/>
          </a:ln>
          <a:effectLst>
            <a:outerShdw blurRad="254000" algn="tl" rotWithShape="0">
              <a:srgbClr val="000000">
                <a:alpha val="43000"/>
              </a:srgbClr>
            </a:outerShdw>
          </a:effectLst>
        </p:spPr>
      </p:pic>
      <p:pic>
        <p:nvPicPr>
          <p:cNvPr id="6" name="Resim 5"/>
          <p:cNvPicPr>
            <a:picLocks noChangeAspect="1"/>
          </p:cNvPicPr>
          <p:nvPr/>
        </p:nvPicPr>
        <p:blipFill>
          <a:blip r:embed="rId5"/>
          <a:stretch>
            <a:fillRect/>
          </a:stretch>
        </p:blipFill>
        <p:spPr>
          <a:xfrm>
            <a:off x="6787957" y="3353831"/>
            <a:ext cx="740973" cy="1011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ayt Numarası Yer Tutucusu 1">
            <a:extLst>
              <a:ext uri="{FF2B5EF4-FFF2-40B4-BE49-F238E27FC236}">
                <a16:creationId xmlns="" xmlns:a16="http://schemas.microsoft.com/office/drawing/2014/main" id="{E7196B33-1821-4CFE-9664-F9B11C9DA203}"/>
              </a:ext>
            </a:extLst>
          </p:cNvPr>
          <p:cNvSpPr>
            <a:spLocks noGrp="1"/>
          </p:cNvSpPr>
          <p:nvPr>
            <p:ph type="sldNum" sz="quarter" idx="12"/>
          </p:nvPr>
        </p:nvSpPr>
        <p:spPr/>
        <p:txBody>
          <a:bodyPr/>
          <a:lstStyle/>
          <a:p>
            <a:fld id="{885776FF-AC16-4B72-9C8A-C6C7B834E379}" type="slidenum">
              <a:rPr lang="tr-TR" smtClean="0"/>
              <a:pPr/>
              <a:t>13</a:t>
            </a:fld>
            <a:r>
              <a:rPr lang="tr-TR"/>
              <a:t>/30</a:t>
            </a:r>
            <a:endParaRPr lang="tr-TR" dirty="0"/>
          </a:p>
        </p:txBody>
      </p:sp>
    </p:spTree>
    <p:extLst>
      <p:ext uri="{BB962C8B-B14F-4D97-AF65-F5344CB8AC3E}">
        <p14:creationId xmlns:p14="http://schemas.microsoft.com/office/powerpoint/2010/main" val="780661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663189" y="1415735"/>
            <a:ext cx="6381101" cy="5014561"/>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Ажлын байранд аль болох </a:t>
            </a:r>
            <a:r>
              <a:rPr lang="mn-MN" sz="1800" dirty="0" smtClean="0">
                <a:latin typeface="Arial" pitchFamily="34" charset="0"/>
                <a:cs typeface="Arial" pitchFamily="34" charset="0"/>
              </a:rPr>
              <a:t>ажилчид хоорондын зай их байх ёстой. Нэг багаж </a:t>
            </a:r>
            <a:r>
              <a:rPr lang="mn-MN" sz="1800" dirty="0">
                <a:latin typeface="Arial" pitchFamily="34" charset="0"/>
                <a:cs typeface="Arial" pitchFamily="34" charset="0"/>
              </a:rPr>
              <a:t>хэрэгслийг </a:t>
            </a:r>
            <a:r>
              <a:rPr lang="mn-MN" sz="1800" dirty="0" smtClean="0">
                <a:latin typeface="Arial" pitchFamily="34" charset="0"/>
                <a:cs typeface="Arial" pitchFamily="34" charset="0"/>
              </a:rPr>
              <a:t>олон хүн нэгэн зэрэг ашиглахаас зайлсхийх </a:t>
            </a:r>
            <a:r>
              <a:rPr lang="mn-MN" sz="1800" dirty="0">
                <a:latin typeface="Arial" pitchFamily="34" charset="0"/>
                <a:cs typeface="Arial" pitchFamily="34" charset="0"/>
              </a:rPr>
              <a:t>хэрэгтэй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Ажлын орчны гадаргуу, тоног төхөөрөмж, бусад элементүүдийг тогтмол цэвэрлэж, халдваргүйжүүлэх шаардлагатай; тогтмол цэвэрлэгээ хийх </a:t>
            </a:r>
            <a:r>
              <a:rPr lang="mn-MN" sz="1800" dirty="0" smtClean="0">
                <a:latin typeface="Arial" pitchFamily="34" charset="0"/>
                <a:cs typeface="Arial" pitchFamily="34" charset="0"/>
              </a:rPr>
              <a:t>шаардлагатай</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Ажлын талбай, угаалгын өрөө, бие засах </a:t>
            </a:r>
            <a:r>
              <a:rPr lang="mn-MN" sz="1800" dirty="0" smtClean="0">
                <a:latin typeface="Arial" pitchFamily="34" charset="0"/>
                <a:cs typeface="Arial" pitchFamily="34" charset="0"/>
              </a:rPr>
              <a:t>өрөө, </a:t>
            </a:r>
            <a:r>
              <a:rPr lang="mn-MN" sz="1800" dirty="0">
                <a:latin typeface="Arial" pitchFamily="34" charset="0"/>
                <a:cs typeface="Arial" pitchFamily="34" charset="0"/>
              </a:rPr>
              <a:t>угаалгын өрөө, шат хашлага, цорго, хоолны өрөө, дотуур байр, амрах талбай, хувцас солих </a:t>
            </a:r>
            <a:r>
              <a:rPr lang="mn-MN" sz="1800" dirty="0" smtClean="0">
                <a:latin typeface="Arial" pitchFamily="34" charset="0"/>
                <a:cs typeface="Arial" pitchFamily="34" charset="0"/>
              </a:rPr>
              <a:t>өрөө</a:t>
            </a:r>
            <a:r>
              <a:rPr lang="mn-MN" sz="1800" dirty="0">
                <a:latin typeface="Arial" pitchFamily="34" charset="0"/>
                <a:cs typeface="Arial" pitchFamily="34" charset="0"/>
              </a:rPr>
              <a:t>, хаалга, турник гэх мэт </a:t>
            </a:r>
            <a:r>
              <a:rPr lang="mn-MN" sz="1800" dirty="0" smtClean="0">
                <a:latin typeface="Arial" pitchFamily="34" charset="0"/>
                <a:cs typeface="Arial" pitchFamily="34" charset="0"/>
              </a:rPr>
              <a:t>нийтийн хэрэглээний газарт </a:t>
            </a:r>
            <a:r>
              <a:rPr lang="mn-MN" sz="1800" dirty="0">
                <a:latin typeface="Arial" pitchFamily="34" charset="0"/>
                <a:cs typeface="Arial" pitchFamily="34" charset="0"/>
              </a:rPr>
              <a:t>эрүүл ахуйн </a:t>
            </a:r>
            <a:r>
              <a:rPr lang="mn-MN" sz="1800" dirty="0" smtClean="0">
                <a:latin typeface="Arial" pitchFamily="34" charset="0"/>
                <a:cs typeface="Arial" pitchFamily="34" charset="0"/>
              </a:rPr>
              <a:t>шаардлагын биелэлтийг хангах ёстой.</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Дэгдэлтийн тархалтаас урьдчилан сэргийлэх</a:t>
            </a:r>
            <a:endParaRPr lang="tr-TR" sz="2800" dirty="0">
              <a:latin typeface="Arial" pitchFamily="34" charset="0"/>
              <a:cs typeface="Arial" pitchFamily="34" charset="0"/>
            </a:endParaRPr>
          </a:p>
        </p:txBody>
      </p:sp>
      <p:pic>
        <p:nvPicPr>
          <p:cNvPr id="2" name="Resim 1">
            <a:extLst>
              <a:ext uri="{FF2B5EF4-FFF2-40B4-BE49-F238E27FC236}">
                <a16:creationId xmlns="" xmlns:a16="http://schemas.microsoft.com/office/drawing/2014/main" id="{9B027EE2-B732-4739-916D-DBBB859B14C2}"/>
              </a:ext>
            </a:extLst>
          </p:cNvPr>
          <p:cNvPicPr>
            <a:picLocks noChangeAspect="1"/>
          </p:cNvPicPr>
          <p:nvPr/>
        </p:nvPicPr>
        <p:blipFill>
          <a:blip r:embed="rId3"/>
          <a:stretch>
            <a:fillRect/>
          </a:stretch>
        </p:blipFill>
        <p:spPr>
          <a:xfrm>
            <a:off x="99710" y="1964375"/>
            <a:ext cx="2563479" cy="1543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Resim 3">
            <a:extLst>
              <a:ext uri="{FF2B5EF4-FFF2-40B4-BE49-F238E27FC236}">
                <a16:creationId xmlns="" xmlns:a16="http://schemas.microsoft.com/office/drawing/2014/main" id="{5E0BAA13-8C76-4319-BD47-7277A716E06B}"/>
              </a:ext>
            </a:extLst>
          </p:cNvPr>
          <p:cNvPicPr>
            <a:picLocks noChangeAspect="1"/>
          </p:cNvPicPr>
          <p:nvPr/>
        </p:nvPicPr>
        <p:blipFill>
          <a:blip r:embed="rId4"/>
          <a:stretch>
            <a:fillRect/>
          </a:stretch>
        </p:blipFill>
        <p:spPr>
          <a:xfrm>
            <a:off x="145037" y="3923015"/>
            <a:ext cx="2518152" cy="1967306"/>
          </a:xfrm>
          <a:prstGeom prst="round2DiagRect">
            <a:avLst>
              <a:gd name="adj1" fmla="val 0"/>
              <a:gd name="adj2" fmla="val 21904"/>
            </a:avLst>
          </a:prstGeom>
          <a:ln w="88900" cap="sq">
            <a:solidFill>
              <a:srgbClr val="FFFFFF"/>
            </a:solidFill>
            <a:miter lim="800000"/>
          </a:ln>
          <a:effectLst>
            <a:outerShdw blurRad="254000" algn="tl" rotWithShape="0">
              <a:srgbClr val="000000">
                <a:alpha val="43000"/>
              </a:srgbClr>
            </a:outerShdw>
          </a:effectLst>
        </p:spPr>
      </p:pic>
      <p:sp>
        <p:nvSpPr>
          <p:cNvPr id="5" name="Slayt Numarası Yer Tutucusu 4">
            <a:extLst>
              <a:ext uri="{FF2B5EF4-FFF2-40B4-BE49-F238E27FC236}">
                <a16:creationId xmlns="" xmlns:a16="http://schemas.microsoft.com/office/drawing/2014/main" id="{3875828C-8258-45F0-A197-95B468FE0CDC}"/>
              </a:ext>
            </a:extLst>
          </p:cNvPr>
          <p:cNvSpPr>
            <a:spLocks noGrp="1"/>
          </p:cNvSpPr>
          <p:nvPr>
            <p:ph type="sldNum" sz="quarter" idx="12"/>
          </p:nvPr>
        </p:nvSpPr>
        <p:spPr/>
        <p:txBody>
          <a:bodyPr/>
          <a:lstStyle/>
          <a:p>
            <a:fld id="{885776FF-AC16-4B72-9C8A-C6C7B834E379}" type="slidenum">
              <a:rPr lang="tr-TR" smtClean="0"/>
              <a:pPr/>
              <a:t>14</a:t>
            </a:fld>
            <a:r>
              <a:rPr lang="tr-TR" dirty="0"/>
              <a:t>/30</a:t>
            </a:r>
          </a:p>
        </p:txBody>
      </p:sp>
    </p:spTree>
    <p:extLst>
      <p:ext uri="{BB962C8B-B14F-4D97-AF65-F5344CB8AC3E}">
        <p14:creationId xmlns:p14="http://schemas.microsoft.com/office/powerpoint/2010/main" val="82385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91481" y="1733797"/>
            <a:ext cx="6266469" cy="4696499"/>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Боломжтой бол </a:t>
            </a:r>
            <a:r>
              <a:rPr lang="mn-MN" sz="1800" dirty="0" smtClean="0">
                <a:latin typeface="Arial" pitchFamily="34" charset="0"/>
                <a:cs typeface="Arial" pitchFamily="34" charset="0"/>
              </a:rPr>
              <a:t>аливаа нэг ажилчин </a:t>
            </a:r>
            <a:r>
              <a:rPr lang="mn-MN" sz="1800" dirty="0">
                <a:latin typeface="Arial" pitchFamily="34" charset="0"/>
                <a:cs typeface="Arial" pitchFamily="34" charset="0"/>
              </a:rPr>
              <a:t>бусад ажилчдын утас, ширээ, оффис эсвэл ажлын бусад хэрэгслийг ашиглахаас урьдчилан сэргийлэх хэрэгтэй.</a:t>
            </a:r>
            <a:endParaRPr lang="tr-TR" sz="18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smtClean="0">
                <a:latin typeface="Arial" pitchFamily="34" charset="0"/>
                <a:cs typeface="Arial" pitchFamily="34" charset="0"/>
              </a:rPr>
              <a:t>ХАБ-ын болон эрүүл мэндийн мэргэжилтнүүд </a:t>
            </a:r>
            <a:r>
              <a:rPr lang="mn-MN" sz="1800" dirty="0">
                <a:latin typeface="Arial" pitchFamily="34" charset="0"/>
                <a:cs typeface="Arial" pitchFamily="34" charset="0"/>
              </a:rPr>
              <a:t>а</a:t>
            </a:r>
            <a:r>
              <a:rPr lang="mn-MN" sz="1800" dirty="0" smtClean="0">
                <a:latin typeface="Arial" pitchFamily="34" charset="0"/>
                <a:cs typeface="Arial" pitchFamily="34" charset="0"/>
              </a:rPr>
              <a:t>жилчдыг </a:t>
            </a:r>
            <a:r>
              <a:rPr lang="mn-MN" sz="1800" dirty="0">
                <a:latin typeface="Arial" pitchFamily="34" charset="0"/>
                <a:cs typeface="Arial" pitchFamily="34" charset="0"/>
              </a:rPr>
              <a:t>гар угаах талаар практик, үр дүнтэй сургалтанд хамруулж, </a:t>
            </a:r>
            <a:r>
              <a:rPr lang="mn-MN" sz="1800" dirty="0" smtClean="0">
                <a:latin typeface="Arial" pitchFamily="34" charset="0"/>
                <a:cs typeface="Arial" pitchFamily="34" charset="0"/>
              </a:rPr>
              <a:t>тэдний эрүүл </a:t>
            </a:r>
            <a:r>
              <a:rPr lang="mn-MN" sz="1800" dirty="0">
                <a:latin typeface="Arial" pitchFamily="34" charset="0"/>
                <a:cs typeface="Arial" pitchFamily="34" charset="0"/>
              </a:rPr>
              <a:t>ахуйн </a:t>
            </a:r>
            <a:r>
              <a:rPr lang="mn-MN" sz="1800" dirty="0" smtClean="0">
                <a:latin typeface="Arial" pitchFamily="34" charset="0"/>
                <a:cs typeface="Arial" pitchFamily="34" charset="0"/>
              </a:rPr>
              <a:t>талаарх </a:t>
            </a:r>
            <a:r>
              <a:rPr lang="mn-MN" sz="1800" dirty="0">
                <a:latin typeface="Arial" pitchFamily="34" charset="0"/>
                <a:cs typeface="Arial" pitchFamily="34" charset="0"/>
              </a:rPr>
              <a:t>мэдлэгийг дээшлүүлэх хэрэгтэй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smtClean="0">
                <a:latin typeface="Arial" pitchFamily="34" charset="0"/>
                <a:cs typeface="Arial" pitchFamily="34" charset="0"/>
              </a:rPr>
              <a:t>Ажлын байранд ханиалгах</a:t>
            </a:r>
            <a:r>
              <a:rPr lang="mn-MN" sz="1800" dirty="0">
                <a:latin typeface="Arial" pitchFamily="34" charset="0"/>
                <a:cs typeface="Arial" pitchFamily="34" charset="0"/>
              </a:rPr>
              <a:t>, найтаах тохиолдолд ам, </a:t>
            </a:r>
            <a:r>
              <a:rPr lang="mn-MN" sz="1800" dirty="0" smtClean="0">
                <a:latin typeface="Arial" pitchFamily="34" charset="0"/>
                <a:cs typeface="Arial" pitchFamily="34" charset="0"/>
              </a:rPr>
              <a:t>хамраа </a:t>
            </a:r>
            <a:r>
              <a:rPr lang="mn-MN" sz="1800" dirty="0">
                <a:latin typeface="Arial" pitchFamily="34" charset="0"/>
                <a:cs typeface="Arial" pitchFamily="34" charset="0"/>
              </a:rPr>
              <a:t>нэг удаагийн </a:t>
            </a:r>
            <a:r>
              <a:rPr lang="mn-MN" sz="1800" dirty="0" smtClean="0">
                <a:latin typeface="Arial" pitchFamily="34" charset="0"/>
                <a:cs typeface="Arial" pitchFamily="34" charset="0"/>
              </a:rPr>
              <a:t>алчуураар хаах, алчуур байхгүй тохиолдолд </a:t>
            </a:r>
            <a:r>
              <a:rPr lang="mn-MN" sz="1800" dirty="0">
                <a:latin typeface="Arial" pitchFamily="34" charset="0"/>
                <a:cs typeface="Arial" pitchFamily="34" charset="0"/>
              </a:rPr>
              <a:t>тохойны дотор </a:t>
            </a:r>
            <a:r>
              <a:rPr lang="mn-MN" sz="1800" dirty="0" smtClean="0">
                <a:latin typeface="Arial" pitchFamily="34" charset="0"/>
                <a:cs typeface="Arial" pitchFamily="34" charset="0"/>
              </a:rPr>
              <a:t>хэсгээр хаана. </a:t>
            </a: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Гар нь нүүрний хэсэгт хүрч болохгүй</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400" dirty="0">
                <a:latin typeface="Arial" pitchFamily="34" charset="0"/>
                <a:cs typeface="Arial" pitchFamily="34" charset="0"/>
              </a:rPr>
              <a:t>Дэгдэлтийн тархалтаас урьдчилан сэргийлэх</a:t>
            </a:r>
            <a:endParaRPr lang="tr-TR" sz="2400" dirty="0">
              <a:latin typeface="Arial" pitchFamily="34" charset="0"/>
              <a:cs typeface="Arial" pitchFamily="34" charset="0"/>
            </a:endParaRPr>
          </a:p>
        </p:txBody>
      </p:sp>
      <p:pic>
        <p:nvPicPr>
          <p:cNvPr id="2" name="Resim 1">
            <a:extLst>
              <a:ext uri="{FF2B5EF4-FFF2-40B4-BE49-F238E27FC236}">
                <a16:creationId xmlns="" xmlns:a16="http://schemas.microsoft.com/office/drawing/2014/main" id="{065B6C94-5F8F-4BBD-9BAF-65462957398B}"/>
              </a:ext>
            </a:extLst>
          </p:cNvPr>
          <p:cNvPicPr>
            <a:picLocks noChangeAspect="1"/>
          </p:cNvPicPr>
          <p:nvPr/>
        </p:nvPicPr>
        <p:blipFill>
          <a:blip r:embed="rId3"/>
          <a:stretch>
            <a:fillRect/>
          </a:stretch>
        </p:blipFill>
        <p:spPr>
          <a:xfrm>
            <a:off x="6425582" y="1401128"/>
            <a:ext cx="2718418" cy="2176074"/>
          </a:xfrm>
          <a:prstGeom prst="rect">
            <a:avLst/>
          </a:prstGeom>
        </p:spPr>
      </p:pic>
      <p:pic>
        <p:nvPicPr>
          <p:cNvPr id="4" name="Resim 3">
            <a:extLst>
              <a:ext uri="{FF2B5EF4-FFF2-40B4-BE49-F238E27FC236}">
                <a16:creationId xmlns="" xmlns:a16="http://schemas.microsoft.com/office/drawing/2014/main" id="{1302446E-FDDB-488C-A719-7F78212D0625}"/>
              </a:ext>
            </a:extLst>
          </p:cNvPr>
          <p:cNvPicPr>
            <a:picLocks noChangeAspect="1"/>
          </p:cNvPicPr>
          <p:nvPr/>
        </p:nvPicPr>
        <p:blipFill>
          <a:blip r:embed="rId4"/>
          <a:stretch>
            <a:fillRect/>
          </a:stretch>
        </p:blipFill>
        <p:spPr>
          <a:xfrm>
            <a:off x="6387630" y="3482979"/>
            <a:ext cx="1397161" cy="1371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a:extLst>
              <a:ext uri="{FF2B5EF4-FFF2-40B4-BE49-F238E27FC236}">
                <a16:creationId xmlns="" xmlns:a16="http://schemas.microsoft.com/office/drawing/2014/main" id="{C3E54EA2-2A95-418E-BDB9-36AB6146966A}"/>
              </a:ext>
            </a:extLst>
          </p:cNvPr>
          <p:cNvPicPr>
            <a:picLocks noChangeAspect="1"/>
          </p:cNvPicPr>
          <p:nvPr/>
        </p:nvPicPr>
        <p:blipFill>
          <a:blip r:embed="rId5"/>
          <a:stretch>
            <a:fillRect/>
          </a:stretch>
        </p:blipFill>
        <p:spPr>
          <a:xfrm>
            <a:off x="7486649" y="4644215"/>
            <a:ext cx="1465870" cy="1465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ayt Numarası Yer Tutucusu 5">
            <a:extLst>
              <a:ext uri="{FF2B5EF4-FFF2-40B4-BE49-F238E27FC236}">
                <a16:creationId xmlns="" xmlns:a16="http://schemas.microsoft.com/office/drawing/2014/main" id="{CF94655E-1FDC-4439-BE99-ED8D5BED1A40}"/>
              </a:ext>
            </a:extLst>
          </p:cNvPr>
          <p:cNvSpPr>
            <a:spLocks noGrp="1"/>
          </p:cNvSpPr>
          <p:nvPr>
            <p:ph type="sldNum" sz="quarter" idx="12"/>
          </p:nvPr>
        </p:nvSpPr>
        <p:spPr/>
        <p:txBody>
          <a:bodyPr/>
          <a:lstStyle/>
          <a:p>
            <a:fld id="{885776FF-AC16-4B72-9C8A-C6C7B834E379}" type="slidenum">
              <a:rPr lang="tr-TR" smtClean="0"/>
              <a:pPr/>
              <a:t>15</a:t>
            </a:fld>
            <a:r>
              <a:rPr lang="tr-TR"/>
              <a:t>/30</a:t>
            </a:r>
            <a:endParaRPr lang="tr-TR" dirty="0"/>
          </a:p>
        </p:txBody>
      </p:sp>
    </p:spTree>
    <p:extLst>
      <p:ext uri="{BB962C8B-B14F-4D97-AF65-F5344CB8AC3E}">
        <p14:creationId xmlns:p14="http://schemas.microsoft.com/office/powerpoint/2010/main" val="121868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554479" y="1415735"/>
            <a:ext cx="7569821" cy="5014561"/>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Ажлын </a:t>
            </a:r>
            <a:r>
              <a:rPr lang="mn-MN" sz="1800" dirty="0" smtClean="0">
                <a:latin typeface="Arial" pitchFamily="34" charset="0"/>
                <a:cs typeface="Arial" pitchFamily="34" charset="0"/>
              </a:rPr>
              <a:t>байранд дахь уулзалтуудыг хязгаарлах, </a:t>
            </a:r>
            <a:r>
              <a:rPr lang="mn-MN" sz="1800" dirty="0">
                <a:latin typeface="Arial" pitchFamily="34" charset="0"/>
                <a:cs typeface="Arial" pitchFamily="34" charset="0"/>
              </a:rPr>
              <a:t>яаралтай бус айлчлал</a:t>
            </a:r>
            <a:r>
              <a:rPr lang="mn-MN" sz="1800" dirty="0" smtClean="0">
                <a:latin typeface="Arial" pitchFamily="34" charset="0"/>
                <a:cs typeface="Arial" pitchFamily="34" charset="0"/>
              </a:rPr>
              <a:t>, уулзалт болон гаднаас авдаг үйлчилгээг цуцална.</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Ажлын байранд зочилсон хүн </a:t>
            </a:r>
            <a:r>
              <a:rPr lang="mn-MN" sz="1800" dirty="0" smtClean="0">
                <a:latin typeface="Arial" pitchFamily="34" charset="0"/>
                <a:cs typeface="Arial" pitchFamily="34" charset="0"/>
              </a:rPr>
              <a:t>бүрийг гараа </a:t>
            </a:r>
            <a:r>
              <a:rPr lang="mn-MN" sz="1800" dirty="0">
                <a:latin typeface="Arial" pitchFamily="34" charset="0"/>
                <a:cs typeface="Arial" pitchFamily="34" charset="0"/>
              </a:rPr>
              <a:t>угаах </a:t>
            </a:r>
            <a:r>
              <a:rPr lang="mn-MN" sz="1800" dirty="0" smtClean="0">
                <a:latin typeface="Arial" pitchFamily="34" charset="0"/>
                <a:cs typeface="Arial" pitchFamily="34" charset="0"/>
              </a:rPr>
              <a:t>боломжоор хангах. </a:t>
            </a:r>
            <a:r>
              <a:rPr lang="mn-MN" sz="1800" dirty="0">
                <a:latin typeface="Arial" pitchFamily="34" charset="0"/>
                <a:cs typeface="Arial" pitchFamily="34" charset="0"/>
              </a:rPr>
              <a:t>Хэрэв гар угаах боломжгүй бол </a:t>
            </a:r>
            <a:r>
              <a:rPr lang="mn-MN" sz="1800" dirty="0" smtClean="0">
                <a:latin typeface="Arial" pitchFamily="34" charset="0"/>
                <a:cs typeface="Arial" pitchFamily="34" charset="0"/>
              </a:rPr>
              <a:t>спирт бүхий гар ариутгагч байлгах шаардлагатай.</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Ажил олгогч, ажил олгогчдын төлөөлөл, менежерүүд ажилчиддаа үлгэр жишээ үзүүлэх </a:t>
            </a:r>
            <a:r>
              <a:rPr lang="mn-MN" sz="1800" dirty="0" smtClean="0">
                <a:latin typeface="Arial" pitchFamily="34" charset="0"/>
                <a:cs typeface="Arial" pitchFamily="34" charset="0"/>
              </a:rPr>
              <a:t>ёстой</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Үйлчилгээний тээврийн хэрэгслийн </a:t>
            </a:r>
            <a:r>
              <a:rPr lang="mn-MN" sz="1800" dirty="0" smtClean="0">
                <a:latin typeface="Arial" pitchFamily="34" charset="0"/>
                <a:cs typeface="Arial" pitchFamily="34" charset="0"/>
              </a:rPr>
              <a:t>цэвэрлэгээг хангаж, нэн ялангуяа гадаргуун эрүүл </a:t>
            </a:r>
            <a:r>
              <a:rPr lang="mn-MN" sz="1800" dirty="0">
                <a:latin typeface="Arial" pitchFamily="34" charset="0"/>
                <a:cs typeface="Arial" pitchFamily="34" charset="0"/>
              </a:rPr>
              <a:t>ахуйг тогтмол давтамжтайгаар, </a:t>
            </a:r>
            <a:r>
              <a:rPr lang="mn-MN" sz="1800" dirty="0" smtClean="0">
                <a:latin typeface="Arial" pitchFamily="34" charset="0"/>
                <a:cs typeface="Arial" pitchFamily="34" charset="0"/>
              </a:rPr>
              <a:t>ойр </a:t>
            </a:r>
            <a:r>
              <a:rPr lang="mn-MN" sz="1800" dirty="0">
                <a:latin typeface="Arial" pitchFamily="34" charset="0"/>
                <a:cs typeface="Arial" pitchFamily="34" charset="0"/>
              </a:rPr>
              <a:t>ойрхон </a:t>
            </a:r>
            <a:r>
              <a:rPr lang="mn-MN" sz="1800" dirty="0" smtClean="0">
                <a:latin typeface="Arial" pitchFamily="34" charset="0"/>
                <a:cs typeface="Arial" pitchFamily="34" charset="0"/>
              </a:rPr>
              <a:t>цэвэрлэж хангах ёстой.</a:t>
            </a: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Үйлчилгээний болон нийтийн тээврийн </a:t>
            </a:r>
            <a:r>
              <a:rPr lang="mn-MN" sz="1800" dirty="0" smtClean="0">
                <a:latin typeface="Arial" pitchFamily="34" charset="0"/>
                <a:cs typeface="Arial" pitchFamily="34" charset="0"/>
              </a:rPr>
              <a:t>хэрэгслийг жолооддог ажилдаг хүмүүс </a:t>
            </a:r>
            <a:r>
              <a:rPr lang="mn-MN" sz="1800" dirty="0">
                <a:latin typeface="Arial" pitchFamily="34" charset="0"/>
                <a:cs typeface="Arial" pitchFamily="34" charset="0"/>
              </a:rPr>
              <a:t>тээврийн хэрэгслийн дотор </a:t>
            </a:r>
            <a:r>
              <a:rPr lang="mn-MN" sz="1800" dirty="0" smtClean="0">
                <a:latin typeface="Arial" pitchFamily="34" charset="0"/>
                <a:cs typeface="Arial" pitchFamily="34" charset="0"/>
              </a:rPr>
              <a:t>гадаргуут аль болох хүрэхгүй байхыг хичээх нь чухал.</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Дэгдэлтийн тархалтаас урьдчилан сэргийлэх</a:t>
            </a:r>
            <a:endParaRPr lang="tr-TR" sz="2800" dirty="0">
              <a:latin typeface="Arial" pitchFamily="34" charset="0"/>
              <a:cs typeface="Arial" pitchFamily="34" charset="0"/>
            </a:endParaRPr>
          </a:p>
        </p:txBody>
      </p:sp>
      <p:pic>
        <p:nvPicPr>
          <p:cNvPr id="2" name="Resim 1">
            <a:extLst>
              <a:ext uri="{FF2B5EF4-FFF2-40B4-BE49-F238E27FC236}">
                <a16:creationId xmlns="" xmlns:a16="http://schemas.microsoft.com/office/drawing/2014/main" id="{FF1F9A00-B0D8-4D38-8F1B-D7633C28FE98}"/>
              </a:ext>
            </a:extLst>
          </p:cNvPr>
          <p:cNvPicPr>
            <a:picLocks noChangeAspect="1"/>
          </p:cNvPicPr>
          <p:nvPr/>
        </p:nvPicPr>
        <p:blipFill>
          <a:blip r:embed="rId3"/>
          <a:stretch>
            <a:fillRect/>
          </a:stretch>
        </p:blipFill>
        <p:spPr>
          <a:xfrm>
            <a:off x="102466" y="4359149"/>
            <a:ext cx="1517601" cy="2010662"/>
          </a:xfrm>
          <a:prstGeom prst="rect">
            <a:avLst/>
          </a:prstGeom>
        </p:spPr>
      </p:pic>
      <p:pic>
        <p:nvPicPr>
          <p:cNvPr id="4" name="Resim 3">
            <a:extLst>
              <a:ext uri="{FF2B5EF4-FFF2-40B4-BE49-F238E27FC236}">
                <a16:creationId xmlns="" xmlns:a16="http://schemas.microsoft.com/office/drawing/2014/main" id="{F8BBCF48-8C9F-4F3D-AD88-EEAC1C5ADE54}"/>
              </a:ext>
            </a:extLst>
          </p:cNvPr>
          <p:cNvPicPr>
            <a:picLocks noChangeAspect="1"/>
          </p:cNvPicPr>
          <p:nvPr/>
        </p:nvPicPr>
        <p:blipFill>
          <a:blip r:embed="rId4"/>
          <a:stretch>
            <a:fillRect/>
          </a:stretch>
        </p:blipFill>
        <p:spPr>
          <a:xfrm>
            <a:off x="102466" y="1289048"/>
            <a:ext cx="1559042" cy="1729740"/>
          </a:xfrm>
          <a:prstGeom prst="rect">
            <a:avLst/>
          </a:prstGeom>
        </p:spPr>
      </p:pic>
      <p:pic>
        <p:nvPicPr>
          <p:cNvPr id="5" name="Resim 4">
            <a:extLst>
              <a:ext uri="{FF2B5EF4-FFF2-40B4-BE49-F238E27FC236}">
                <a16:creationId xmlns="" xmlns:a16="http://schemas.microsoft.com/office/drawing/2014/main" id="{621C6B42-4ABC-48C9-B6E3-EB914F7CA222}"/>
              </a:ext>
            </a:extLst>
          </p:cNvPr>
          <p:cNvPicPr>
            <a:picLocks noChangeAspect="1"/>
          </p:cNvPicPr>
          <p:nvPr/>
        </p:nvPicPr>
        <p:blipFill>
          <a:blip r:embed="rId5"/>
          <a:stretch>
            <a:fillRect/>
          </a:stretch>
        </p:blipFill>
        <p:spPr>
          <a:xfrm>
            <a:off x="265953" y="3018788"/>
            <a:ext cx="1190625" cy="1190625"/>
          </a:xfrm>
          <a:prstGeom prst="rect">
            <a:avLst/>
          </a:prstGeom>
        </p:spPr>
      </p:pic>
      <p:sp>
        <p:nvSpPr>
          <p:cNvPr id="6" name="Slayt Numarası Yer Tutucusu 5">
            <a:extLst>
              <a:ext uri="{FF2B5EF4-FFF2-40B4-BE49-F238E27FC236}">
                <a16:creationId xmlns="" xmlns:a16="http://schemas.microsoft.com/office/drawing/2014/main" id="{AB866E47-61F5-447C-8D11-4726D0D5DA73}"/>
              </a:ext>
            </a:extLst>
          </p:cNvPr>
          <p:cNvSpPr>
            <a:spLocks noGrp="1"/>
          </p:cNvSpPr>
          <p:nvPr>
            <p:ph type="sldNum" sz="quarter" idx="12"/>
          </p:nvPr>
        </p:nvSpPr>
        <p:spPr/>
        <p:txBody>
          <a:bodyPr/>
          <a:lstStyle/>
          <a:p>
            <a:fld id="{885776FF-AC16-4B72-9C8A-C6C7B834E379}" type="slidenum">
              <a:rPr lang="tr-TR" smtClean="0"/>
              <a:pPr/>
              <a:t>16</a:t>
            </a:fld>
            <a:r>
              <a:rPr lang="tr-TR" dirty="0"/>
              <a:t>/30</a:t>
            </a:r>
          </a:p>
        </p:txBody>
      </p:sp>
    </p:spTree>
    <p:extLst>
      <p:ext uri="{BB962C8B-B14F-4D97-AF65-F5344CB8AC3E}">
        <p14:creationId xmlns:p14="http://schemas.microsoft.com/office/powerpoint/2010/main" val="4119850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0031" y="1415735"/>
            <a:ext cx="5912139" cy="5014561"/>
          </a:xfrm>
        </p:spPr>
        <p:txBody>
          <a:bodyPr>
            <a:noAutofit/>
          </a:bodyPr>
          <a:lstStyle/>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Ажилчдын ажлын байранд орох, гарах бүртгэлийг бүртгэх явцад ашиглах аргууд нь </a:t>
            </a:r>
            <a:r>
              <a:rPr lang="mn-MN" sz="1800" dirty="0" smtClean="0">
                <a:latin typeface="Arial" pitchFamily="34" charset="0"/>
                <a:cs typeface="Arial" pitchFamily="34" charset="0"/>
              </a:rPr>
              <a:t>ямар нэгэн байдлаар биеээрээ хүрэхгүй байхаар </a:t>
            </a:r>
            <a:r>
              <a:rPr lang="mn-MN" sz="1800" dirty="0">
                <a:latin typeface="Arial" pitchFamily="34" charset="0"/>
                <a:cs typeface="Arial" pitchFamily="34" charset="0"/>
              </a:rPr>
              <a:t>зохион байгуулагдсан байх ёстой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А</a:t>
            </a:r>
            <a:r>
              <a:rPr lang="mn-MN" sz="1800" dirty="0" smtClean="0">
                <a:latin typeface="Arial" pitchFamily="34" charset="0"/>
                <a:cs typeface="Arial" pitchFamily="34" charset="0"/>
              </a:rPr>
              <a:t>жлын </a:t>
            </a:r>
            <a:r>
              <a:rPr lang="mn-MN" sz="1800" dirty="0">
                <a:latin typeface="Arial" pitchFamily="34" charset="0"/>
                <a:cs typeface="Arial" pitchFamily="34" charset="0"/>
              </a:rPr>
              <a:t>байрыг тогтмол хугацаанд </a:t>
            </a:r>
            <a:r>
              <a:rPr lang="mn-MN" sz="1800" dirty="0" smtClean="0">
                <a:latin typeface="Arial" pitchFamily="34" charset="0"/>
                <a:cs typeface="Arial" pitchFamily="34" charset="0"/>
              </a:rPr>
              <a:t>байгалын аргаар буюу салхиар тогтмол </a:t>
            </a:r>
            <a:r>
              <a:rPr lang="mn-MN" sz="1800" dirty="0">
                <a:latin typeface="Arial" pitchFamily="34" charset="0"/>
                <a:cs typeface="Arial" pitchFamily="34" charset="0"/>
              </a:rPr>
              <a:t>агааржуулах хэрэгтэй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Ажлын хувцас, хамгаалалтын хэрэгслийг ажлын талбайгаас гарахаас өмнө </a:t>
            </a:r>
            <a:r>
              <a:rPr lang="mn-MN" sz="1800" dirty="0" smtClean="0">
                <a:latin typeface="Arial" pitchFamily="34" charset="0"/>
                <a:cs typeface="Arial" pitchFamily="34" charset="0"/>
              </a:rPr>
              <a:t>тайлж, </a:t>
            </a:r>
            <a:r>
              <a:rPr lang="mn-MN" sz="1800" dirty="0">
                <a:latin typeface="Arial" pitchFamily="34" charset="0"/>
                <a:cs typeface="Arial" pitchFamily="34" charset="0"/>
              </a:rPr>
              <a:t>бусад хувцаснаас тусад нь хадгалах хэрэгтэй</a:t>
            </a:r>
            <a:r>
              <a:rPr lang="mn-MN" sz="1800" dirty="0" smtClean="0">
                <a:latin typeface="Arial" pitchFamily="34" charset="0"/>
                <a:cs typeface="Arial" pitchFamily="34" charset="0"/>
              </a:rPr>
              <a:t>.</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Бохирдсон хувцас, хамгаалалтын хэрэгслийг </a:t>
            </a:r>
            <a:r>
              <a:rPr lang="mn-MN" sz="1800" dirty="0" smtClean="0">
                <a:latin typeface="Arial" pitchFamily="34" charset="0"/>
                <a:cs typeface="Arial" pitchFamily="34" charset="0"/>
              </a:rPr>
              <a:t>вирусаас цэвэрлэх ёстой, </a:t>
            </a:r>
            <a:r>
              <a:rPr lang="mn-MN" sz="1800" dirty="0">
                <a:latin typeface="Arial" pitchFamily="34" charset="0"/>
                <a:cs typeface="Arial" pitchFamily="34" charset="0"/>
              </a:rPr>
              <a:t>шаардлагатай бол устгана.</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Дэгдэлтийн тархалтаас урьдчилан сэргийлэх</a:t>
            </a:r>
            <a:endParaRPr lang="tr-TR" sz="2800" dirty="0">
              <a:latin typeface="Arial" pitchFamily="34" charset="0"/>
              <a:cs typeface="Arial" pitchFamily="34" charset="0"/>
            </a:endParaRPr>
          </a:p>
        </p:txBody>
      </p:sp>
      <p:pic>
        <p:nvPicPr>
          <p:cNvPr id="2" name="Resim 1">
            <a:extLst>
              <a:ext uri="{FF2B5EF4-FFF2-40B4-BE49-F238E27FC236}">
                <a16:creationId xmlns="" xmlns:a16="http://schemas.microsoft.com/office/drawing/2014/main" id="{F5D8DD8B-A1AC-4EF5-9CE2-298B04FC5E89}"/>
              </a:ext>
            </a:extLst>
          </p:cNvPr>
          <p:cNvPicPr>
            <a:picLocks noChangeAspect="1"/>
          </p:cNvPicPr>
          <p:nvPr/>
        </p:nvPicPr>
        <p:blipFill>
          <a:blip r:embed="rId3"/>
          <a:stretch>
            <a:fillRect/>
          </a:stretch>
        </p:blipFill>
        <p:spPr>
          <a:xfrm>
            <a:off x="6033625" y="1526475"/>
            <a:ext cx="2906049" cy="1254885"/>
          </a:xfrm>
          <a:prstGeom prst="rect">
            <a:avLst/>
          </a:prstGeom>
          <a:ln>
            <a:noFill/>
          </a:ln>
          <a:effectLst>
            <a:outerShdw blurRad="190500" algn="tl" rotWithShape="0">
              <a:srgbClr val="000000">
                <a:alpha val="70000"/>
              </a:srgbClr>
            </a:outerShdw>
          </a:effectLst>
        </p:spPr>
      </p:pic>
      <p:pic>
        <p:nvPicPr>
          <p:cNvPr id="5" name="Resim 4">
            <a:extLst>
              <a:ext uri="{FF2B5EF4-FFF2-40B4-BE49-F238E27FC236}">
                <a16:creationId xmlns="" xmlns:a16="http://schemas.microsoft.com/office/drawing/2014/main" id="{80F0093A-A253-4FED-8E99-FDBE006FA400}"/>
              </a:ext>
            </a:extLst>
          </p:cNvPr>
          <p:cNvPicPr>
            <a:picLocks noChangeAspect="1"/>
          </p:cNvPicPr>
          <p:nvPr/>
        </p:nvPicPr>
        <p:blipFill>
          <a:blip r:embed="rId4"/>
          <a:stretch>
            <a:fillRect/>
          </a:stretch>
        </p:blipFill>
        <p:spPr>
          <a:xfrm>
            <a:off x="6191033" y="3619060"/>
            <a:ext cx="2591232" cy="2453708"/>
          </a:xfrm>
          <a:prstGeom prst="rect">
            <a:avLst/>
          </a:prstGeom>
          <a:ln>
            <a:noFill/>
          </a:ln>
          <a:effectLst>
            <a:outerShdw blurRad="190500" algn="tl" rotWithShape="0">
              <a:srgbClr val="000000">
                <a:alpha val="70000"/>
              </a:srgbClr>
            </a:outerShdw>
          </a:effectLst>
        </p:spPr>
      </p:pic>
      <p:sp>
        <p:nvSpPr>
          <p:cNvPr id="6" name="Slayt Numarası Yer Tutucusu 5">
            <a:extLst>
              <a:ext uri="{FF2B5EF4-FFF2-40B4-BE49-F238E27FC236}">
                <a16:creationId xmlns="" xmlns:a16="http://schemas.microsoft.com/office/drawing/2014/main" id="{FE105EAA-A7EA-4E98-AB55-DF3D87EFF895}"/>
              </a:ext>
            </a:extLst>
          </p:cNvPr>
          <p:cNvSpPr>
            <a:spLocks noGrp="1"/>
          </p:cNvSpPr>
          <p:nvPr>
            <p:ph type="sldNum" sz="quarter" idx="12"/>
          </p:nvPr>
        </p:nvSpPr>
        <p:spPr/>
        <p:txBody>
          <a:bodyPr/>
          <a:lstStyle/>
          <a:p>
            <a:fld id="{885776FF-AC16-4B72-9C8A-C6C7B834E379}" type="slidenum">
              <a:rPr lang="tr-TR" smtClean="0"/>
              <a:pPr/>
              <a:t>17</a:t>
            </a:fld>
            <a:r>
              <a:rPr lang="tr-TR"/>
              <a:t>/30</a:t>
            </a:r>
            <a:endParaRPr lang="tr-TR" dirty="0"/>
          </a:p>
        </p:txBody>
      </p:sp>
    </p:spTree>
    <p:extLst>
      <p:ext uri="{BB962C8B-B14F-4D97-AF65-F5344CB8AC3E}">
        <p14:creationId xmlns:p14="http://schemas.microsoft.com/office/powerpoint/2010/main" val="784844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983229" y="1415735"/>
            <a:ext cx="6129641" cy="5014561"/>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Эрүүл мэндийн байгууллагуудын </a:t>
            </a:r>
            <a:r>
              <a:rPr lang="mn-MN" sz="1800" dirty="0" smtClean="0">
                <a:latin typeface="Arial" pitchFamily="34" charset="0"/>
                <a:cs typeface="Arial" pitchFamily="34" charset="0"/>
              </a:rPr>
              <a:t>тодорхойлолт авсан ажилтай ажлын </a:t>
            </a:r>
            <a:r>
              <a:rPr lang="mn-MN" sz="1800" dirty="0">
                <a:latin typeface="Arial" pitchFamily="34" charset="0"/>
                <a:cs typeface="Arial" pitchFamily="34" charset="0"/>
              </a:rPr>
              <a:t>байранд </a:t>
            </a:r>
            <a:r>
              <a:rPr lang="mn-MN" sz="1800" dirty="0" smtClean="0">
                <a:latin typeface="Arial" pitchFamily="34" charset="0"/>
                <a:cs typeface="Arial" pitchFamily="34" charset="0"/>
              </a:rPr>
              <a:t>очихоосоо өмнө </a:t>
            </a:r>
            <a:r>
              <a:rPr lang="mn-MN" sz="1800" dirty="0">
                <a:latin typeface="Arial" pitchFamily="34" charset="0"/>
                <a:cs typeface="Arial" pitchFamily="34" charset="0"/>
              </a:rPr>
              <a:t>ажил олгогчдод мэдэгдэх ёстой.</a:t>
            </a:r>
            <a:endParaRPr lang="tr-TR" sz="18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smtClean="0">
                <a:latin typeface="Arial" pitchFamily="34" charset="0"/>
                <a:cs typeface="Arial" pitchFamily="34" charset="0"/>
              </a:rPr>
              <a:t>Нийтийн </a:t>
            </a:r>
            <a:r>
              <a:rPr lang="mn-MN" sz="1800" dirty="0">
                <a:latin typeface="Arial" pitchFamily="34" charset="0"/>
                <a:cs typeface="Arial" pitchFamily="34" charset="0"/>
              </a:rPr>
              <a:t>х</a:t>
            </a:r>
            <a:r>
              <a:rPr lang="mn-MN" sz="1800" dirty="0" smtClean="0">
                <a:latin typeface="Arial" pitchFamily="34" charset="0"/>
                <a:cs typeface="Arial" pitchFamily="34" charset="0"/>
              </a:rPr>
              <a:t>оолны танхимд дулааны ая </a:t>
            </a:r>
            <a:r>
              <a:rPr lang="mn-MN" sz="1800" dirty="0">
                <a:latin typeface="Arial" pitchFamily="34" charset="0"/>
                <a:cs typeface="Arial" pitchFamily="34" charset="0"/>
              </a:rPr>
              <a:t>тухтай </a:t>
            </a:r>
            <a:r>
              <a:rPr lang="mn-MN" sz="1800" dirty="0" smtClean="0">
                <a:latin typeface="Arial" pitchFamily="34" charset="0"/>
                <a:cs typeface="Arial" pitchFamily="34" charset="0"/>
              </a:rPr>
              <a:t>нөхцөл бүрдүүлэх, </a:t>
            </a:r>
            <a:r>
              <a:rPr lang="mn-MN" sz="1800" dirty="0">
                <a:latin typeface="Arial" pitchFamily="34" charset="0"/>
                <a:cs typeface="Arial" pitchFamily="34" charset="0"/>
              </a:rPr>
              <a:t>эрүүл ахуйг зохих ёсоор хангах </a:t>
            </a:r>
            <a:r>
              <a:rPr lang="mn-MN" sz="1800" dirty="0" smtClean="0">
                <a:latin typeface="Arial" pitchFamily="34" charset="0"/>
                <a:cs typeface="Arial" pitchFamily="34" charset="0"/>
              </a:rPr>
              <a:t>хэрэгтэй</a:t>
            </a:r>
          </a:p>
          <a:p>
            <a:pPr>
              <a:lnSpc>
                <a:spcPct val="114000"/>
              </a:lnSpc>
              <a:buClr>
                <a:srgbClr val="9D1D1D"/>
              </a:buClr>
            </a:pPr>
            <a:r>
              <a:rPr lang="tr-TR" sz="1800" dirty="0" smtClean="0">
                <a:latin typeface="Arial" pitchFamily="34" charset="0"/>
                <a:cs typeface="Arial" pitchFamily="34" charset="0"/>
              </a:rPr>
              <a:t> </a:t>
            </a:r>
            <a:r>
              <a:rPr lang="mn-MN" sz="1800" dirty="0">
                <a:latin typeface="Arial" pitchFamily="34" charset="0"/>
                <a:cs typeface="Arial" pitchFamily="34" charset="0"/>
              </a:rPr>
              <a:t>Нэг зэрэг хооллодог ажилчдын тоог бууруулах </a:t>
            </a:r>
            <a:r>
              <a:rPr lang="mn-MN" sz="1800" dirty="0" smtClean="0">
                <a:latin typeface="Arial" pitchFamily="34" charset="0"/>
                <a:cs typeface="Arial" pitchFamily="34" charset="0"/>
              </a:rPr>
              <a:t>хэрэгтэй</a:t>
            </a:r>
            <a:endParaRPr lang="mn-MN" sz="1800" dirty="0">
              <a:latin typeface="Arial" pitchFamily="34" charset="0"/>
              <a:cs typeface="Arial" pitchFamily="34" charset="0"/>
            </a:endParaRPr>
          </a:p>
          <a:p>
            <a:pPr>
              <a:lnSpc>
                <a:spcPct val="114000"/>
              </a:lnSpc>
              <a:buClr>
                <a:srgbClr val="9D1D1D"/>
              </a:buClr>
            </a:pPr>
            <a:r>
              <a:rPr lang="mn-MN" sz="1800" dirty="0" smtClean="0">
                <a:latin typeface="Arial" pitchFamily="34" charset="0"/>
                <a:cs typeface="Arial" pitchFamily="34" charset="0"/>
              </a:rPr>
              <a:t>ажилчид </a:t>
            </a:r>
            <a:r>
              <a:rPr lang="mn-MN" sz="1800" dirty="0">
                <a:latin typeface="Arial" pitchFamily="34" charset="0"/>
                <a:cs typeface="Arial" pitchFamily="34" charset="0"/>
              </a:rPr>
              <a:t>ээлжээр </a:t>
            </a:r>
            <a:r>
              <a:rPr lang="mn-MN" sz="1800" dirty="0" smtClean="0">
                <a:latin typeface="Arial" pitchFamily="34" charset="0"/>
                <a:cs typeface="Arial" pitchFamily="34" charset="0"/>
              </a:rPr>
              <a:t>хооллох,</a:t>
            </a:r>
            <a:endParaRPr lang="mn-MN" sz="1800" dirty="0">
              <a:latin typeface="Arial" pitchFamily="34" charset="0"/>
              <a:cs typeface="Arial" pitchFamily="34" charset="0"/>
            </a:endParaRPr>
          </a:p>
          <a:p>
            <a:pPr>
              <a:lnSpc>
                <a:spcPct val="114000"/>
              </a:lnSpc>
              <a:buClr>
                <a:srgbClr val="9D1D1D"/>
              </a:buClr>
            </a:pPr>
            <a:r>
              <a:rPr lang="mn-MN" sz="1800" dirty="0" smtClean="0">
                <a:latin typeface="Arial" pitchFamily="34" charset="0"/>
                <a:cs typeface="Arial" pitchFamily="34" charset="0"/>
              </a:rPr>
              <a:t>ундны усыг нэг удаагийн </a:t>
            </a:r>
            <a:r>
              <a:rPr lang="mn-MN" sz="1800" dirty="0">
                <a:latin typeface="Arial" pitchFamily="34" charset="0"/>
                <a:cs typeface="Arial" pitchFamily="34" charset="0"/>
              </a:rPr>
              <a:t>хаалттай саванд хийнэ</a:t>
            </a:r>
            <a:r>
              <a:rPr lang="mn-MN" sz="1800" dirty="0" smtClean="0">
                <a:latin typeface="Arial" pitchFamily="34" charset="0"/>
                <a:cs typeface="Arial" pitchFamily="34" charset="0"/>
              </a:rPr>
              <a:t>,</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Нэг цагт хоол </a:t>
            </a:r>
            <a:r>
              <a:rPr lang="mn-MN" sz="1800" dirty="0" smtClean="0">
                <a:latin typeface="Arial" pitchFamily="34" charset="0"/>
                <a:cs typeface="Arial" pitchFamily="34" charset="0"/>
              </a:rPr>
              <a:t>идэж байгаа ажилчид бие биенээсээ хол </a:t>
            </a:r>
            <a:r>
              <a:rPr lang="mn-MN" sz="1800" dirty="0">
                <a:latin typeface="Arial" pitchFamily="34" charset="0"/>
                <a:cs typeface="Arial" pitchFamily="34" charset="0"/>
              </a:rPr>
              <a:t>зайд сууж байхаар </a:t>
            </a:r>
            <a:r>
              <a:rPr lang="mn-MN" sz="1800" dirty="0" smtClean="0">
                <a:latin typeface="Arial" pitchFamily="34" charset="0"/>
                <a:cs typeface="Arial" pitchFamily="34" charset="0"/>
              </a:rPr>
              <a:t>өрөөг зохион байгуулах.</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Ажилтан өдөр бүр нэг ширээнд </a:t>
            </a:r>
            <a:r>
              <a:rPr lang="mn-MN" sz="1800" dirty="0" smtClean="0">
                <a:latin typeface="Arial" pitchFamily="34" charset="0"/>
                <a:cs typeface="Arial" pitchFamily="34" charset="0"/>
              </a:rPr>
              <a:t>сууж хоол идэж байхаар зохицуулалт хийх.</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lnSpc>
                <a:spcPct val="114000"/>
              </a:lnSpc>
              <a:buClr>
                <a:srgbClr val="9D1D1D"/>
              </a:buClr>
              <a:buFont typeface="Wingdings" panose="05000000000000000000" pitchFamily="2" charset="2"/>
              <a:buChar char="v"/>
            </a:pPr>
            <a:r>
              <a:rPr lang="mn-MN" sz="2400" dirty="0">
                <a:latin typeface="Arial" pitchFamily="34" charset="0"/>
                <a:cs typeface="Arial" pitchFamily="34" charset="0"/>
              </a:rPr>
              <a:t>Дэгдэлтийн тархалтаас урьдчилан сэргийлэх</a:t>
            </a:r>
          </a:p>
        </p:txBody>
      </p:sp>
      <p:sp>
        <p:nvSpPr>
          <p:cNvPr id="2" name="Slayt Numarası Yer Tutucusu 1">
            <a:extLst>
              <a:ext uri="{FF2B5EF4-FFF2-40B4-BE49-F238E27FC236}">
                <a16:creationId xmlns="" xmlns:a16="http://schemas.microsoft.com/office/drawing/2014/main" id="{2A4C6CA3-94DF-4843-B4C9-BDA81CF5EE78}"/>
              </a:ext>
            </a:extLst>
          </p:cNvPr>
          <p:cNvSpPr>
            <a:spLocks noGrp="1"/>
          </p:cNvSpPr>
          <p:nvPr>
            <p:ph type="sldNum" sz="quarter" idx="12"/>
          </p:nvPr>
        </p:nvSpPr>
        <p:spPr/>
        <p:txBody>
          <a:bodyPr/>
          <a:lstStyle/>
          <a:p>
            <a:fld id="{885776FF-AC16-4B72-9C8A-C6C7B834E379}" type="slidenum">
              <a:rPr lang="tr-TR" smtClean="0"/>
              <a:pPr/>
              <a:t>18</a:t>
            </a:fld>
            <a:r>
              <a:rPr lang="tr-TR"/>
              <a:t>/30</a:t>
            </a:r>
            <a:endParaRPr lang="tr-TR" dirty="0"/>
          </a:p>
        </p:txBody>
      </p:sp>
      <p:pic>
        <p:nvPicPr>
          <p:cNvPr id="8" name="Resim 7">
            <a:extLst>
              <a:ext uri="{FF2B5EF4-FFF2-40B4-BE49-F238E27FC236}">
                <a16:creationId xmlns="" xmlns:a16="http://schemas.microsoft.com/office/drawing/2014/main" id="{9A2B6A4A-ED26-4623-ADA1-CE8EB5D7E07F}"/>
              </a:ext>
            </a:extLst>
          </p:cNvPr>
          <p:cNvPicPr>
            <a:picLocks noChangeAspect="1"/>
          </p:cNvPicPr>
          <p:nvPr/>
        </p:nvPicPr>
        <p:blipFill>
          <a:blip r:embed="rId3"/>
          <a:stretch>
            <a:fillRect/>
          </a:stretch>
        </p:blipFill>
        <p:spPr>
          <a:xfrm>
            <a:off x="167152" y="3806979"/>
            <a:ext cx="2929218" cy="2449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a:extLst>
              <a:ext uri="{FF2B5EF4-FFF2-40B4-BE49-F238E27FC236}">
                <a16:creationId xmlns="" xmlns:a16="http://schemas.microsoft.com/office/drawing/2014/main" id="{4E5FAF59-0603-4EF6-A658-B905FD4E819A}"/>
              </a:ext>
            </a:extLst>
          </p:cNvPr>
          <p:cNvPicPr>
            <a:picLocks noChangeAspect="1"/>
          </p:cNvPicPr>
          <p:nvPr/>
        </p:nvPicPr>
        <p:blipFill>
          <a:blip r:embed="rId4"/>
          <a:stretch>
            <a:fillRect/>
          </a:stretch>
        </p:blipFill>
        <p:spPr>
          <a:xfrm>
            <a:off x="397291" y="1581504"/>
            <a:ext cx="2510981" cy="19887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4765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91481" y="1733797"/>
            <a:ext cx="6167278" cy="4696499"/>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Халдвартай байж болзошгүй </a:t>
            </a:r>
            <a:r>
              <a:rPr lang="mn-MN" sz="1800" dirty="0" smtClean="0">
                <a:latin typeface="Arial" pitchFamily="34" charset="0"/>
                <a:cs typeface="Arial" pitchFamily="34" charset="0"/>
              </a:rPr>
              <a:t>хүмүүстэй шууд харьцдаг, </a:t>
            </a:r>
            <a:r>
              <a:rPr lang="mn-MN" sz="1800" dirty="0">
                <a:latin typeface="Arial" pitchFamily="34" charset="0"/>
                <a:cs typeface="Arial" pitchFamily="34" charset="0"/>
              </a:rPr>
              <a:t>бохирдох эрсдэлтэй ажлын </a:t>
            </a:r>
            <a:r>
              <a:rPr lang="mn-MN" sz="1800" dirty="0" smtClean="0">
                <a:latin typeface="Arial" pitchFamily="34" charset="0"/>
                <a:cs typeface="Arial" pitchFamily="34" charset="0"/>
              </a:rPr>
              <a:t>орчинд ажилладаг бол.</a:t>
            </a: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smtClean="0">
                <a:latin typeface="Arial" pitchFamily="34" charset="0"/>
                <a:cs typeface="Arial" pitchFamily="34" charset="0"/>
              </a:rPr>
              <a:t>Тэр чигтэй нүд нүүрийг хаах хамгаалал </a:t>
            </a:r>
            <a:r>
              <a:rPr lang="tr-TR" sz="1800" dirty="0" smtClean="0">
                <a:latin typeface="Arial" pitchFamily="34" charset="0"/>
                <a:cs typeface="Arial" pitchFamily="34" charset="0"/>
              </a:rPr>
              <a:t>(</a:t>
            </a:r>
            <a:r>
              <a:rPr lang="tr-TR" sz="1800" dirty="0">
                <a:latin typeface="Arial" pitchFamily="34" charset="0"/>
                <a:cs typeface="Arial" pitchFamily="34" charset="0"/>
              </a:rPr>
              <a:t>EN-166), </a:t>
            </a:r>
          </a:p>
          <a:p>
            <a:pPr lvl="1">
              <a:lnSpc>
                <a:spcPct val="114000"/>
              </a:lnSpc>
              <a:buClr>
                <a:srgbClr val="9D1D1D"/>
              </a:buClr>
            </a:pPr>
            <a:r>
              <a:rPr lang="tr-TR" dirty="0">
                <a:latin typeface="Arial" pitchFamily="34" charset="0"/>
                <a:cs typeface="Arial" pitchFamily="34" charset="0"/>
              </a:rPr>
              <a:t> </a:t>
            </a:r>
            <a:r>
              <a:rPr lang="mn-MN" dirty="0">
                <a:latin typeface="Arial" pitchFamily="34" charset="0"/>
                <a:cs typeface="Arial" pitchFamily="34" charset="0"/>
              </a:rPr>
              <a:t>хамгаалалтын хувцас</a:t>
            </a:r>
            <a:r>
              <a:rPr lang="tr-TR" dirty="0" smtClean="0">
                <a:latin typeface="Arial" pitchFamily="34" charset="0"/>
                <a:cs typeface="Arial" pitchFamily="34" charset="0"/>
              </a:rPr>
              <a:t>(EN-14126</a:t>
            </a:r>
            <a:r>
              <a:rPr lang="tr-TR" dirty="0">
                <a:latin typeface="Arial" pitchFamily="34" charset="0"/>
                <a:cs typeface="Arial" pitchFamily="34" charset="0"/>
              </a:rPr>
              <a:t>), </a:t>
            </a:r>
          </a:p>
          <a:p>
            <a:pPr lvl="1">
              <a:lnSpc>
                <a:spcPct val="114000"/>
              </a:lnSpc>
              <a:buClr>
                <a:srgbClr val="9D1D1D"/>
              </a:buClr>
            </a:pPr>
            <a:r>
              <a:rPr lang="tr-TR" dirty="0">
                <a:latin typeface="Arial" pitchFamily="34" charset="0"/>
                <a:cs typeface="Arial" pitchFamily="34" charset="0"/>
              </a:rPr>
              <a:t> </a:t>
            </a:r>
            <a:r>
              <a:rPr lang="mn-MN" dirty="0" smtClean="0">
                <a:latin typeface="Arial" pitchFamily="34" charset="0"/>
                <a:cs typeface="Arial" pitchFamily="34" charset="0"/>
              </a:rPr>
              <a:t>Хамгаалах маск </a:t>
            </a:r>
            <a:r>
              <a:rPr lang="tr-TR" dirty="0" smtClean="0">
                <a:latin typeface="Arial" pitchFamily="34" charset="0"/>
                <a:cs typeface="Arial" pitchFamily="34" charset="0"/>
              </a:rPr>
              <a:t>(EN-149/FFP2 </a:t>
            </a:r>
            <a:r>
              <a:rPr lang="tr-TR" dirty="0">
                <a:latin typeface="Arial" pitchFamily="34" charset="0"/>
                <a:cs typeface="Arial" pitchFamily="34" charset="0"/>
              </a:rPr>
              <a:t>veya FFP3) </a:t>
            </a:r>
            <a:r>
              <a:rPr lang="mn-MN" dirty="0">
                <a:latin typeface="Arial" pitchFamily="34" charset="0"/>
                <a:cs typeface="Arial" pitchFamily="34" charset="0"/>
              </a:rPr>
              <a:t>агааржуулагчгүй маск</a:t>
            </a:r>
            <a:r>
              <a:rPr lang="tr-TR" dirty="0" smtClean="0">
                <a:latin typeface="Arial" pitchFamily="34" charset="0"/>
                <a:cs typeface="Arial" pitchFamily="34" charset="0"/>
              </a:rPr>
              <a:t>,</a:t>
            </a:r>
            <a:endParaRPr lang="tr-TR" dirty="0">
              <a:latin typeface="Arial" pitchFamily="34" charset="0"/>
              <a:cs typeface="Arial" pitchFamily="34" charset="0"/>
            </a:endParaRPr>
          </a:p>
          <a:p>
            <a:pPr lvl="1">
              <a:lnSpc>
                <a:spcPct val="114000"/>
              </a:lnSpc>
              <a:buClr>
                <a:srgbClr val="9D1D1D"/>
              </a:buClr>
            </a:pPr>
            <a:r>
              <a:rPr lang="tr-TR" dirty="0">
                <a:latin typeface="Arial" pitchFamily="34" charset="0"/>
                <a:cs typeface="Arial" pitchFamily="34" charset="0"/>
              </a:rPr>
              <a:t> </a:t>
            </a:r>
            <a:r>
              <a:rPr lang="mn-MN" dirty="0">
                <a:latin typeface="Arial" pitchFamily="34" charset="0"/>
                <a:cs typeface="Arial" pitchFamily="34" charset="0"/>
              </a:rPr>
              <a:t>бээлий (</a:t>
            </a:r>
            <a:r>
              <a:rPr lang="tr-TR" dirty="0">
                <a:latin typeface="Arial" pitchFamily="34" charset="0"/>
                <a:cs typeface="Arial" pitchFamily="34" charset="0"/>
              </a:rPr>
              <a:t>EN ISO 374-5 </a:t>
            </a:r>
            <a:r>
              <a:rPr lang="mn-MN" dirty="0">
                <a:latin typeface="Arial" pitchFamily="34" charset="0"/>
                <a:cs typeface="Arial" pitchFamily="34" charset="0"/>
              </a:rPr>
              <a:t>ба вирусын </a:t>
            </a:r>
            <a:r>
              <a:rPr lang="mn-MN" dirty="0" smtClean="0">
                <a:latin typeface="Arial" pitchFamily="34" charset="0"/>
                <a:cs typeface="Arial" pitchFamily="34" charset="0"/>
              </a:rPr>
              <a:t>пиктограммтой </a:t>
            </a:r>
            <a:r>
              <a:rPr lang="tr-TR" dirty="0" smtClean="0">
                <a:latin typeface="Arial" pitchFamily="34" charset="0"/>
                <a:cs typeface="Arial" pitchFamily="34" charset="0"/>
              </a:rPr>
              <a:t>)</a:t>
            </a:r>
            <a:endParaRPr lang="tr-TR"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 "Дахин ашиглах боломжгүй" гэсэн утгатай "</a:t>
            </a:r>
            <a:r>
              <a:rPr lang="tr-TR" sz="1800" dirty="0">
                <a:latin typeface="Arial" pitchFamily="34" charset="0"/>
                <a:cs typeface="Arial" pitchFamily="34" charset="0"/>
              </a:rPr>
              <a:t>NR" </a:t>
            </a:r>
            <a:r>
              <a:rPr lang="mn-MN" sz="1800" dirty="0">
                <a:latin typeface="Arial" pitchFamily="34" charset="0"/>
                <a:cs typeface="Arial" pitchFamily="34" charset="0"/>
              </a:rPr>
              <a:t>тэмдэг бүхий </a:t>
            </a:r>
            <a:r>
              <a:rPr lang="tr-TR" sz="1800" dirty="0" smtClean="0">
                <a:latin typeface="Arial" pitchFamily="34" charset="0"/>
                <a:cs typeface="Arial" pitchFamily="34" charset="0"/>
              </a:rPr>
              <a:t>COVID-19 </a:t>
            </a:r>
            <a:r>
              <a:rPr lang="mn-MN" sz="1800" dirty="0">
                <a:latin typeface="Arial" pitchFamily="34" charset="0"/>
                <a:cs typeface="Arial" pitchFamily="34" charset="0"/>
              </a:rPr>
              <a:t>вирусаас </a:t>
            </a:r>
            <a:r>
              <a:rPr lang="mn-MN" sz="1800" dirty="0" smtClean="0">
                <a:latin typeface="Arial" pitchFamily="34" charset="0"/>
                <a:cs typeface="Arial" pitchFamily="34" charset="0"/>
              </a:rPr>
              <a:t>хамгаалдаг маскыг байнга биедээ байлгана. </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lnSpc>
                <a:spcPct val="114000"/>
              </a:lnSpc>
              <a:buClr>
                <a:srgbClr val="9D1D1D"/>
              </a:buClr>
              <a:buFont typeface="Wingdings" panose="05000000000000000000" pitchFamily="2" charset="2"/>
              <a:buChar char="v"/>
            </a:pPr>
            <a:r>
              <a:rPr lang="mn-MN" sz="2400" dirty="0">
                <a:latin typeface="Arial" pitchFamily="34" charset="0"/>
                <a:cs typeface="Arial" pitchFamily="34" charset="0"/>
              </a:rPr>
              <a:t>Хувийн хамгаалах хэрэгслийн талаарх удирдамж</a:t>
            </a:r>
          </a:p>
        </p:txBody>
      </p:sp>
      <p:sp>
        <p:nvSpPr>
          <p:cNvPr id="2" name="Slayt Numarası Yer Tutucusu 1">
            <a:extLst>
              <a:ext uri="{FF2B5EF4-FFF2-40B4-BE49-F238E27FC236}">
                <a16:creationId xmlns="" xmlns:a16="http://schemas.microsoft.com/office/drawing/2014/main" id="{67FF8635-689F-4814-8DA0-6201563A10C5}"/>
              </a:ext>
            </a:extLst>
          </p:cNvPr>
          <p:cNvSpPr>
            <a:spLocks noGrp="1"/>
          </p:cNvSpPr>
          <p:nvPr>
            <p:ph type="sldNum" sz="quarter" idx="12"/>
          </p:nvPr>
        </p:nvSpPr>
        <p:spPr/>
        <p:txBody>
          <a:bodyPr/>
          <a:lstStyle/>
          <a:p>
            <a:fld id="{885776FF-AC16-4B72-9C8A-C6C7B834E379}" type="slidenum">
              <a:rPr lang="tr-TR" smtClean="0"/>
              <a:pPr/>
              <a:t>19</a:t>
            </a:fld>
            <a:r>
              <a:rPr lang="tr-TR"/>
              <a:t>/30</a:t>
            </a:r>
            <a:endParaRPr lang="tr-TR" dirty="0"/>
          </a:p>
        </p:txBody>
      </p:sp>
      <p:pic>
        <p:nvPicPr>
          <p:cNvPr id="8" name="Resim 7">
            <a:extLst>
              <a:ext uri="{FF2B5EF4-FFF2-40B4-BE49-F238E27FC236}">
                <a16:creationId xmlns="" xmlns:a16="http://schemas.microsoft.com/office/drawing/2014/main" id="{4DCC9632-5095-4FB8-BF8C-2A895FB8D13B}"/>
              </a:ext>
            </a:extLst>
          </p:cNvPr>
          <p:cNvPicPr>
            <a:picLocks noChangeAspect="1"/>
          </p:cNvPicPr>
          <p:nvPr/>
        </p:nvPicPr>
        <p:blipFill>
          <a:blip r:embed="rId3"/>
          <a:stretch>
            <a:fillRect/>
          </a:stretch>
        </p:blipFill>
        <p:spPr>
          <a:xfrm>
            <a:off x="6249113" y="2338584"/>
            <a:ext cx="2831587" cy="2125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4551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çerik Yer Tutucusu 2"/>
          <p:cNvSpPr>
            <a:spLocks noGrp="1"/>
          </p:cNvSpPr>
          <p:nvPr>
            <p:ph idx="1"/>
          </p:nvPr>
        </p:nvSpPr>
        <p:spPr>
          <a:xfrm>
            <a:off x="2859931" y="5044667"/>
            <a:ext cx="5762679" cy="1018818"/>
          </a:xfrm>
        </p:spPr>
        <p:txBody>
          <a:bodyPr>
            <a:noAutofit/>
          </a:bodyPr>
          <a:lstStyle/>
          <a:p>
            <a:pPr marL="0" indent="0" algn="ctr">
              <a:buClr>
                <a:srgbClr val="9D1D1D"/>
              </a:buClr>
              <a:buNone/>
            </a:pPr>
            <a:r>
              <a:rPr lang="mn-MN" sz="1800" dirty="0" smtClean="0">
                <a:latin typeface="Arial" pitchFamily="34" charset="0"/>
                <a:cs typeface="Arial" pitchFamily="34" charset="0"/>
              </a:rPr>
              <a:t>Аюгүл Гүрэл</a:t>
            </a:r>
          </a:p>
          <a:p>
            <a:pPr marL="0" indent="0" algn="ctr">
              <a:buClr>
                <a:srgbClr val="9D1D1D"/>
              </a:buClr>
              <a:buNone/>
            </a:pPr>
            <a:r>
              <a:rPr lang="mn-MN" sz="1800" b="1" dirty="0">
                <a:latin typeface="Arial" pitchFamily="34" charset="0"/>
                <a:cs typeface="Arial" pitchFamily="34" charset="0"/>
              </a:rPr>
              <a:t>Хөдөлмөрийн эрүүл ахуй, аюулгүй </a:t>
            </a:r>
            <a:r>
              <a:rPr lang="mn-MN" sz="1800" b="1" dirty="0" smtClean="0">
                <a:latin typeface="Arial" pitchFamily="34" charset="0"/>
                <a:cs typeface="Arial" pitchFamily="34" charset="0"/>
              </a:rPr>
              <a:t>байдлын мэргэжилтэн </a:t>
            </a:r>
            <a:r>
              <a:rPr lang="tr-TR" sz="1800" dirty="0" smtClean="0">
                <a:latin typeface="Arial" pitchFamily="34" charset="0"/>
                <a:cs typeface="Arial" pitchFamily="34" charset="0"/>
              </a:rPr>
              <a:t>aygul.gurel@ailevecalisma.gov.tr</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31" y="1267185"/>
            <a:ext cx="5232400" cy="3486905"/>
          </a:xfrm>
          <a:prstGeom prst="rect">
            <a:avLst/>
          </a:prstGeom>
        </p:spPr>
      </p:pic>
      <p:sp>
        <p:nvSpPr>
          <p:cNvPr id="2" name="Slayt Numarası Yer Tutucusu 1">
            <a:extLst>
              <a:ext uri="{FF2B5EF4-FFF2-40B4-BE49-F238E27FC236}">
                <a16:creationId xmlns="" xmlns:a16="http://schemas.microsoft.com/office/drawing/2014/main" id="{F69C77EF-7369-4568-A978-FE2258444B25}"/>
              </a:ext>
            </a:extLst>
          </p:cNvPr>
          <p:cNvSpPr>
            <a:spLocks noGrp="1"/>
          </p:cNvSpPr>
          <p:nvPr>
            <p:ph type="sldNum" sz="quarter" idx="12"/>
          </p:nvPr>
        </p:nvSpPr>
        <p:spPr/>
        <p:txBody>
          <a:bodyPr/>
          <a:lstStyle/>
          <a:p>
            <a:fld id="{885776FF-AC16-4B72-9C8A-C6C7B834E379}" type="slidenum">
              <a:rPr lang="tr-TR" smtClean="0"/>
              <a:pPr/>
              <a:t>2</a:t>
            </a:fld>
            <a:r>
              <a:rPr lang="tr-TR" dirty="0"/>
              <a:t>/30</a:t>
            </a:r>
          </a:p>
        </p:txBody>
      </p:sp>
    </p:spTree>
    <p:extLst>
      <p:ext uri="{BB962C8B-B14F-4D97-AF65-F5344CB8AC3E}">
        <p14:creationId xmlns:p14="http://schemas.microsoft.com/office/powerpoint/2010/main" val="3383497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3878317" y="2025332"/>
            <a:ext cx="5051674" cy="3482085"/>
          </a:xfrm>
        </p:spPr>
        <p:txBody>
          <a:bodyPr>
            <a:noAutofit/>
          </a:bodyPr>
          <a:lstStyle/>
          <a:p>
            <a:pPr>
              <a:lnSpc>
                <a:spcPct val="114000"/>
              </a:lnSpc>
              <a:buClr>
                <a:srgbClr val="9D1D1D"/>
              </a:buClr>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Ажлын байранд хөдөлмөрийн эрүүл </a:t>
            </a:r>
            <a:r>
              <a:rPr lang="mn-MN" sz="2000" dirty="0" smtClean="0">
                <a:latin typeface="Arial" pitchFamily="34" charset="0"/>
                <a:cs typeface="Arial" pitchFamily="34" charset="0"/>
              </a:rPr>
              <a:t>ахуй, </a:t>
            </a:r>
            <a:r>
              <a:rPr lang="mn-MN" sz="2000" dirty="0">
                <a:latin typeface="Arial" pitchFamily="34" charset="0"/>
                <a:cs typeface="Arial" pitchFamily="34" charset="0"/>
              </a:rPr>
              <a:t>аюулгүй </a:t>
            </a:r>
            <a:r>
              <a:rPr lang="mn-MN" sz="2000" dirty="0" smtClean="0">
                <a:latin typeface="Arial" pitchFamily="34" charset="0"/>
                <a:cs typeface="Arial" pitchFamily="34" charset="0"/>
              </a:rPr>
              <a:t>байдлыг хангадаг мэргэжилтнүүд</a:t>
            </a:r>
            <a:r>
              <a:rPr lang="mn-MN" sz="2000" dirty="0">
                <a:latin typeface="Arial" pitchFamily="34" charset="0"/>
                <a:cs typeface="Arial" pitchFamily="34" charset="0"/>
              </a:rPr>
              <a:t>;</a:t>
            </a:r>
          </a:p>
          <a:p>
            <a:pPr lvl="1">
              <a:lnSpc>
                <a:spcPct val="114000"/>
              </a:lnSpc>
              <a:buClr>
                <a:srgbClr val="9D1D1D"/>
              </a:buClr>
            </a:pPr>
            <a:r>
              <a:rPr lang="mn-MN" sz="2000" dirty="0" smtClean="0">
                <a:latin typeface="Arial" pitchFamily="34" charset="0"/>
                <a:cs typeface="Arial" pitchFamily="34" charset="0"/>
              </a:rPr>
              <a:t>Зориулалтын </a:t>
            </a:r>
            <a:r>
              <a:rPr lang="mn-MN" sz="2000" dirty="0">
                <a:latin typeface="Arial" pitchFamily="34" charset="0"/>
                <a:cs typeface="Arial" pitchFamily="34" charset="0"/>
              </a:rPr>
              <a:t>маск </a:t>
            </a:r>
            <a:r>
              <a:rPr lang="mn-MN" sz="2000" dirty="0" smtClean="0">
                <a:latin typeface="Arial" pitchFamily="34" charset="0"/>
                <a:cs typeface="Arial" pitchFamily="34" charset="0"/>
              </a:rPr>
              <a:t>ашиглах</a:t>
            </a:r>
          </a:p>
          <a:p>
            <a:pPr lvl="1">
              <a:lnSpc>
                <a:spcPct val="114000"/>
              </a:lnSpc>
              <a:buClr>
                <a:srgbClr val="9D1D1D"/>
              </a:buClr>
            </a:pPr>
            <a:r>
              <a:rPr lang="mn-MN" sz="2000" dirty="0">
                <a:latin typeface="Arial" pitchFamily="34" charset="0"/>
                <a:cs typeface="Arial" pitchFamily="34" charset="0"/>
              </a:rPr>
              <a:t>Хог хаягдлын менежментийн сургалт явуулах </a:t>
            </a:r>
            <a:r>
              <a:rPr lang="mn-MN" sz="2000" dirty="0" smtClean="0">
                <a:latin typeface="Arial" pitchFamily="34" charset="0"/>
                <a:cs typeface="Arial" pitchFamily="34" charset="0"/>
              </a:rPr>
              <a:t>хэрэгтэй</a:t>
            </a:r>
          </a:p>
          <a:p>
            <a:pPr lvl="1">
              <a:lnSpc>
                <a:spcPct val="114000"/>
              </a:lnSpc>
              <a:buClr>
                <a:srgbClr val="9D1D1D"/>
              </a:buClr>
            </a:pPr>
            <a:r>
              <a:rPr lang="mn-MN" sz="2000" dirty="0" smtClean="0">
                <a:latin typeface="Arial" pitchFamily="34" charset="0"/>
                <a:cs typeface="Arial" pitchFamily="34" charset="0"/>
              </a:rPr>
              <a:t>Ажилчдын эрүүл </a:t>
            </a:r>
            <a:r>
              <a:rPr lang="mn-MN" sz="2000" dirty="0">
                <a:latin typeface="Arial" pitchFamily="34" charset="0"/>
                <a:cs typeface="Arial" pitchFamily="34" charset="0"/>
              </a:rPr>
              <a:t>ахуйн </a:t>
            </a:r>
            <a:r>
              <a:rPr lang="mn-MN" sz="2000" dirty="0" smtClean="0">
                <a:latin typeface="Arial" pitchFamily="34" charset="0"/>
                <a:cs typeface="Arial" pitchFamily="34" charset="0"/>
              </a:rPr>
              <a:t>талаарх </a:t>
            </a:r>
            <a:r>
              <a:rPr lang="mn-MN" sz="2000" dirty="0">
                <a:latin typeface="Arial" pitchFamily="34" charset="0"/>
                <a:cs typeface="Arial" pitchFamily="34" charset="0"/>
              </a:rPr>
              <a:t>мэдлэгийг дээшлүүлэх </a:t>
            </a:r>
            <a:r>
              <a:rPr lang="mn-MN" sz="2000" dirty="0" smtClean="0">
                <a:latin typeface="Arial" pitchFamily="34" charset="0"/>
                <a:cs typeface="Arial" pitchFamily="34" charset="0"/>
              </a:rPr>
              <a:t>хэрэгтэй.</a:t>
            </a:r>
            <a:endParaRPr lang="tr-TR" sz="20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Хувийн хамгаалах хэрэгслийн талаарх удирдамж</a:t>
            </a:r>
            <a:endParaRPr lang="tr-TR" sz="28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BDF24A08-77F6-458B-8DDB-4AECBEE9DD40}"/>
              </a:ext>
            </a:extLst>
          </p:cNvPr>
          <p:cNvSpPr>
            <a:spLocks noGrp="1"/>
          </p:cNvSpPr>
          <p:nvPr>
            <p:ph type="sldNum" sz="quarter" idx="12"/>
          </p:nvPr>
        </p:nvSpPr>
        <p:spPr/>
        <p:txBody>
          <a:bodyPr/>
          <a:lstStyle/>
          <a:p>
            <a:fld id="{885776FF-AC16-4B72-9C8A-C6C7B834E379}" type="slidenum">
              <a:rPr lang="tr-TR" smtClean="0"/>
              <a:pPr/>
              <a:t>20</a:t>
            </a:fld>
            <a:r>
              <a:rPr lang="tr-TR"/>
              <a:t>/30</a:t>
            </a:r>
            <a:endParaRPr lang="tr-TR" dirty="0"/>
          </a:p>
        </p:txBody>
      </p:sp>
      <p:pic>
        <p:nvPicPr>
          <p:cNvPr id="5" name="Resim 4">
            <a:extLst>
              <a:ext uri="{FF2B5EF4-FFF2-40B4-BE49-F238E27FC236}">
                <a16:creationId xmlns="" xmlns:a16="http://schemas.microsoft.com/office/drawing/2014/main" id="{597B4D86-8738-4398-AEFF-409FE0569A61}"/>
              </a:ext>
            </a:extLst>
          </p:cNvPr>
          <p:cNvPicPr>
            <a:picLocks noChangeAspect="1"/>
          </p:cNvPicPr>
          <p:nvPr/>
        </p:nvPicPr>
        <p:blipFill>
          <a:blip r:embed="rId3"/>
          <a:stretch>
            <a:fillRect/>
          </a:stretch>
        </p:blipFill>
        <p:spPr>
          <a:xfrm>
            <a:off x="905347" y="2445626"/>
            <a:ext cx="2495550" cy="2324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0725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lnSpc>
                <a:spcPct val="114000"/>
              </a:lnSpc>
              <a:buClr>
                <a:srgbClr val="9D1D1D"/>
              </a:buClr>
              <a:buFont typeface="Wingdings" panose="05000000000000000000" pitchFamily="2" charset="2"/>
              <a:buChar char="v"/>
            </a:pPr>
            <a:r>
              <a:rPr lang="mn-MN" sz="2000" dirty="0">
                <a:latin typeface="Arial" pitchFamily="34" charset="0"/>
                <a:cs typeface="Arial" pitchFamily="34" charset="0"/>
              </a:rPr>
              <a:t>Ажлын байранд хэн нэгэн </a:t>
            </a:r>
            <a:r>
              <a:rPr lang="tr-TR" sz="2000" dirty="0">
                <a:latin typeface="Arial" pitchFamily="34" charset="0"/>
                <a:cs typeface="Arial" pitchFamily="34" charset="0"/>
              </a:rPr>
              <a:t>COVID-19-</a:t>
            </a:r>
            <a:r>
              <a:rPr lang="mn-MN" sz="2000" dirty="0">
                <a:latin typeface="Arial" pitchFamily="34" charset="0"/>
                <a:cs typeface="Arial" pitchFamily="34" charset="0"/>
              </a:rPr>
              <a:t>ийг өвдсөн эсвэл сэжиглэгдэж байгаа бол яах вэ?</a:t>
            </a:r>
            <a:r>
              <a:rPr lang="tr-TR" sz="2000" dirty="0">
                <a:latin typeface="Arial" pitchFamily="34" charset="0"/>
                <a:cs typeface="Arial" pitchFamily="34" charset="0"/>
              </a:rPr>
              <a:t> </a:t>
            </a:r>
            <a:endParaRPr lang="mn-MN" sz="2000" dirty="0">
              <a:latin typeface="Arial" pitchFamily="34" charset="0"/>
              <a:cs typeface="Arial" pitchFamily="34" charset="0"/>
            </a:endParaRPr>
          </a:p>
        </p:txBody>
      </p:sp>
      <p:graphicFrame>
        <p:nvGraphicFramePr>
          <p:cNvPr id="2" name="Diyagram 1">
            <a:extLst>
              <a:ext uri="{FF2B5EF4-FFF2-40B4-BE49-F238E27FC236}">
                <a16:creationId xmlns="" xmlns:a16="http://schemas.microsoft.com/office/drawing/2014/main" id="{4DE2CA97-A0F8-4958-B1C8-FF00074D3AC6}"/>
              </a:ext>
            </a:extLst>
          </p:cNvPr>
          <p:cNvGraphicFramePr/>
          <p:nvPr>
            <p:extLst>
              <p:ext uri="{D42A27DB-BD31-4B8C-83A1-F6EECF244321}">
                <p14:modId xmlns:p14="http://schemas.microsoft.com/office/powerpoint/2010/main" val="1673236345"/>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a:extLst>
              <a:ext uri="{FF2B5EF4-FFF2-40B4-BE49-F238E27FC236}">
                <a16:creationId xmlns="" xmlns:a16="http://schemas.microsoft.com/office/drawing/2014/main" id="{C26D0677-89CE-4B16-A979-3379742E33ED}"/>
              </a:ext>
            </a:extLst>
          </p:cNvPr>
          <p:cNvSpPr>
            <a:spLocks noGrp="1"/>
          </p:cNvSpPr>
          <p:nvPr>
            <p:ph type="sldNum" sz="quarter" idx="12"/>
          </p:nvPr>
        </p:nvSpPr>
        <p:spPr/>
        <p:txBody>
          <a:bodyPr/>
          <a:lstStyle/>
          <a:p>
            <a:fld id="{885776FF-AC16-4B72-9C8A-C6C7B834E379}" type="slidenum">
              <a:rPr lang="tr-TR" smtClean="0"/>
              <a:pPr/>
              <a:t>21</a:t>
            </a:fld>
            <a:r>
              <a:rPr lang="tr-TR"/>
              <a:t>/30</a:t>
            </a:r>
            <a:endParaRPr lang="tr-TR" dirty="0"/>
          </a:p>
        </p:txBody>
      </p:sp>
    </p:spTree>
    <p:extLst>
      <p:ext uri="{BB962C8B-B14F-4D97-AF65-F5344CB8AC3E}">
        <p14:creationId xmlns:p14="http://schemas.microsoft.com/office/powerpoint/2010/main" val="5217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000" dirty="0">
                <a:latin typeface="Arial" pitchFamily="34" charset="0"/>
                <a:cs typeface="Arial" pitchFamily="34" charset="0"/>
              </a:rPr>
              <a:t>Ажлын байранд хэн нэгэн </a:t>
            </a: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 </a:t>
            </a:r>
            <a:r>
              <a:rPr lang="mn-MN" sz="2000" dirty="0">
                <a:latin typeface="Arial" pitchFamily="34" charset="0"/>
                <a:cs typeface="Arial" pitchFamily="34" charset="0"/>
              </a:rPr>
              <a:t>өвдсөн эсвэл сэжиглэгдэж байгаа бол яах вэ?</a:t>
            </a:r>
            <a:r>
              <a:rPr lang="tr-TR" sz="2000" dirty="0">
                <a:latin typeface="Arial" pitchFamily="34" charset="0"/>
                <a:cs typeface="Arial" pitchFamily="34" charset="0"/>
              </a:rPr>
              <a:t> </a:t>
            </a:r>
          </a:p>
        </p:txBody>
      </p:sp>
      <p:graphicFrame>
        <p:nvGraphicFramePr>
          <p:cNvPr id="2" name="Diyagram 1">
            <a:extLst>
              <a:ext uri="{FF2B5EF4-FFF2-40B4-BE49-F238E27FC236}">
                <a16:creationId xmlns="" xmlns:a16="http://schemas.microsoft.com/office/drawing/2014/main" id="{52F738B8-6CCA-43B0-9313-5DC0A949B68B}"/>
              </a:ext>
            </a:extLst>
          </p:cNvPr>
          <p:cNvGraphicFramePr/>
          <p:nvPr>
            <p:extLst>
              <p:ext uri="{D42A27DB-BD31-4B8C-83A1-F6EECF244321}">
                <p14:modId xmlns:p14="http://schemas.microsoft.com/office/powerpoint/2010/main" val="3249100234"/>
              </p:ext>
            </p:extLst>
          </p:nvPr>
        </p:nvGraphicFramePr>
        <p:xfrm>
          <a:off x="1258703" y="1476353"/>
          <a:ext cx="6648450" cy="4741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a:extLst>
              <a:ext uri="{FF2B5EF4-FFF2-40B4-BE49-F238E27FC236}">
                <a16:creationId xmlns="" xmlns:a16="http://schemas.microsoft.com/office/drawing/2014/main" id="{61D537C9-5BAE-46A0-B7C8-E9DCE05AE6C4}"/>
              </a:ext>
            </a:extLst>
          </p:cNvPr>
          <p:cNvSpPr>
            <a:spLocks noGrp="1"/>
          </p:cNvSpPr>
          <p:nvPr>
            <p:ph type="sldNum" sz="quarter" idx="12"/>
          </p:nvPr>
        </p:nvSpPr>
        <p:spPr/>
        <p:txBody>
          <a:bodyPr/>
          <a:lstStyle/>
          <a:p>
            <a:fld id="{885776FF-AC16-4B72-9C8A-C6C7B834E379}" type="slidenum">
              <a:rPr lang="tr-TR" smtClean="0"/>
              <a:pPr/>
              <a:t>22</a:t>
            </a:fld>
            <a:r>
              <a:rPr lang="tr-TR"/>
              <a:t>/30</a:t>
            </a:r>
            <a:endParaRPr lang="tr-TR" dirty="0"/>
          </a:p>
        </p:txBody>
      </p:sp>
    </p:spTree>
    <p:extLst>
      <p:ext uri="{BB962C8B-B14F-4D97-AF65-F5344CB8AC3E}">
        <p14:creationId xmlns:p14="http://schemas.microsoft.com/office/powerpoint/2010/main" val="50657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913652" y="1674421"/>
            <a:ext cx="6202306" cy="4598221"/>
          </a:xfrm>
        </p:spPr>
        <p:txBody>
          <a:bodyPr>
            <a:noAutofit/>
          </a:bodyPr>
          <a:lstStyle/>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smtClean="0">
                <a:latin typeface="Arial" pitchFamily="34" charset="0"/>
                <a:cs typeface="Arial" pitchFamily="34" charset="0"/>
              </a:rPr>
              <a:t>Вирус тархсан газар нутгаар зорчих үед</a:t>
            </a:r>
          </a:p>
          <a:p>
            <a:pPr>
              <a:lnSpc>
                <a:spcPct val="114000"/>
              </a:lnSpc>
              <a:buClr>
                <a:srgbClr val="9D1D1D"/>
              </a:buClr>
            </a:pPr>
            <a:r>
              <a:rPr lang="mn-MN" sz="1800" dirty="0">
                <a:latin typeface="Arial" pitchFamily="34" charset="0"/>
                <a:cs typeface="Arial" pitchFamily="34" charset="0"/>
              </a:rPr>
              <a:t>Гадаадаас </a:t>
            </a:r>
            <a:r>
              <a:rPr lang="mn-MN" sz="1800" dirty="0" smtClean="0">
                <a:latin typeface="Arial" pitchFamily="34" charset="0"/>
                <a:cs typeface="Arial" pitchFamily="34" charset="0"/>
              </a:rPr>
              <a:t>эх орондоо буцаж </a:t>
            </a:r>
            <a:r>
              <a:rPr lang="mn-MN" sz="1800" dirty="0">
                <a:latin typeface="Arial" pitchFamily="34" charset="0"/>
                <a:cs typeface="Arial" pitchFamily="34" charset="0"/>
              </a:rPr>
              <a:t>ирсэн хүмүүс ажилдаа явахаас татгалзаж, 14 хоногийн хорио цээрийн дүрмийг дагаж мөрдөх </a:t>
            </a:r>
            <a:r>
              <a:rPr lang="mn-MN" sz="1800" dirty="0" smtClean="0">
                <a:latin typeface="Arial" pitchFamily="34" charset="0"/>
                <a:cs typeface="Arial" pitchFamily="34" charset="0"/>
              </a:rPr>
              <a:t>ёстой</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Гадаадад зохион байгуулах бизнес аялал, хурал, конгресс гэх мэт. арга хэмжээг аль болох хойшлуулах </a:t>
            </a:r>
            <a:r>
              <a:rPr lang="mn-MN" sz="1800" dirty="0" smtClean="0">
                <a:latin typeface="Arial" pitchFamily="34" charset="0"/>
                <a:cs typeface="Arial" pitchFamily="34" charset="0"/>
              </a:rPr>
              <a:t>хэрэгтэй</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Ш</a:t>
            </a:r>
            <a:r>
              <a:rPr lang="mn-MN" sz="1800" dirty="0" smtClean="0">
                <a:latin typeface="Arial" pitchFamily="34" charset="0"/>
                <a:cs typeface="Arial" pitchFamily="34" charset="0"/>
              </a:rPr>
              <a:t>аардлагатай </a:t>
            </a:r>
            <a:r>
              <a:rPr lang="mn-MN" sz="1800" dirty="0">
                <a:latin typeface="Arial" pitchFamily="34" charset="0"/>
                <a:cs typeface="Arial" pitchFamily="34" charset="0"/>
              </a:rPr>
              <a:t>тохиолдолд </a:t>
            </a:r>
            <a:r>
              <a:rPr lang="mn-MN" sz="1800" dirty="0" smtClean="0">
                <a:latin typeface="Arial" pitchFamily="34" charset="0"/>
                <a:cs typeface="Arial" pitchFamily="34" charset="0"/>
              </a:rPr>
              <a:t>цахим холбооны </a:t>
            </a:r>
            <a:r>
              <a:rPr lang="mn-MN" sz="1800" dirty="0">
                <a:latin typeface="Arial" pitchFamily="34" charset="0"/>
                <a:cs typeface="Arial" pitchFamily="34" charset="0"/>
              </a:rPr>
              <a:t>хэрэгслийг </a:t>
            </a:r>
            <a:r>
              <a:rPr lang="mn-MN" sz="1800" dirty="0" smtClean="0">
                <a:latin typeface="Arial" pitchFamily="34" charset="0"/>
                <a:cs typeface="Arial" pitchFamily="34" charset="0"/>
              </a:rPr>
              <a:t>ашиглах.</a:t>
            </a:r>
            <a:endParaRPr lang="mn-MN" sz="1800" dirty="0">
              <a:latin typeface="Arial" pitchFamily="34" charset="0"/>
              <a:cs typeface="Arial" pitchFamily="34" charset="0"/>
            </a:endParaRPr>
          </a:p>
          <a:p>
            <a:pPr>
              <a:lnSpc>
                <a:spcPct val="114000"/>
              </a:lnSpc>
              <a:buClr>
                <a:srgbClr val="9D1D1D"/>
              </a:buClr>
            </a:pPr>
            <a:r>
              <a:rPr lang="mn-MN" sz="1800" dirty="0" smtClean="0">
                <a:latin typeface="Arial" pitchFamily="34" charset="0"/>
                <a:cs typeface="Arial" pitchFamily="34" charset="0"/>
              </a:rPr>
              <a:t>Ажлын зайлшгүй шаардлагаар хол явах бол Эрүүл </a:t>
            </a:r>
            <a:r>
              <a:rPr lang="mn-MN" sz="1800" dirty="0">
                <a:latin typeface="Arial" pitchFamily="34" charset="0"/>
                <a:cs typeface="Arial" pitchFamily="34" charset="0"/>
              </a:rPr>
              <a:t>мэндийн яамны зөвлөмжийг дагаж мөрдөх шаардлагатай.</a:t>
            </a:r>
            <a:endParaRPr lang="tr-TR" sz="1800" dirty="0">
              <a:latin typeface="Arial" pitchFamily="34" charset="0"/>
              <a:cs typeface="Arial" pitchFamily="34" charset="0"/>
            </a:endParaRPr>
          </a:p>
        </p:txBody>
      </p:sp>
      <p:sp>
        <p:nvSpPr>
          <p:cNvPr id="15" name="Metin kutusu 14"/>
          <p:cNvSpPr txBox="1"/>
          <p:nvPr/>
        </p:nvSpPr>
        <p:spPr>
          <a:xfrm>
            <a:off x="3585839" y="2478621"/>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nSpc>
                <a:spcPct val="114000"/>
              </a:lnSpc>
              <a:buClr>
                <a:srgbClr val="9D1D1D"/>
              </a:buClr>
              <a:buFont typeface="Wingdings" panose="05000000000000000000" pitchFamily="2" charset="2"/>
              <a:buChar char="v"/>
            </a:pPr>
            <a:r>
              <a:rPr lang="mn-MN" sz="2400" dirty="0">
                <a:latin typeface="Arial" pitchFamily="34" charset="0"/>
                <a:cs typeface="Arial" pitchFamily="34" charset="0"/>
              </a:rPr>
              <a:t>Айлчлал, уулзалтын үед өгөх зөвлөгөө</a:t>
            </a:r>
            <a:endParaRPr lang="tr-TR" sz="24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616C82C5-961D-489F-BFAA-C366E6E3A3CA}"/>
              </a:ext>
            </a:extLst>
          </p:cNvPr>
          <p:cNvSpPr>
            <a:spLocks noGrp="1"/>
          </p:cNvSpPr>
          <p:nvPr>
            <p:ph type="sldNum" sz="quarter" idx="12"/>
          </p:nvPr>
        </p:nvSpPr>
        <p:spPr/>
        <p:txBody>
          <a:bodyPr/>
          <a:lstStyle/>
          <a:p>
            <a:fld id="{885776FF-AC16-4B72-9C8A-C6C7B834E379}" type="slidenum">
              <a:rPr lang="tr-TR" smtClean="0"/>
              <a:pPr/>
              <a:t>23</a:t>
            </a:fld>
            <a:r>
              <a:rPr lang="tr-TR"/>
              <a:t>/30</a:t>
            </a:r>
            <a:endParaRPr lang="tr-TR" dirty="0"/>
          </a:p>
        </p:txBody>
      </p:sp>
      <p:pic>
        <p:nvPicPr>
          <p:cNvPr id="5" name="Resim 4">
            <a:extLst>
              <a:ext uri="{FF2B5EF4-FFF2-40B4-BE49-F238E27FC236}">
                <a16:creationId xmlns="" xmlns:a16="http://schemas.microsoft.com/office/drawing/2014/main" id="{691A3BBE-19BD-4456-8847-CB93B5948450}"/>
              </a:ext>
            </a:extLst>
          </p:cNvPr>
          <p:cNvPicPr>
            <a:picLocks noChangeAspect="1"/>
          </p:cNvPicPr>
          <p:nvPr/>
        </p:nvPicPr>
        <p:blipFill>
          <a:blip r:embed="rId3"/>
          <a:stretch>
            <a:fillRect/>
          </a:stretch>
        </p:blipFill>
        <p:spPr>
          <a:xfrm>
            <a:off x="1037036" y="4561322"/>
            <a:ext cx="1981528" cy="1711320"/>
          </a:xfrm>
          <a:prstGeom prst="round2DiagRect">
            <a:avLst>
              <a:gd name="adj1" fmla="val 0"/>
              <a:gd name="adj2" fmla="val 17811"/>
            </a:avLst>
          </a:prstGeom>
          <a:ln w="88900" cap="sq">
            <a:solidFill>
              <a:srgbClr val="FFFFFF"/>
            </a:solidFill>
            <a:miter lim="800000"/>
          </a:ln>
          <a:effectLst>
            <a:outerShdw blurRad="254000" algn="tl" rotWithShape="0">
              <a:srgbClr val="000000">
                <a:alpha val="43000"/>
              </a:srgbClr>
            </a:outerShdw>
          </a:effectLst>
        </p:spPr>
      </p:pic>
      <p:pic>
        <p:nvPicPr>
          <p:cNvPr id="10" name="Resim 9">
            <a:extLst>
              <a:ext uri="{FF2B5EF4-FFF2-40B4-BE49-F238E27FC236}">
                <a16:creationId xmlns="" xmlns:a16="http://schemas.microsoft.com/office/drawing/2014/main" id="{6B31C237-8309-4E8E-92ED-8482355D4D46}"/>
              </a:ext>
            </a:extLst>
          </p:cNvPr>
          <p:cNvPicPr>
            <a:picLocks noChangeAspect="1"/>
          </p:cNvPicPr>
          <p:nvPr/>
        </p:nvPicPr>
        <p:blipFill>
          <a:blip r:embed="rId4"/>
          <a:stretch>
            <a:fillRect/>
          </a:stretch>
        </p:blipFill>
        <p:spPr>
          <a:xfrm>
            <a:off x="322333" y="1476353"/>
            <a:ext cx="1819275"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69869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91481" y="1415735"/>
            <a:ext cx="5599719" cy="5014561"/>
          </a:xfrm>
        </p:spPr>
        <p:txBody>
          <a:bodyPr>
            <a:noAutofit/>
          </a:bodyPr>
          <a:lstStyle/>
          <a:p>
            <a:pPr>
              <a:lnSpc>
                <a:spcPct val="114000"/>
              </a:lnSpc>
              <a:buClr>
                <a:srgbClr val="9D1D1D"/>
              </a:buClr>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Хурал хийх - Хурлын өмнө </a:t>
            </a:r>
            <a:r>
              <a:rPr lang="mn-MN" sz="2000" dirty="0" smtClean="0">
                <a:latin typeface="Arial" pitchFamily="34" charset="0"/>
                <a:cs typeface="Arial" pitchFamily="34" charset="0"/>
              </a:rPr>
              <a:t>болон хурлын үеэр авах арга хэмжээ </a:t>
            </a:r>
          </a:p>
          <a:p>
            <a:pPr>
              <a:lnSpc>
                <a:spcPct val="114000"/>
              </a:lnSpc>
              <a:buClr>
                <a:srgbClr val="9D1D1D"/>
              </a:buClr>
            </a:pPr>
            <a:r>
              <a:rPr lang="mn-MN" sz="2000" dirty="0">
                <a:latin typeface="Arial" pitchFamily="34" charset="0"/>
                <a:cs typeface="Arial" pitchFamily="34" charset="0"/>
              </a:rPr>
              <a:t>Хурлыг </a:t>
            </a: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-с </a:t>
            </a:r>
            <a:r>
              <a:rPr lang="mn-MN" sz="2000" dirty="0">
                <a:latin typeface="Arial" pitchFamily="34" charset="0"/>
                <a:cs typeface="Arial" pitchFamily="34" charset="0"/>
              </a:rPr>
              <a:t>урьдчилан сэргийлэх </a:t>
            </a:r>
            <a:r>
              <a:rPr lang="mn-MN" sz="2000" dirty="0" smtClean="0">
                <a:latin typeface="Arial" pitchFamily="34" charset="0"/>
                <a:cs typeface="Arial" pitchFamily="34" charset="0"/>
              </a:rPr>
              <a:t>үүднээс хойшлуулах хэрэгтэй аль эсвэл </a:t>
            </a:r>
            <a:r>
              <a:rPr lang="mn-MN" sz="2000" dirty="0">
                <a:latin typeface="Arial" pitchFamily="34" charset="0"/>
                <a:cs typeface="Arial" pitchFamily="34" charset="0"/>
              </a:rPr>
              <a:t>теле / </a:t>
            </a:r>
            <a:r>
              <a:rPr lang="mn-MN" sz="2000" dirty="0" smtClean="0">
                <a:latin typeface="Arial" pitchFamily="34" charset="0"/>
                <a:cs typeface="Arial" pitchFamily="34" charset="0"/>
              </a:rPr>
              <a:t>​видео </a:t>
            </a:r>
            <a:r>
              <a:rPr lang="mn-MN" sz="2000" dirty="0">
                <a:latin typeface="Arial" pitchFamily="34" charset="0"/>
                <a:cs typeface="Arial" pitchFamily="34" charset="0"/>
              </a:rPr>
              <a:t>хурал </a:t>
            </a:r>
            <a:r>
              <a:rPr lang="mn-MN" sz="2000" dirty="0" smtClean="0">
                <a:latin typeface="Arial" pitchFamily="34" charset="0"/>
                <a:cs typeface="Arial" pitchFamily="34" charset="0"/>
              </a:rPr>
              <a:t>маягаар хийх хэрэгтэй.</a:t>
            </a:r>
          </a:p>
          <a:p>
            <a:pPr>
              <a:lnSpc>
                <a:spcPct val="114000"/>
              </a:lnSpc>
              <a:buClr>
                <a:srgbClr val="9D1D1D"/>
              </a:buClr>
            </a:pPr>
            <a:r>
              <a:rPr lang="mn-MN" sz="2000" dirty="0" smtClean="0">
                <a:latin typeface="Arial" pitchFamily="34" charset="0"/>
                <a:cs typeface="Arial" pitchFamily="34" charset="0"/>
              </a:rPr>
              <a:t>Цахим хурал хийх боломжгүй </a:t>
            </a:r>
            <a:r>
              <a:rPr lang="mn-MN" sz="2000" dirty="0">
                <a:latin typeface="Arial" pitchFamily="34" charset="0"/>
                <a:cs typeface="Arial" pitchFamily="34" charset="0"/>
              </a:rPr>
              <a:t>тохиолдолд </a:t>
            </a:r>
            <a:r>
              <a:rPr lang="mn-MN" sz="2000" dirty="0" smtClean="0">
                <a:latin typeface="Arial" pitchFamily="34" charset="0"/>
                <a:cs typeface="Arial" pitchFamily="34" charset="0"/>
              </a:rPr>
              <a:t>хурлыг аль болох </a:t>
            </a:r>
            <a:r>
              <a:rPr lang="mn-MN" sz="2000" dirty="0">
                <a:latin typeface="Arial" pitchFamily="34" charset="0"/>
                <a:cs typeface="Arial" pitchFamily="34" charset="0"/>
              </a:rPr>
              <a:t>цөөн </a:t>
            </a:r>
            <a:r>
              <a:rPr lang="mn-MN" sz="2000" dirty="0" smtClean="0">
                <a:latin typeface="Arial" pitchFamily="34" charset="0"/>
                <a:cs typeface="Arial" pitchFamily="34" charset="0"/>
              </a:rPr>
              <a:t>хүний оролцоотойгооо </a:t>
            </a:r>
            <a:r>
              <a:rPr lang="mn-MN" sz="2000" dirty="0">
                <a:latin typeface="Arial" pitchFamily="34" charset="0"/>
                <a:cs typeface="Arial" pitchFamily="34" charset="0"/>
              </a:rPr>
              <a:t>хийх ёстой</a:t>
            </a:r>
            <a:r>
              <a:rPr lang="mn-MN" sz="2000" dirty="0" smtClean="0">
                <a:latin typeface="Arial" pitchFamily="34" charset="0"/>
                <a:cs typeface="Arial" pitchFamily="34" charset="0"/>
              </a:rPr>
              <a:t>.</a:t>
            </a:r>
            <a:endParaRPr lang="mn-MN" sz="2000" dirty="0">
              <a:latin typeface="Arial" pitchFamily="34" charset="0"/>
              <a:cs typeface="Arial" pitchFamily="34" charset="0"/>
            </a:endParaRPr>
          </a:p>
          <a:p>
            <a:pPr>
              <a:lnSpc>
                <a:spcPct val="114000"/>
              </a:lnSpc>
              <a:buClr>
                <a:srgbClr val="9D1D1D"/>
              </a:buClr>
            </a:pPr>
            <a:r>
              <a:rPr lang="mn-MN" sz="2000" dirty="0">
                <a:latin typeface="Arial" pitchFamily="34" charset="0"/>
                <a:cs typeface="Arial" pitchFamily="34" charset="0"/>
              </a:rPr>
              <a:t>Уулзалт, арга хэмжээ зохион байгуулдаг орон нутгийн удирдлагуудаас өгсөн зөвлөмжийг шалгаж, хэрэгжүүлэх хэрэгтэй.</a:t>
            </a:r>
            <a:endParaRPr lang="tr-TR" sz="20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r>
              <a:rPr lang="mn-MN" sz="2400" dirty="0">
                <a:latin typeface="Arial" pitchFamily="34" charset="0"/>
                <a:cs typeface="Arial" pitchFamily="34" charset="0"/>
              </a:rPr>
              <a:t>Айлчлал, уулзалтын үед өгөх зөвлөгөө</a:t>
            </a:r>
            <a:endParaRPr lang="tr-TR" sz="24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D558E3B9-053C-424D-9CF6-0E6883882DDA}"/>
              </a:ext>
            </a:extLst>
          </p:cNvPr>
          <p:cNvSpPr>
            <a:spLocks noGrp="1"/>
          </p:cNvSpPr>
          <p:nvPr>
            <p:ph type="sldNum" sz="quarter" idx="12"/>
          </p:nvPr>
        </p:nvSpPr>
        <p:spPr/>
        <p:txBody>
          <a:bodyPr/>
          <a:lstStyle/>
          <a:p>
            <a:fld id="{885776FF-AC16-4B72-9C8A-C6C7B834E379}" type="slidenum">
              <a:rPr lang="tr-TR" smtClean="0"/>
              <a:pPr/>
              <a:t>24</a:t>
            </a:fld>
            <a:r>
              <a:rPr lang="tr-TR"/>
              <a:t>/30</a:t>
            </a:r>
            <a:endParaRPr lang="tr-TR" dirty="0"/>
          </a:p>
        </p:txBody>
      </p:sp>
      <p:pic>
        <p:nvPicPr>
          <p:cNvPr id="5" name="Resim 4">
            <a:extLst>
              <a:ext uri="{FF2B5EF4-FFF2-40B4-BE49-F238E27FC236}">
                <a16:creationId xmlns="" xmlns:a16="http://schemas.microsoft.com/office/drawing/2014/main" id="{BB687758-4491-4FF8-A8F2-367AB12A0E73}"/>
              </a:ext>
            </a:extLst>
          </p:cNvPr>
          <p:cNvPicPr>
            <a:picLocks noChangeAspect="1"/>
          </p:cNvPicPr>
          <p:nvPr/>
        </p:nvPicPr>
        <p:blipFill>
          <a:blip r:embed="rId3"/>
          <a:stretch>
            <a:fillRect/>
          </a:stretch>
        </p:blipFill>
        <p:spPr>
          <a:xfrm>
            <a:off x="6425582" y="1686357"/>
            <a:ext cx="2162175" cy="1485900"/>
          </a:xfrm>
          <a:prstGeom prst="rect">
            <a:avLst/>
          </a:prstGeom>
        </p:spPr>
      </p:pic>
      <p:pic>
        <p:nvPicPr>
          <p:cNvPr id="8" name="Resim 7">
            <a:extLst>
              <a:ext uri="{FF2B5EF4-FFF2-40B4-BE49-F238E27FC236}">
                <a16:creationId xmlns="" xmlns:a16="http://schemas.microsoft.com/office/drawing/2014/main" id="{1AE31224-E035-48EC-AFEF-C95BEF65B448}"/>
              </a:ext>
            </a:extLst>
          </p:cNvPr>
          <p:cNvPicPr>
            <a:picLocks noChangeAspect="1"/>
          </p:cNvPicPr>
          <p:nvPr/>
        </p:nvPicPr>
        <p:blipFill>
          <a:blip r:embed="rId4"/>
          <a:stretch>
            <a:fillRect/>
          </a:stretch>
        </p:blipFill>
        <p:spPr>
          <a:xfrm>
            <a:off x="5791200" y="3685744"/>
            <a:ext cx="3128465" cy="2015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1503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4115949" y="1415735"/>
            <a:ext cx="4961182" cy="5014561"/>
          </a:xfrm>
        </p:spPr>
        <p:txBody>
          <a:bodyPr>
            <a:noAutofit/>
          </a:bodyPr>
          <a:lstStyle/>
          <a:p>
            <a:pPr>
              <a:lnSpc>
                <a:spcPct val="114000"/>
              </a:lnSpc>
              <a:buClr>
                <a:srgbClr val="9D1D1D"/>
              </a:buClr>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Хурал хийх - Хурлын өмнө эсвэл </a:t>
            </a:r>
            <a:r>
              <a:rPr lang="mn-MN" sz="2000" dirty="0" smtClean="0">
                <a:latin typeface="Arial" pitchFamily="34" charset="0"/>
                <a:cs typeface="Arial" pitchFamily="34" charset="0"/>
              </a:rPr>
              <a:t>хурлын үеэр</a:t>
            </a:r>
            <a:endParaRPr lang="mn-MN" sz="2000" dirty="0">
              <a:latin typeface="Arial" pitchFamily="34" charset="0"/>
              <a:cs typeface="Arial" pitchFamily="34" charset="0"/>
            </a:endParaRPr>
          </a:p>
          <a:p>
            <a:pPr>
              <a:lnSpc>
                <a:spcPct val="114000"/>
              </a:lnSpc>
              <a:buClr>
                <a:srgbClr val="9D1D1D"/>
              </a:buClr>
            </a:pPr>
            <a:r>
              <a:rPr lang="mn-MN" sz="2000" dirty="0">
                <a:latin typeface="Arial" pitchFamily="34" charset="0"/>
                <a:cs typeface="Arial" pitchFamily="34" charset="0"/>
              </a:rPr>
              <a:t>Уулзалт, арга хэмжээнд халдвар авахаас урьдчилан сэргийлэхийн тулд бэлэн байдлын төлөвлөгөө боловсруулна</a:t>
            </a:r>
            <a:r>
              <a:rPr lang="mn-MN" sz="2000" dirty="0" smtClean="0">
                <a:latin typeface="Arial" pitchFamily="34" charset="0"/>
                <a:cs typeface="Arial" pitchFamily="34" charset="0"/>
              </a:rPr>
              <a:t>.</a:t>
            </a:r>
            <a:endParaRPr lang="mn-MN" sz="2000" dirty="0">
              <a:latin typeface="Arial" pitchFamily="34" charset="0"/>
              <a:cs typeface="Arial" pitchFamily="34" charset="0"/>
            </a:endParaRPr>
          </a:p>
          <a:p>
            <a:pPr>
              <a:lnSpc>
                <a:spcPct val="114000"/>
              </a:lnSpc>
              <a:buClr>
                <a:srgbClr val="9D1D1D"/>
              </a:buClr>
            </a:pPr>
            <a:r>
              <a:rPr lang="mn-MN" sz="2000" dirty="0">
                <a:latin typeface="Arial" pitchFamily="34" charset="0"/>
                <a:cs typeface="Arial" pitchFamily="34" charset="0"/>
              </a:rPr>
              <a:t>Цэвэрлэгээ, агааржуулалтыг уулзалтын өмнө, үеэр болон дараа нь хийж байх ёстой</a:t>
            </a:r>
            <a:r>
              <a:rPr lang="mn-MN" sz="2000" dirty="0" smtClean="0">
                <a:latin typeface="Arial" pitchFamily="34" charset="0"/>
                <a:cs typeface="Arial" pitchFamily="34" charset="0"/>
              </a:rPr>
              <a:t>.</a:t>
            </a:r>
            <a:endParaRPr lang="mn-MN" sz="2000" dirty="0">
              <a:latin typeface="Arial" pitchFamily="34" charset="0"/>
              <a:cs typeface="Arial" pitchFamily="34" charset="0"/>
            </a:endParaRPr>
          </a:p>
          <a:p>
            <a:pPr>
              <a:lnSpc>
                <a:spcPct val="114000"/>
              </a:lnSpc>
              <a:buClr>
                <a:srgbClr val="9D1D1D"/>
              </a:buClr>
            </a:pPr>
            <a:r>
              <a:rPr lang="mn-MN" sz="2000" dirty="0">
                <a:latin typeface="Arial" pitchFamily="34" charset="0"/>
                <a:cs typeface="Arial" pitchFamily="34" charset="0"/>
              </a:rPr>
              <a:t>Бүх оролцогчдод хангалттай хангамж, </a:t>
            </a:r>
            <a:r>
              <a:rPr lang="mn-MN" sz="2000" dirty="0" smtClean="0">
                <a:latin typeface="Arial" pitchFamily="34" charset="0"/>
                <a:cs typeface="Arial" pitchFamily="34" charset="0"/>
              </a:rPr>
              <a:t>алчуур</a:t>
            </a:r>
            <a:r>
              <a:rPr lang="mn-MN" sz="2000" dirty="0">
                <a:latin typeface="Arial" pitchFamily="34" charset="0"/>
                <a:cs typeface="Arial" pitchFamily="34" charset="0"/>
              </a:rPr>
              <a:t>, гар ариутгагч бодисоор хангагдсан байх ёстой.</a:t>
            </a:r>
            <a:endParaRPr lang="tr-TR" sz="20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r>
              <a:rPr lang="mn-MN" sz="2400" dirty="0">
                <a:latin typeface="Arial" pitchFamily="34" charset="0"/>
                <a:cs typeface="Arial" pitchFamily="34" charset="0"/>
              </a:rPr>
              <a:t>Айлчлал, уулзалтын үед өгөх зөвлөгөө</a:t>
            </a:r>
            <a:endParaRPr lang="tr-TR" sz="24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3B2A40B4-AE8B-4609-B679-494D0CC3D70D}"/>
              </a:ext>
            </a:extLst>
          </p:cNvPr>
          <p:cNvSpPr>
            <a:spLocks noGrp="1"/>
          </p:cNvSpPr>
          <p:nvPr>
            <p:ph type="sldNum" sz="quarter" idx="12"/>
          </p:nvPr>
        </p:nvSpPr>
        <p:spPr/>
        <p:txBody>
          <a:bodyPr/>
          <a:lstStyle/>
          <a:p>
            <a:fld id="{885776FF-AC16-4B72-9C8A-C6C7B834E379}" type="slidenum">
              <a:rPr lang="tr-TR" smtClean="0"/>
              <a:pPr/>
              <a:t>25</a:t>
            </a:fld>
            <a:r>
              <a:rPr lang="tr-TR"/>
              <a:t>/30</a:t>
            </a:r>
            <a:endParaRPr lang="tr-TR" dirty="0"/>
          </a:p>
        </p:txBody>
      </p:sp>
      <p:pic>
        <p:nvPicPr>
          <p:cNvPr id="5" name="Resim 4">
            <a:extLst>
              <a:ext uri="{FF2B5EF4-FFF2-40B4-BE49-F238E27FC236}">
                <a16:creationId xmlns="" xmlns:a16="http://schemas.microsoft.com/office/drawing/2014/main" id="{4918289E-CB26-43FC-B52D-4FDCFE7AD45A}"/>
              </a:ext>
            </a:extLst>
          </p:cNvPr>
          <p:cNvPicPr>
            <a:picLocks noChangeAspect="1"/>
          </p:cNvPicPr>
          <p:nvPr/>
        </p:nvPicPr>
        <p:blipFill>
          <a:blip r:embed="rId3"/>
          <a:stretch>
            <a:fillRect/>
          </a:stretch>
        </p:blipFill>
        <p:spPr>
          <a:xfrm>
            <a:off x="1126057" y="1476353"/>
            <a:ext cx="2524059" cy="2076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Resim 7">
            <a:extLst>
              <a:ext uri="{FF2B5EF4-FFF2-40B4-BE49-F238E27FC236}">
                <a16:creationId xmlns="" xmlns:a16="http://schemas.microsoft.com/office/drawing/2014/main" id="{6C16C11C-AFD2-4645-8568-F5FB5A1083B5}"/>
              </a:ext>
            </a:extLst>
          </p:cNvPr>
          <p:cNvPicPr>
            <a:picLocks noChangeAspect="1"/>
          </p:cNvPicPr>
          <p:nvPr/>
        </p:nvPicPr>
        <p:blipFill>
          <a:blip r:embed="rId4"/>
          <a:stretch>
            <a:fillRect/>
          </a:stretch>
        </p:blipFill>
        <p:spPr>
          <a:xfrm>
            <a:off x="322333" y="3923015"/>
            <a:ext cx="2276475" cy="112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a:extLst>
              <a:ext uri="{FF2B5EF4-FFF2-40B4-BE49-F238E27FC236}">
                <a16:creationId xmlns="" xmlns:a16="http://schemas.microsoft.com/office/drawing/2014/main" id="{CEEF51FC-9683-448A-BE60-3C2C3E44A537}"/>
              </a:ext>
            </a:extLst>
          </p:cNvPr>
          <p:cNvPicPr>
            <a:picLocks noChangeAspect="1"/>
          </p:cNvPicPr>
          <p:nvPr/>
        </p:nvPicPr>
        <p:blipFill>
          <a:blip r:embed="rId5"/>
          <a:stretch>
            <a:fillRect/>
          </a:stretch>
        </p:blipFill>
        <p:spPr>
          <a:xfrm>
            <a:off x="1496574" y="5145992"/>
            <a:ext cx="2619375"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353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94604" y="2193500"/>
            <a:ext cx="6113219" cy="3429534"/>
          </a:xfrm>
        </p:spPr>
        <p:txBody>
          <a:bodyPr>
            <a:noAutofit/>
          </a:bodyPr>
          <a:lstStyle/>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a:t>
            </a:r>
            <a:r>
              <a:rPr lang="mn-MN" sz="1800" dirty="0">
                <a:latin typeface="Arial" pitchFamily="34" charset="0"/>
                <a:cs typeface="Arial" pitchFamily="34" charset="0"/>
              </a:rPr>
              <a:t>Хурал хийх - Хурлын өмнө </a:t>
            </a:r>
            <a:r>
              <a:rPr lang="mn-MN" sz="1800" dirty="0" smtClean="0">
                <a:latin typeface="Arial" pitchFamily="34" charset="0"/>
                <a:cs typeface="Arial" pitchFamily="34" charset="0"/>
              </a:rPr>
              <a:t>болон хурлын </a:t>
            </a:r>
            <a:r>
              <a:rPr lang="mn-MN" sz="1800" dirty="0">
                <a:latin typeface="Arial" pitchFamily="34" charset="0"/>
                <a:cs typeface="Arial" pitchFamily="34" charset="0"/>
              </a:rPr>
              <a:t>үеэр</a:t>
            </a:r>
          </a:p>
          <a:p>
            <a:pPr>
              <a:lnSpc>
                <a:spcPct val="114000"/>
              </a:lnSpc>
              <a:buClr>
                <a:srgbClr val="9D1D1D"/>
              </a:buClr>
              <a:buFont typeface="Wingdings" panose="05000000000000000000" pitchFamily="2" charset="2"/>
              <a:buChar char="v"/>
            </a:pPr>
            <a:endParaRPr lang="mn-MN" sz="1800" dirty="0">
              <a:latin typeface="Arial" pitchFamily="34" charset="0"/>
              <a:cs typeface="Arial" pitchFamily="34" charset="0"/>
            </a:endParaRPr>
          </a:p>
          <a:p>
            <a:pPr>
              <a:lnSpc>
                <a:spcPct val="114000"/>
              </a:lnSpc>
              <a:buClr>
                <a:srgbClr val="9D1D1D"/>
              </a:buClr>
            </a:pPr>
            <a:r>
              <a:rPr lang="mn-MN" sz="1800" dirty="0" smtClean="0">
                <a:latin typeface="Arial" pitchFamily="34" charset="0"/>
                <a:cs typeface="Arial" pitchFamily="34" charset="0"/>
              </a:rPr>
              <a:t>Оролцогчдод өвчний </a:t>
            </a:r>
            <a:r>
              <a:rPr lang="mn-MN" sz="1800" dirty="0">
                <a:latin typeface="Arial" pitchFamily="34" charset="0"/>
                <a:cs typeface="Arial" pitchFamily="34" charset="0"/>
              </a:rPr>
              <a:t>шинж тэмдгүүд илэрч, бие нь эвгүй байвал уулзалтанд оролцохгүй </a:t>
            </a:r>
            <a:r>
              <a:rPr lang="mn-MN" sz="1800" dirty="0" smtClean="0">
                <a:latin typeface="Arial" pitchFamily="34" charset="0"/>
                <a:cs typeface="Arial" pitchFamily="34" charset="0"/>
              </a:rPr>
              <a:t>байх.</a:t>
            </a:r>
            <a:endParaRPr lang="mn-MN" sz="1800" dirty="0">
              <a:latin typeface="Arial" pitchFamily="34" charset="0"/>
              <a:cs typeface="Arial" pitchFamily="34" charset="0"/>
            </a:endParaRPr>
          </a:p>
          <a:p>
            <a:pPr>
              <a:lnSpc>
                <a:spcPct val="114000"/>
              </a:lnSpc>
              <a:buClr>
                <a:srgbClr val="9D1D1D"/>
              </a:buClr>
            </a:pP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Уулзалт эхлэхэд гар барихгүйгээр мэндчилэх ёстой.</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400" dirty="0">
                <a:latin typeface="Arial" pitchFamily="34" charset="0"/>
                <a:cs typeface="Arial" pitchFamily="34" charset="0"/>
              </a:rPr>
              <a:t>Айлчлал, уулзалтын үед өгөх зөвлөгөө</a:t>
            </a:r>
            <a:endParaRPr lang="tr-TR" sz="24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158E3A48-14BA-4796-8D8E-F2488DD7A286}"/>
              </a:ext>
            </a:extLst>
          </p:cNvPr>
          <p:cNvSpPr>
            <a:spLocks noGrp="1"/>
          </p:cNvSpPr>
          <p:nvPr>
            <p:ph type="sldNum" sz="quarter" idx="12"/>
          </p:nvPr>
        </p:nvSpPr>
        <p:spPr/>
        <p:txBody>
          <a:bodyPr/>
          <a:lstStyle/>
          <a:p>
            <a:fld id="{885776FF-AC16-4B72-9C8A-C6C7B834E379}" type="slidenum">
              <a:rPr lang="tr-TR" smtClean="0"/>
              <a:pPr/>
              <a:t>26</a:t>
            </a:fld>
            <a:r>
              <a:rPr lang="tr-TR"/>
              <a:t>/30</a:t>
            </a:r>
            <a:endParaRPr lang="tr-TR" dirty="0"/>
          </a:p>
        </p:txBody>
      </p:sp>
      <p:pic>
        <p:nvPicPr>
          <p:cNvPr id="5" name="Resim 4">
            <a:extLst>
              <a:ext uri="{FF2B5EF4-FFF2-40B4-BE49-F238E27FC236}">
                <a16:creationId xmlns="" xmlns:a16="http://schemas.microsoft.com/office/drawing/2014/main" id="{F4BF55D2-1336-4DC7-A1AE-9D36C1E74456}"/>
              </a:ext>
            </a:extLst>
          </p:cNvPr>
          <p:cNvPicPr>
            <a:picLocks noChangeAspect="1"/>
          </p:cNvPicPr>
          <p:nvPr/>
        </p:nvPicPr>
        <p:blipFill>
          <a:blip r:embed="rId3"/>
          <a:stretch>
            <a:fillRect/>
          </a:stretch>
        </p:blipFill>
        <p:spPr>
          <a:xfrm>
            <a:off x="5890327" y="1476353"/>
            <a:ext cx="2805177" cy="2162832"/>
          </a:xfrm>
          <a:prstGeom prst="rect">
            <a:avLst/>
          </a:prstGeom>
        </p:spPr>
      </p:pic>
      <p:pic>
        <p:nvPicPr>
          <p:cNvPr id="8" name="Resim 7">
            <a:extLst>
              <a:ext uri="{FF2B5EF4-FFF2-40B4-BE49-F238E27FC236}">
                <a16:creationId xmlns="" xmlns:a16="http://schemas.microsoft.com/office/drawing/2014/main" id="{00A93B1F-9909-493C-8F21-5582219D9382}"/>
              </a:ext>
            </a:extLst>
          </p:cNvPr>
          <p:cNvPicPr>
            <a:picLocks noChangeAspect="1"/>
          </p:cNvPicPr>
          <p:nvPr/>
        </p:nvPicPr>
        <p:blipFill>
          <a:blip r:embed="rId4"/>
          <a:stretch>
            <a:fillRect/>
          </a:stretch>
        </p:blipFill>
        <p:spPr>
          <a:xfrm>
            <a:off x="4598749" y="4918793"/>
            <a:ext cx="3147375" cy="1899694"/>
          </a:xfrm>
          <a:prstGeom prst="rect">
            <a:avLst/>
          </a:prstGeom>
        </p:spPr>
      </p:pic>
    </p:spTree>
    <p:extLst>
      <p:ext uri="{BB962C8B-B14F-4D97-AF65-F5344CB8AC3E}">
        <p14:creationId xmlns:p14="http://schemas.microsoft.com/office/powerpoint/2010/main" val="3300580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834981" y="1476354"/>
            <a:ext cx="7178390" cy="4698816"/>
          </a:xfrm>
        </p:spPr>
        <p:txBody>
          <a:bodyPr>
            <a:noAutofit/>
          </a:bodyPr>
          <a:lstStyle/>
          <a:p>
            <a:pPr>
              <a:lnSpc>
                <a:spcPct val="114000"/>
              </a:lnSpc>
              <a:buClr>
                <a:srgbClr val="9D1D1D"/>
              </a:buClr>
              <a:buFont typeface="Wingdings" panose="05000000000000000000" pitchFamily="2" charset="2"/>
              <a:buChar char="v"/>
            </a:pPr>
            <a:r>
              <a:rPr lang="mn-MN" sz="2000" dirty="0">
                <a:latin typeface="Arial" pitchFamily="34" charset="0"/>
                <a:cs typeface="Arial" pitchFamily="34" charset="0"/>
              </a:rPr>
              <a:t>Хурал хийх - Хурлын өмнө эсвэл </a:t>
            </a:r>
            <a:r>
              <a:rPr lang="mn-MN" sz="2000" dirty="0" smtClean="0">
                <a:latin typeface="Arial" pitchFamily="34" charset="0"/>
                <a:cs typeface="Arial" pitchFamily="34" charset="0"/>
              </a:rPr>
              <a:t>үеэр</a:t>
            </a:r>
            <a:endParaRPr lang="mn-MN" sz="2000" dirty="0">
              <a:latin typeface="Arial" pitchFamily="34" charset="0"/>
              <a:cs typeface="Arial" pitchFamily="34" charset="0"/>
            </a:endParaRPr>
          </a:p>
          <a:p>
            <a:pPr>
              <a:lnSpc>
                <a:spcPct val="114000"/>
              </a:lnSpc>
              <a:buClr>
                <a:srgbClr val="9D1D1D"/>
              </a:buClr>
            </a:pPr>
            <a:r>
              <a:rPr lang="mn-MN" sz="2000" dirty="0">
                <a:latin typeface="Arial" pitchFamily="34" charset="0"/>
                <a:cs typeface="Arial" pitchFamily="34" charset="0"/>
              </a:rPr>
              <a:t>Арга хэмжээнд оролцсон бүх хүмүүсийн (зохион байгуулагчид, оролцогчид, хоолны үйлчилгээ г.м.) холбоо барих мэдээллийг (гар утасны дугаар, и-мэйл хаяг, оршин суух хаяг гэх мэт) бүртгэх ёстой</a:t>
            </a:r>
            <a:r>
              <a:rPr lang="mn-MN" sz="2000" dirty="0" smtClean="0">
                <a:latin typeface="Arial" pitchFamily="34" charset="0"/>
                <a:cs typeface="Arial" pitchFamily="34" charset="0"/>
              </a:rPr>
              <a:t>.</a:t>
            </a:r>
            <a:endParaRPr lang="mn-MN" sz="2000" dirty="0">
              <a:latin typeface="Arial" pitchFamily="34" charset="0"/>
              <a:cs typeface="Arial" pitchFamily="34" charset="0"/>
            </a:endParaRPr>
          </a:p>
          <a:p>
            <a:pPr>
              <a:lnSpc>
                <a:spcPct val="114000"/>
              </a:lnSpc>
              <a:buClr>
                <a:srgbClr val="9D1D1D"/>
              </a:buClr>
            </a:pPr>
            <a:r>
              <a:rPr lang="mn-MN" sz="2000" dirty="0">
                <a:latin typeface="Arial" pitchFamily="34" charset="0"/>
                <a:cs typeface="Arial" pitchFamily="34" charset="0"/>
              </a:rPr>
              <a:t>Аливаа </a:t>
            </a:r>
            <a:r>
              <a:rPr lang="mn-MN" sz="2000" dirty="0" smtClean="0">
                <a:latin typeface="Arial" pitchFamily="34" charset="0"/>
                <a:cs typeface="Arial" pitchFamily="34" charset="0"/>
              </a:rPr>
              <a:t>оролцогч ямарваа нэгэн </a:t>
            </a:r>
            <a:r>
              <a:rPr lang="mn-MN" sz="2000" dirty="0">
                <a:latin typeface="Arial" pitchFamily="34" charset="0"/>
                <a:cs typeface="Arial" pitchFamily="34" charset="0"/>
              </a:rPr>
              <a:t>халдварт өвчтэй гэж сэжиглэж байгаа бол тэдний мэдээллийг олон нийтийн эрүүл мэндийн ажилтнуудтай </a:t>
            </a:r>
            <a:r>
              <a:rPr lang="mn-MN" sz="2000" dirty="0" smtClean="0">
                <a:latin typeface="Arial" pitchFamily="34" charset="0"/>
                <a:cs typeface="Arial" pitchFamily="34" charset="0"/>
              </a:rPr>
              <a:t>хуваалцах ёстой; Хэрэв тухайн хүн </a:t>
            </a:r>
            <a:r>
              <a:rPr lang="mn-MN" sz="2000" dirty="0">
                <a:latin typeface="Arial" pitchFamily="34" charset="0"/>
                <a:cs typeface="Arial" pitchFamily="34" charset="0"/>
              </a:rPr>
              <a:t>үүнийг хүлээж авахгүй бол арга хэмжээ, уулзалтад </a:t>
            </a:r>
            <a:r>
              <a:rPr lang="mn-MN" sz="2000" dirty="0" smtClean="0">
                <a:latin typeface="Arial" pitchFamily="34" charset="0"/>
                <a:cs typeface="Arial" pitchFamily="34" charset="0"/>
              </a:rPr>
              <a:t>оролцохыг хориглох хэрэгтэй</a:t>
            </a:r>
          </a:p>
          <a:p>
            <a:pPr>
              <a:lnSpc>
                <a:spcPct val="114000"/>
              </a:lnSpc>
              <a:buClr>
                <a:srgbClr val="9D1D1D"/>
              </a:buClr>
            </a:pPr>
            <a:r>
              <a:rPr lang="mn-MN" sz="2000" dirty="0" smtClean="0">
                <a:latin typeface="Arial" pitchFamily="34" charset="0"/>
                <a:cs typeface="Arial" pitchFamily="34" charset="0"/>
              </a:rPr>
              <a:t>Бэлэн </a:t>
            </a:r>
            <a:r>
              <a:rPr lang="mn-MN" sz="2000" dirty="0">
                <a:latin typeface="Arial" pitchFamily="34" charset="0"/>
                <a:cs typeface="Arial" pitchFamily="34" charset="0"/>
              </a:rPr>
              <a:t>хоол хийх үйлчилгээг </a:t>
            </a:r>
            <a:r>
              <a:rPr lang="mn-MN" sz="2000" dirty="0" smtClean="0">
                <a:latin typeface="Arial" pitchFamily="34" charset="0"/>
                <a:cs typeface="Arial" pitchFamily="34" charset="0"/>
              </a:rPr>
              <a:t>нэг удаагийн /аяны/ хэлбэрээр бэлтгэх ёстой.</a:t>
            </a:r>
            <a:endParaRPr lang="tr-TR" sz="20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400" dirty="0">
                <a:latin typeface="Arial" pitchFamily="34" charset="0"/>
                <a:cs typeface="Arial" pitchFamily="34" charset="0"/>
              </a:rPr>
              <a:t>Айлчлал, уулзалтын үед өгөх зөвлөгөө</a:t>
            </a:r>
            <a:endParaRPr lang="tr-TR" sz="24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B96A43CA-D441-4532-9BE8-C04D2DD0AD5D}"/>
              </a:ext>
            </a:extLst>
          </p:cNvPr>
          <p:cNvSpPr>
            <a:spLocks noGrp="1"/>
          </p:cNvSpPr>
          <p:nvPr>
            <p:ph type="sldNum" sz="quarter" idx="12"/>
          </p:nvPr>
        </p:nvSpPr>
        <p:spPr/>
        <p:txBody>
          <a:bodyPr/>
          <a:lstStyle/>
          <a:p>
            <a:fld id="{885776FF-AC16-4B72-9C8A-C6C7B834E379}" type="slidenum">
              <a:rPr lang="tr-TR" smtClean="0"/>
              <a:pPr/>
              <a:t>27</a:t>
            </a:fld>
            <a:r>
              <a:rPr lang="tr-TR"/>
              <a:t>/30</a:t>
            </a:r>
            <a:endParaRPr lang="tr-TR" dirty="0"/>
          </a:p>
        </p:txBody>
      </p:sp>
      <p:pic>
        <p:nvPicPr>
          <p:cNvPr id="4" name="Resim 3"/>
          <p:cNvPicPr>
            <a:picLocks noChangeAspect="1"/>
          </p:cNvPicPr>
          <p:nvPr/>
        </p:nvPicPr>
        <p:blipFill>
          <a:blip r:embed="rId3"/>
          <a:stretch>
            <a:fillRect/>
          </a:stretch>
        </p:blipFill>
        <p:spPr>
          <a:xfrm rot="987639">
            <a:off x="27714" y="2354035"/>
            <a:ext cx="1628775" cy="14954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4"/>
          <a:stretch>
            <a:fillRect/>
          </a:stretch>
        </p:blipFill>
        <p:spPr>
          <a:xfrm>
            <a:off x="121900" y="4474178"/>
            <a:ext cx="1532992" cy="1488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9787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6379" y="1415735"/>
            <a:ext cx="6861072" cy="5014561"/>
          </a:xfrm>
        </p:spPr>
        <p:txBody>
          <a:bodyPr>
            <a:noAutofit/>
          </a:bodyPr>
          <a:lstStyle/>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Хурал хийх - Хурлын өмнө эсвэл </a:t>
            </a:r>
            <a:r>
              <a:rPr lang="mn-MN" sz="1800" dirty="0" smtClean="0">
                <a:latin typeface="Arial" pitchFamily="34" charset="0"/>
                <a:cs typeface="Arial" pitchFamily="34" charset="0"/>
              </a:rPr>
              <a:t>үеэр</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Гар </a:t>
            </a:r>
            <a:r>
              <a:rPr lang="mn-MN" sz="1800" dirty="0" smtClean="0">
                <a:latin typeface="Arial" pitchFamily="34" charset="0"/>
                <a:cs typeface="Arial" pitchFamily="34" charset="0"/>
              </a:rPr>
              <a:t>ариутгагчийг хурлыг зааланд газруудад </a:t>
            </a:r>
            <a:r>
              <a:rPr lang="mn-MN" sz="1800" dirty="0">
                <a:latin typeface="Arial" pitchFamily="34" charset="0"/>
                <a:cs typeface="Arial" pitchFamily="34" charset="0"/>
              </a:rPr>
              <a:t>байрлуулж, хүн бүр харж, ашиглах боломжтой </a:t>
            </a:r>
            <a:r>
              <a:rPr lang="mn-MN" sz="1800" dirty="0" smtClean="0">
                <a:latin typeface="Arial" pitchFamily="34" charset="0"/>
                <a:cs typeface="Arial" pitchFamily="34" charset="0"/>
              </a:rPr>
              <a:t>газар байлгах </a:t>
            </a:r>
            <a:r>
              <a:rPr lang="mn-MN" sz="1800" dirty="0">
                <a:latin typeface="Arial" pitchFamily="34" charset="0"/>
                <a:cs typeface="Arial" pitchFamily="34" charset="0"/>
              </a:rPr>
              <a:t>ёстой</a:t>
            </a:r>
            <a:r>
              <a:rPr lang="mn-MN" sz="1800" dirty="0" smtClean="0">
                <a:latin typeface="Arial" pitchFamily="34" charset="0"/>
                <a:cs typeface="Arial" pitchFamily="34" charset="0"/>
              </a:rPr>
              <a:t>.</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Суудал зохион байгуулалтыг оролцогчдын </a:t>
            </a:r>
            <a:r>
              <a:rPr lang="mn-MN" sz="1800" dirty="0" smtClean="0">
                <a:latin typeface="Arial" pitchFamily="34" charset="0"/>
                <a:cs typeface="Arial" pitchFamily="34" charset="0"/>
              </a:rPr>
              <a:t>хооронд зайтай байх байдлаар </a:t>
            </a:r>
            <a:r>
              <a:rPr lang="mn-MN" sz="1800" dirty="0">
                <a:latin typeface="Arial" pitchFamily="34" charset="0"/>
                <a:cs typeface="Arial" pitchFamily="34" charset="0"/>
              </a:rPr>
              <a:t>зохион байгуулах </a:t>
            </a:r>
            <a:r>
              <a:rPr lang="mn-MN" sz="1800" dirty="0" smtClean="0">
                <a:latin typeface="Arial" pitchFamily="34" charset="0"/>
                <a:cs typeface="Arial" pitchFamily="34" charset="0"/>
              </a:rPr>
              <a:t>ёстой</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Ажлын байрыг агааржуулалт сайтай байлгахын тулд цонх, хаалгыг аль </a:t>
            </a:r>
            <a:r>
              <a:rPr lang="mn-MN" sz="1800" dirty="0" smtClean="0">
                <a:latin typeface="Arial" pitchFamily="34" charset="0"/>
                <a:cs typeface="Arial" pitchFamily="34" charset="0"/>
              </a:rPr>
              <a:t>болох нээлттэй байлгах </a:t>
            </a:r>
            <a:r>
              <a:rPr lang="mn-MN" sz="1800" dirty="0">
                <a:latin typeface="Arial" pitchFamily="34" charset="0"/>
                <a:cs typeface="Arial" pitchFamily="34" charset="0"/>
              </a:rPr>
              <a:t>хэрэгтэй</a:t>
            </a:r>
            <a:r>
              <a:rPr lang="mn-MN" sz="1800" dirty="0" smtClean="0">
                <a:latin typeface="Arial" pitchFamily="34" charset="0"/>
                <a:cs typeface="Arial" pitchFamily="34" charset="0"/>
              </a:rPr>
              <a:t>.</a:t>
            </a:r>
            <a:endParaRPr lang="mn-MN" sz="1800" dirty="0">
              <a:latin typeface="Arial" pitchFamily="34" charset="0"/>
              <a:cs typeface="Arial" pitchFamily="34" charset="0"/>
            </a:endParaRPr>
          </a:p>
          <a:p>
            <a:pPr>
              <a:lnSpc>
                <a:spcPct val="114000"/>
              </a:lnSpc>
              <a:buClr>
                <a:srgbClr val="9D1D1D"/>
              </a:buClr>
            </a:pPr>
            <a:r>
              <a:rPr lang="mn-MN" sz="1800" dirty="0">
                <a:latin typeface="Arial" pitchFamily="34" charset="0"/>
                <a:cs typeface="Arial" pitchFamily="34" charset="0"/>
              </a:rPr>
              <a:t>Уулзалтын төгсгөлд гар барихгүйгээр баяртай гэж </a:t>
            </a:r>
            <a:r>
              <a:rPr lang="mn-MN" sz="1800" dirty="0" smtClean="0">
                <a:latin typeface="Arial" pitchFamily="34" charset="0"/>
                <a:cs typeface="Arial" pitchFamily="34" charset="0"/>
              </a:rPr>
              <a:t>хэлэх чухал</a:t>
            </a:r>
          </a:p>
          <a:p>
            <a:pPr>
              <a:lnSpc>
                <a:spcPct val="114000"/>
              </a:lnSpc>
              <a:buClr>
                <a:srgbClr val="9D1D1D"/>
              </a:buClr>
            </a:pPr>
            <a:r>
              <a:rPr lang="mn-MN" sz="1800" dirty="0" smtClean="0">
                <a:latin typeface="Arial" pitchFamily="34" charset="0"/>
                <a:cs typeface="Arial" pitchFamily="34" charset="0"/>
              </a:rPr>
              <a:t>Уулзалтын дараа нийтээрээ хамт зогсож зураг даруулахгүй байх.</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Айлчлал, уулзалтын үед өгөх зөвлөгөө</a:t>
            </a:r>
            <a:endParaRPr lang="tr-TR" sz="28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3291B4C5-16E4-41F9-817B-FB2A799210CB}"/>
              </a:ext>
            </a:extLst>
          </p:cNvPr>
          <p:cNvSpPr>
            <a:spLocks noGrp="1"/>
          </p:cNvSpPr>
          <p:nvPr>
            <p:ph type="sldNum" sz="quarter" idx="12"/>
          </p:nvPr>
        </p:nvSpPr>
        <p:spPr/>
        <p:txBody>
          <a:bodyPr/>
          <a:lstStyle/>
          <a:p>
            <a:fld id="{885776FF-AC16-4B72-9C8A-C6C7B834E379}" type="slidenum">
              <a:rPr lang="tr-TR" smtClean="0"/>
              <a:pPr/>
              <a:t>28</a:t>
            </a:fld>
            <a:r>
              <a:rPr lang="tr-TR"/>
              <a:t>/30</a:t>
            </a:r>
            <a:endParaRPr lang="tr-TR" dirty="0"/>
          </a:p>
        </p:txBody>
      </p:sp>
      <p:pic>
        <p:nvPicPr>
          <p:cNvPr id="4" name="Resim 3"/>
          <p:cNvPicPr>
            <a:picLocks noChangeAspect="1"/>
          </p:cNvPicPr>
          <p:nvPr/>
        </p:nvPicPr>
        <p:blipFill>
          <a:blip r:embed="rId3"/>
          <a:stretch>
            <a:fillRect/>
          </a:stretch>
        </p:blipFill>
        <p:spPr>
          <a:xfrm>
            <a:off x="6877451" y="2153918"/>
            <a:ext cx="2112927" cy="1579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a:stretch>
            <a:fillRect/>
          </a:stretch>
        </p:blipFill>
        <p:spPr>
          <a:xfrm>
            <a:off x="6972396" y="4306218"/>
            <a:ext cx="1923036" cy="1475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8341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52919" y="1415735"/>
            <a:ext cx="7476377" cy="5014561"/>
          </a:xfrm>
        </p:spPr>
        <p:txBody>
          <a:bodyPr>
            <a:noAutofit/>
          </a:bodyPr>
          <a:lstStyle/>
          <a:p>
            <a:pPr marL="0" indent="0">
              <a:lnSpc>
                <a:spcPct val="114000"/>
              </a:lnSpc>
              <a:buClr>
                <a:srgbClr val="9D1D1D"/>
              </a:buClr>
              <a:buNone/>
            </a:pPr>
            <a:r>
              <a:rPr lang="mn-MN" sz="1800" b="1" dirty="0" smtClean="0">
                <a:latin typeface="Arial" pitchFamily="34" charset="0"/>
                <a:cs typeface="Arial" pitchFamily="34" charset="0"/>
              </a:rPr>
              <a:t>Хурал </a:t>
            </a:r>
            <a:r>
              <a:rPr lang="mn-MN" sz="1800" b="1" dirty="0">
                <a:latin typeface="Arial" pitchFamily="34" charset="0"/>
                <a:cs typeface="Arial" pitchFamily="34" charset="0"/>
              </a:rPr>
              <a:t>хийх - Хурлын </a:t>
            </a:r>
            <a:r>
              <a:rPr lang="mn-MN" sz="1800" b="1" dirty="0" smtClean="0">
                <a:latin typeface="Arial" pitchFamily="34" charset="0"/>
                <a:cs typeface="Arial" pitchFamily="34" charset="0"/>
              </a:rPr>
              <a:t>дараа</a:t>
            </a:r>
            <a:endParaRPr lang="mn-MN" sz="1800" b="1"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  Бүх оролцогчдын нэр, холбоо барих мэдээллийг </a:t>
            </a:r>
            <a:r>
              <a:rPr lang="mn-MN" sz="1800" dirty="0" smtClean="0">
                <a:latin typeface="Arial" pitchFamily="34" charset="0"/>
                <a:cs typeface="Arial" pitchFamily="34" charset="0"/>
              </a:rPr>
              <a:t>агуулсан бүртгэлийн </a:t>
            </a:r>
            <a:r>
              <a:rPr lang="mn-MN" sz="1800" dirty="0">
                <a:latin typeface="Arial" pitchFamily="34" charset="0"/>
                <a:cs typeface="Arial" pitchFamily="34" charset="0"/>
              </a:rPr>
              <a:t>жагсаалтыг дор хаяж нэг сар хадгална</a:t>
            </a:r>
            <a:r>
              <a:rPr lang="mn-MN" sz="1800" dirty="0" smtClean="0">
                <a:latin typeface="Arial" pitchFamily="34" charset="0"/>
                <a:cs typeface="Arial" pitchFamily="34" charset="0"/>
              </a:rPr>
              <a:t>.</a:t>
            </a:r>
            <a:endParaRPr lang="mn-MN" sz="18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  Хэрэв уулзалтын дараа </a:t>
            </a:r>
            <a:r>
              <a:rPr lang="mn-MN" sz="1800" dirty="0" smtClean="0">
                <a:latin typeface="Arial" pitchFamily="34" charset="0"/>
                <a:cs typeface="Arial" pitchFamily="34" charset="0"/>
              </a:rPr>
              <a:t>хэн нэгэн оролцогч </a:t>
            </a:r>
            <a:r>
              <a:rPr lang="mn-MN" sz="1800" dirty="0">
                <a:latin typeface="Arial" pitchFamily="34" charset="0"/>
                <a:cs typeface="Arial" pitchFamily="34" charset="0"/>
              </a:rPr>
              <a:t>өвчтэй болох нь тогтоогдвол жагсаалтыг эрүүл мэндийн ажилтнуудад өгөх ёстой</a:t>
            </a:r>
            <a:r>
              <a:rPr lang="mn-MN" sz="1800" dirty="0" smtClean="0">
                <a:latin typeface="Arial" pitchFamily="34" charset="0"/>
                <a:cs typeface="Arial" pitchFamily="34" charset="0"/>
              </a:rPr>
              <a:t>.</a:t>
            </a:r>
            <a:endParaRPr lang="mn-MN" sz="18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  Уулзалт, арга хэмжээнд </a:t>
            </a:r>
            <a:r>
              <a:rPr lang="mn-MN" sz="1800" dirty="0" smtClean="0">
                <a:latin typeface="Arial" pitchFamily="34" charset="0"/>
                <a:cs typeface="Arial" pitchFamily="34" charset="0"/>
              </a:rPr>
              <a:t>оролцосон хүн </a:t>
            </a:r>
            <a:r>
              <a:rPr lang="tr-TR" sz="1800" dirty="0" smtClean="0">
                <a:latin typeface="Arial" pitchFamily="34" charset="0"/>
                <a:cs typeface="Arial" pitchFamily="34" charset="0"/>
              </a:rPr>
              <a:t>COVID-19 </a:t>
            </a:r>
            <a:r>
              <a:rPr lang="mn-MN" sz="1800" dirty="0" smtClean="0">
                <a:latin typeface="Arial" pitchFamily="34" charset="0"/>
                <a:cs typeface="Arial" pitchFamily="34" charset="0"/>
              </a:rPr>
              <a:t>сэжигтэй тохиолдлоор тусгаарлагдсан бол зохион </a:t>
            </a:r>
            <a:r>
              <a:rPr lang="mn-MN" sz="1800" dirty="0">
                <a:latin typeface="Arial" pitchFamily="34" charset="0"/>
                <a:cs typeface="Arial" pitchFamily="34" charset="0"/>
              </a:rPr>
              <a:t>байгуулагч энэ талаар бүх оролцогчдод мэдэгдэх </a:t>
            </a:r>
            <a:r>
              <a:rPr lang="mn-MN" sz="1800" dirty="0" smtClean="0">
                <a:latin typeface="Arial" pitchFamily="34" charset="0"/>
                <a:cs typeface="Arial" pitchFamily="34" charset="0"/>
              </a:rPr>
              <a:t>ёстой</a:t>
            </a:r>
            <a:endParaRPr lang="mn-MN" sz="18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1800" dirty="0" smtClean="0">
                <a:latin typeface="Arial" pitchFamily="34" charset="0"/>
                <a:cs typeface="Arial" pitchFamily="34" charset="0"/>
              </a:rPr>
              <a:t>Оролцогчид 14 </a:t>
            </a:r>
            <a:r>
              <a:rPr lang="mn-MN" sz="1800" dirty="0">
                <a:latin typeface="Arial" pitchFamily="34" charset="0"/>
                <a:cs typeface="Arial" pitchFamily="34" charset="0"/>
              </a:rPr>
              <a:t>хоногийн </a:t>
            </a:r>
            <a:r>
              <a:rPr lang="mn-MN" sz="1800" dirty="0" smtClean="0">
                <a:latin typeface="Arial" pitchFamily="34" charset="0"/>
                <a:cs typeface="Arial" pitchFamily="34" charset="0"/>
              </a:rPr>
              <a:t>турш</a:t>
            </a:r>
            <a:r>
              <a:rPr lang="mn-MN" sz="1800" dirty="0">
                <a:latin typeface="Arial" pitchFamily="34" charset="0"/>
                <a:cs typeface="Arial" pitchFamily="34" charset="0"/>
              </a:rPr>
              <a:t> өөрсдийгөө </a:t>
            </a:r>
            <a:r>
              <a:rPr lang="mn-MN" sz="1800" dirty="0" smtClean="0">
                <a:latin typeface="Arial" pitchFamily="34" charset="0"/>
                <a:cs typeface="Arial" pitchFamily="34" charset="0"/>
              </a:rPr>
              <a:t>хянаж өвчний </a:t>
            </a:r>
            <a:r>
              <a:rPr lang="mn-MN" sz="1800" dirty="0">
                <a:latin typeface="Arial" pitchFamily="34" charset="0"/>
                <a:cs typeface="Arial" pitchFamily="34" charset="0"/>
              </a:rPr>
              <a:t>шинж </a:t>
            </a:r>
            <a:r>
              <a:rPr lang="mn-MN" sz="1800" dirty="0" smtClean="0">
                <a:latin typeface="Arial" pitchFamily="34" charset="0"/>
                <a:cs typeface="Arial" pitchFamily="34" charset="0"/>
              </a:rPr>
              <a:t>тэмдэг илэрсэн эсэхээ мэдэх нь чухал</a:t>
            </a:r>
          </a:p>
          <a:p>
            <a:pPr>
              <a:lnSpc>
                <a:spcPct val="114000"/>
              </a:lnSpc>
              <a:buClr>
                <a:srgbClr val="9D1D1D"/>
              </a:buClr>
              <a:buFont typeface="Wingdings" panose="05000000000000000000" pitchFamily="2" charset="2"/>
              <a:buChar char="v"/>
            </a:pPr>
            <a:r>
              <a:rPr lang="mn-MN" sz="1800" dirty="0" smtClean="0">
                <a:latin typeface="Arial" pitchFamily="34" charset="0"/>
                <a:cs typeface="Arial" pitchFamily="34" charset="0"/>
              </a:rPr>
              <a:t>Хэрэв хуралд оролсон хүн өөрт нь шинж тэмдэг илэрвэл гэртээ байж </a:t>
            </a:r>
            <a:r>
              <a:rPr lang="mn-MN" sz="1800" dirty="0">
                <a:latin typeface="Arial" pitchFamily="34" charset="0"/>
                <a:cs typeface="Arial" pitchFamily="34" charset="0"/>
              </a:rPr>
              <a:t>эрүүл мэндийн холбогдох байгууллагад </a:t>
            </a:r>
            <a:r>
              <a:rPr lang="mn-MN" sz="1800" dirty="0" smtClean="0">
                <a:latin typeface="Arial" pitchFamily="34" charset="0"/>
                <a:cs typeface="Arial" pitchFamily="34" charset="0"/>
              </a:rPr>
              <a:t>хандах хэрэгтэй</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Айлчлал, уулзалтын үед өгөх зөвлөгөө</a:t>
            </a:r>
            <a:endParaRPr lang="tr-TR" sz="28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529ACE47-D964-4E53-A95A-0ED849845007}"/>
              </a:ext>
            </a:extLst>
          </p:cNvPr>
          <p:cNvSpPr>
            <a:spLocks noGrp="1"/>
          </p:cNvSpPr>
          <p:nvPr>
            <p:ph type="sldNum" sz="quarter" idx="12"/>
          </p:nvPr>
        </p:nvSpPr>
        <p:spPr/>
        <p:txBody>
          <a:bodyPr/>
          <a:lstStyle/>
          <a:p>
            <a:fld id="{885776FF-AC16-4B72-9C8A-C6C7B834E379}" type="slidenum">
              <a:rPr lang="tr-TR" smtClean="0"/>
              <a:pPr/>
              <a:t>29</a:t>
            </a:fld>
            <a:r>
              <a:rPr lang="tr-TR" dirty="0"/>
              <a:t>/30</a:t>
            </a:r>
          </a:p>
        </p:txBody>
      </p:sp>
      <p:pic>
        <p:nvPicPr>
          <p:cNvPr id="4" name="Resim 3"/>
          <p:cNvPicPr>
            <a:picLocks noChangeAspect="1"/>
          </p:cNvPicPr>
          <p:nvPr/>
        </p:nvPicPr>
        <p:blipFill>
          <a:blip r:embed="rId3"/>
          <a:stretch>
            <a:fillRect/>
          </a:stretch>
        </p:blipFill>
        <p:spPr>
          <a:xfrm>
            <a:off x="7729296" y="4644620"/>
            <a:ext cx="1414704" cy="1420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4181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mn-MN" sz="2400" dirty="0" smtClean="0">
                <a:latin typeface="Arial" pitchFamily="34" charset="0"/>
                <a:cs typeface="Arial" pitchFamily="34" charset="0"/>
              </a:rPr>
              <a:t>Илтгэлийн төлөвлөгөө</a:t>
            </a:r>
            <a:endParaRPr lang="tr-TR" sz="2400" dirty="0">
              <a:latin typeface="Arial" pitchFamily="34" charset="0"/>
              <a:cs typeface="Arial" pitchFamily="34" charset="0"/>
            </a:endParaRPr>
          </a:p>
        </p:txBody>
      </p:sp>
      <p:sp>
        <p:nvSpPr>
          <p:cNvPr id="16" name="İçerik Yer Tutucusu 2"/>
          <p:cNvSpPr>
            <a:spLocks noGrp="1"/>
          </p:cNvSpPr>
          <p:nvPr>
            <p:ph idx="1"/>
          </p:nvPr>
        </p:nvSpPr>
        <p:spPr>
          <a:xfrm>
            <a:off x="463549" y="1296744"/>
            <a:ext cx="8401481" cy="4605292"/>
          </a:xfrm>
        </p:spPr>
        <p:txBody>
          <a:bodyPr>
            <a:noAutofit/>
          </a:bodyPr>
          <a:lstStyle/>
          <a:p>
            <a:pPr>
              <a:lnSpc>
                <a:spcPct val="114000"/>
              </a:lnSpc>
              <a:buClr>
                <a:srgbClr val="9D1D1D"/>
              </a:buClr>
              <a:buFont typeface="Wingdings" panose="05000000000000000000" pitchFamily="2" charset="2"/>
              <a:buChar char="v"/>
            </a:pPr>
            <a:r>
              <a:rPr lang="mn-MN" sz="2400" dirty="0" smtClean="0">
                <a:latin typeface="Arial" pitchFamily="34" charset="0"/>
                <a:cs typeface="Arial" pitchFamily="34" charset="0"/>
              </a:rPr>
              <a:t>Турк Улсад </a:t>
            </a:r>
            <a:r>
              <a:rPr lang="tr-TR" sz="2400" dirty="0" smtClean="0">
                <a:latin typeface="Arial" pitchFamily="34" charset="0"/>
                <a:cs typeface="Arial" pitchFamily="34" charset="0"/>
              </a:rPr>
              <a:t>COVID-19</a:t>
            </a:r>
            <a:endParaRPr lang="tr-TR" sz="24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2400" dirty="0">
                <a:latin typeface="Arial" pitchFamily="34" charset="0"/>
                <a:cs typeface="Arial" pitchFamily="34" charset="0"/>
              </a:rPr>
              <a:t>Турк</a:t>
            </a:r>
            <a:r>
              <a:rPr lang="tr-TR" sz="2400" dirty="0">
                <a:latin typeface="Arial" pitchFamily="34" charset="0"/>
                <a:cs typeface="Arial" pitchFamily="34" charset="0"/>
              </a:rPr>
              <a:t> </a:t>
            </a:r>
            <a:r>
              <a:rPr lang="mn-MN" sz="2400" dirty="0">
                <a:latin typeface="Arial" pitchFamily="34" charset="0"/>
                <a:cs typeface="Arial" pitchFamily="34" charset="0"/>
              </a:rPr>
              <a:t>Улсын </a:t>
            </a:r>
            <a:r>
              <a:rPr lang="mn-MN" sz="2400" dirty="0" smtClean="0">
                <a:latin typeface="Arial" pitchFamily="34" charset="0"/>
                <a:cs typeface="Arial" pitchFamily="34" charset="0"/>
              </a:rPr>
              <a:t>ХЭААБЕГ ба </a:t>
            </a:r>
            <a:r>
              <a:rPr lang="tr-TR" sz="2400" dirty="0" smtClean="0">
                <a:latin typeface="Arial" pitchFamily="34" charset="0"/>
                <a:cs typeface="Arial" pitchFamily="34" charset="0"/>
              </a:rPr>
              <a:t>COVID-19 </a:t>
            </a:r>
            <a:endParaRPr lang="tr-TR" sz="2400" dirty="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2400" dirty="0">
                <a:latin typeface="Arial" pitchFamily="34" charset="0"/>
                <a:cs typeface="Arial" pitchFamily="34" charset="0"/>
              </a:rPr>
              <a:t> </a:t>
            </a:r>
            <a:r>
              <a:rPr lang="mn-MN" sz="2400" dirty="0">
                <a:latin typeface="Arial" pitchFamily="34" charset="0"/>
                <a:cs typeface="Arial" pitchFamily="34" charset="0"/>
              </a:rPr>
              <a:t>Бэлтгэх </a:t>
            </a:r>
            <a:r>
              <a:rPr lang="mn-MN" sz="2400" dirty="0" smtClean="0">
                <a:latin typeface="Arial" pitchFamily="34" charset="0"/>
                <a:cs typeface="Arial" pitchFamily="34" charset="0"/>
              </a:rPr>
              <a:t>баг бүрэлдэхүүн байгуулах, үүрэг</a:t>
            </a:r>
            <a:endParaRPr lang="tr-TR" sz="2400" dirty="0" smtClean="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2400" dirty="0" smtClean="0">
                <a:latin typeface="Arial" pitchFamily="34" charset="0"/>
                <a:cs typeface="Arial" pitchFamily="34" charset="0"/>
              </a:rPr>
              <a:t> </a:t>
            </a:r>
            <a:r>
              <a:rPr lang="mn-MN" sz="2400" dirty="0">
                <a:latin typeface="Arial" pitchFamily="34" charset="0"/>
                <a:cs typeface="Arial" pitchFamily="34" charset="0"/>
              </a:rPr>
              <a:t>Онцгой байдлын төлөвлөгөө ба </a:t>
            </a:r>
            <a:r>
              <a:rPr lang="mn-MN" sz="2400" dirty="0" smtClean="0">
                <a:latin typeface="Arial" pitchFamily="34" charset="0"/>
                <a:cs typeface="Arial" pitchFamily="34" charset="0"/>
              </a:rPr>
              <a:t>эрсдэлийн үнэлгээ</a:t>
            </a:r>
          </a:p>
          <a:p>
            <a:pPr>
              <a:lnSpc>
                <a:spcPct val="114000"/>
              </a:lnSpc>
              <a:buClr>
                <a:srgbClr val="9D1D1D"/>
              </a:buClr>
              <a:buFont typeface="Wingdings" panose="05000000000000000000" pitchFamily="2" charset="2"/>
              <a:buChar char="v"/>
            </a:pPr>
            <a:r>
              <a:rPr lang="tr-TR" sz="2400" dirty="0" smtClean="0">
                <a:latin typeface="Arial" pitchFamily="34" charset="0"/>
                <a:cs typeface="Arial" pitchFamily="34" charset="0"/>
              </a:rPr>
              <a:t> </a:t>
            </a:r>
            <a:r>
              <a:rPr lang="mn-MN" sz="2400" dirty="0">
                <a:latin typeface="Arial" pitchFamily="34" charset="0"/>
                <a:cs typeface="Arial" pitchFamily="34" charset="0"/>
              </a:rPr>
              <a:t> Дэгдэлтийн </a:t>
            </a:r>
            <a:r>
              <a:rPr lang="mn-MN" sz="2400" dirty="0" smtClean="0">
                <a:latin typeface="Arial" pitchFamily="34" charset="0"/>
                <a:cs typeface="Arial" pitchFamily="34" charset="0"/>
              </a:rPr>
              <a:t>тархалтаас </a:t>
            </a:r>
            <a:r>
              <a:rPr lang="mn-MN" sz="2400" dirty="0">
                <a:latin typeface="Arial" pitchFamily="34" charset="0"/>
                <a:cs typeface="Arial" pitchFamily="34" charset="0"/>
              </a:rPr>
              <a:t>урьдчилан </a:t>
            </a:r>
            <a:r>
              <a:rPr lang="mn-MN" sz="2400" dirty="0" smtClean="0">
                <a:latin typeface="Arial" pitchFamily="34" charset="0"/>
                <a:cs typeface="Arial" pitchFamily="34" charset="0"/>
              </a:rPr>
              <a:t>сэргийлэх</a:t>
            </a:r>
          </a:p>
          <a:p>
            <a:pPr>
              <a:lnSpc>
                <a:spcPct val="114000"/>
              </a:lnSpc>
              <a:buClr>
                <a:srgbClr val="9D1D1D"/>
              </a:buClr>
              <a:buFont typeface="Wingdings" panose="05000000000000000000" pitchFamily="2" charset="2"/>
              <a:buChar char="v"/>
            </a:pPr>
            <a:r>
              <a:rPr lang="mn-MN" sz="2400" dirty="0" smtClean="0">
                <a:latin typeface="Arial" pitchFamily="34" charset="0"/>
                <a:cs typeface="Arial" pitchFamily="34" charset="0"/>
              </a:rPr>
              <a:t>Хувийн </a:t>
            </a:r>
            <a:r>
              <a:rPr lang="mn-MN" sz="2400" dirty="0">
                <a:latin typeface="Arial" pitchFamily="34" charset="0"/>
                <a:cs typeface="Arial" pitchFamily="34" charset="0"/>
              </a:rPr>
              <a:t>хамгаалах хэрэгслийн </a:t>
            </a:r>
            <a:r>
              <a:rPr lang="mn-MN" sz="2400" dirty="0" smtClean="0">
                <a:latin typeface="Arial" pitchFamily="34" charset="0"/>
                <a:cs typeface="Arial" pitchFamily="34" charset="0"/>
              </a:rPr>
              <a:t>талаарх удирдамж</a:t>
            </a:r>
          </a:p>
          <a:p>
            <a:pPr>
              <a:lnSpc>
                <a:spcPct val="114000"/>
              </a:lnSpc>
              <a:buClr>
                <a:srgbClr val="9D1D1D"/>
              </a:buClr>
              <a:buFont typeface="Wingdings" panose="05000000000000000000" pitchFamily="2" charset="2"/>
              <a:buChar char="v"/>
            </a:pPr>
            <a:r>
              <a:rPr lang="tr-TR" sz="2400" dirty="0" smtClean="0">
                <a:latin typeface="Arial" pitchFamily="34" charset="0"/>
                <a:cs typeface="Arial" pitchFamily="34" charset="0"/>
              </a:rPr>
              <a:t> </a:t>
            </a:r>
            <a:r>
              <a:rPr lang="mn-MN" sz="2400" dirty="0">
                <a:latin typeface="Arial" pitchFamily="34" charset="0"/>
                <a:cs typeface="Arial" pitchFamily="34" charset="0"/>
              </a:rPr>
              <a:t> Ажлын </a:t>
            </a:r>
            <a:r>
              <a:rPr lang="mn-MN" sz="2400" dirty="0" smtClean="0">
                <a:latin typeface="Arial" pitchFamily="34" charset="0"/>
                <a:cs typeface="Arial" pitchFamily="34" charset="0"/>
              </a:rPr>
              <a:t>байранд хэн </a:t>
            </a:r>
            <a:r>
              <a:rPr lang="mn-MN" sz="2400" dirty="0">
                <a:latin typeface="Arial" pitchFamily="34" charset="0"/>
                <a:cs typeface="Arial" pitchFamily="34" charset="0"/>
              </a:rPr>
              <a:t>нэгэн </a:t>
            </a:r>
            <a:r>
              <a:rPr lang="tr-TR" sz="2400" dirty="0" smtClean="0">
                <a:latin typeface="Arial" pitchFamily="34" charset="0"/>
                <a:cs typeface="Arial" pitchFamily="34" charset="0"/>
              </a:rPr>
              <a:t>COVID-19-</a:t>
            </a:r>
            <a:r>
              <a:rPr lang="mn-MN" sz="2400" dirty="0" smtClean="0">
                <a:latin typeface="Arial" pitchFamily="34" charset="0"/>
                <a:cs typeface="Arial" pitchFamily="34" charset="0"/>
              </a:rPr>
              <a:t>р өвдсөн эсвэл сэжиглэгдэж </a:t>
            </a:r>
            <a:r>
              <a:rPr lang="mn-MN" sz="2400" dirty="0">
                <a:latin typeface="Arial" pitchFamily="34" charset="0"/>
                <a:cs typeface="Arial" pitchFamily="34" charset="0"/>
              </a:rPr>
              <a:t>байгаа бол яах вэ?</a:t>
            </a:r>
            <a:r>
              <a:rPr lang="tr-TR" sz="2400" dirty="0" smtClean="0">
                <a:latin typeface="Arial" pitchFamily="34" charset="0"/>
                <a:cs typeface="Arial" pitchFamily="34" charset="0"/>
              </a:rPr>
              <a:t> </a:t>
            </a:r>
            <a:endParaRPr lang="mn-MN" sz="2400" dirty="0" smtClean="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mn-MN" sz="2400" dirty="0" smtClean="0">
                <a:latin typeface="Arial" pitchFamily="34" charset="0"/>
                <a:cs typeface="Arial" pitchFamily="34" charset="0"/>
              </a:rPr>
              <a:t>Айлчлал, уулзалтын үед өгөх зөвлөгөө</a:t>
            </a:r>
            <a:endParaRPr lang="tr-TR" sz="24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Slayt Numarası Yer Tutucusu 2">
            <a:extLst>
              <a:ext uri="{FF2B5EF4-FFF2-40B4-BE49-F238E27FC236}">
                <a16:creationId xmlns="" xmlns:a16="http://schemas.microsoft.com/office/drawing/2014/main" id="{502B1FA4-7C24-4EF7-B81F-6933D5AC2789}"/>
              </a:ext>
            </a:extLst>
          </p:cNvPr>
          <p:cNvSpPr>
            <a:spLocks noGrp="1"/>
          </p:cNvSpPr>
          <p:nvPr>
            <p:ph type="sldNum" sz="quarter" idx="12"/>
          </p:nvPr>
        </p:nvSpPr>
        <p:spPr/>
        <p:txBody>
          <a:bodyPr/>
          <a:lstStyle/>
          <a:p>
            <a:fld id="{885776FF-AC16-4B72-9C8A-C6C7B834E379}" type="slidenum">
              <a:rPr lang="tr-TR" smtClean="0"/>
              <a:pPr/>
              <a:t>3</a:t>
            </a:fld>
            <a:r>
              <a:rPr lang="tr-TR"/>
              <a:t>/30</a:t>
            </a:r>
            <a:endParaRPr lang="tr-TR" dirty="0"/>
          </a:p>
        </p:txBody>
      </p:sp>
    </p:spTree>
    <p:extLst>
      <p:ext uri="{BB962C8B-B14F-4D97-AF65-F5344CB8AC3E}">
        <p14:creationId xmlns:p14="http://schemas.microsoft.com/office/powerpoint/2010/main" val="4157329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468210E1-647A-4610-A305-5C30B03E5DD6}"/>
              </a:ext>
            </a:extLst>
          </p:cNvPr>
          <p:cNvSpPr txBox="1"/>
          <p:nvPr/>
        </p:nvSpPr>
        <p:spPr>
          <a:xfrm>
            <a:off x="1707883" y="3202829"/>
            <a:ext cx="5875020" cy="2246769"/>
          </a:xfrm>
          <a:prstGeom prst="rect">
            <a:avLst/>
          </a:prstGeom>
          <a:solidFill>
            <a:schemeClr val="bg1"/>
          </a:solidFill>
        </p:spPr>
        <p:txBody>
          <a:bodyPr wrap="square" rtlCol="0">
            <a:spAutoFit/>
          </a:bodyPr>
          <a:lstStyle/>
          <a:p>
            <a:pPr algn="ctr"/>
            <a:r>
              <a:rPr lang="mn-MN" sz="4400" b="1" dirty="0" smtClean="0">
                <a:latin typeface="Arial" pitchFamily="34" charset="0"/>
                <a:cs typeface="Arial" pitchFamily="34" charset="0"/>
              </a:rPr>
              <a:t>Баярлалаа</a:t>
            </a:r>
            <a:endParaRPr lang="tr-TR" sz="4400" b="1" dirty="0" smtClean="0">
              <a:latin typeface="Arial" pitchFamily="34" charset="0"/>
              <a:cs typeface="Arial" pitchFamily="34" charset="0"/>
            </a:endParaRPr>
          </a:p>
          <a:p>
            <a:pPr algn="ctr">
              <a:buClr>
                <a:srgbClr val="9D1D1D"/>
              </a:buClr>
            </a:pPr>
            <a:r>
              <a:rPr lang="mn-MN" sz="2800" dirty="0" smtClean="0">
                <a:latin typeface="Arial" pitchFamily="34" charset="0"/>
                <a:cs typeface="Arial" pitchFamily="34" charset="0"/>
              </a:rPr>
              <a:t>Аюгүл Гүрэл </a:t>
            </a:r>
            <a:endParaRPr lang="tr-TR" sz="2800" dirty="0">
              <a:latin typeface="Arial" pitchFamily="34" charset="0"/>
              <a:cs typeface="Arial" pitchFamily="34" charset="0"/>
            </a:endParaRPr>
          </a:p>
          <a:p>
            <a:pPr algn="ctr">
              <a:buClr>
                <a:srgbClr val="9D1D1D"/>
              </a:buClr>
            </a:pPr>
            <a:r>
              <a:rPr lang="mn-MN" sz="2400" b="1" dirty="0">
                <a:latin typeface="Arial" pitchFamily="34" charset="0"/>
                <a:cs typeface="Arial" pitchFamily="34" charset="0"/>
              </a:rPr>
              <a:t>Хөдөлмөрийн эрүүл ахуй, аюулгүй байдлын мэргэжилтэн </a:t>
            </a:r>
            <a:r>
              <a:rPr lang="tr-TR" sz="2000" dirty="0" smtClean="0">
                <a:latin typeface="Arial" pitchFamily="34" charset="0"/>
                <a:cs typeface="Arial" pitchFamily="34" charset="0"/>
              </a:rPr>
              <a:t>aygul.gurel@ailevecalisma.gov.tr</a:t>
            </a:r>
            <a:endParaRPr lang="tr-TR" sz="2000" dirty="0">
              <a:latin typeface="Arial" pitchFamily="34" charset="0"/>
              <a:cs typeface="Arial" pitchFamily="34" charset="0"/>
            </a:endParaRPr>
          </a:p>
        </p:txBody>
      </p:sp>
      <p:sp>
        <p:nvSpPr>
          <p:cNvPr id="3" name="Slayt Numarası Yer Tutucusu 2">
            <a:extLst>
              <a:ext uri="{FF2B5EF4-FFF2-40B4-BE49-F238E27FC236}">
                <a16:creationId xmlns="" xmlns:a16="http://schemas.microsoft.com/office/drawing/2014/main" id="{D3240D80-AB4F-45FC-80A4-5D58AF10BED1}"/>
              </a:ext>
            </a:extLst>
          </p:cNvPr>
          <p:cNvSpPr>
            <a:spLocks noGrp="1"/>
          </p:cNvSpPr>
          <p:nvPr>
            <p:ph type="sldNum" sz="quarter" idx="12"/>
          </p:nvPr>
        </p:nvSpPr>
        <p:spPr/>
        <p:txBody>
          <a:bodyPr/>
          <a:lstStyle/>
          <a:p>
            <a:fld id="{885776FF-AC16-4B72-9C8A-C6C7B834E379}" type="slidenum">
              <a:rPr lang="tr-TR" smtClean="0"/>
              <a:t>30</a:t>
            </a:fld>
            <a:endParaRPr lang="tr-TR"/>
          </a:p>
        </p:txBody>
      </p:sp>
      <p:sp>
        <p:nvSpPr>
          <p:cNvPr id="4" name="İçerik Yer Tutucusu 2"/>
          <p:cNvSpPr txBox="1">
            <a:spLocks/>
          </p:cNvSpPr>
          <p:nvPr/>
        </p:nvSpPr>
        <p:spPr>
          <a:xfrm>
            <a:off x="5033592" y="2457109"/>
            <a:ext cx="4452579" cy="1018818"/>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a:buClr>
                <a:srgbClr val="9D1D1D"/>
              </a:buClr>
            </a:pPr>
            <a:endParaRPr lang="tr-TR"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9223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nSpc>
                <a:spcPct val="114000"/>
              </a:lnSpc>
              <a:buClr>
                <a:srgbClr val="9D1D1D"/>
              </a:buClr>
              <a:buFont typeface="Wingdings" panose="05000000000000000000" pitchFamily="2" charset="2"/>
              <a:buChar char="v"/>
            </a:pPr>
            <a:r>
              <a:rPr lang="mn-MN" dirty="0">
                <a:latin typeface="Arial" pitchFamily="34" charset="0"/>
                <a:cs typeface="Arial" pitchFamily="34" charset="0"/>
              </a:rPr>
              <a:t>Турк Улсад </a:t>
            </a:r>
            <a:r>
              <a:rPr lang="tr-TR" dirty="0">
                <a:latin typeface="Arial" pitchFamily="34" charset="0"/>
                <a:cs typeface="Arial" pitchFamily="34" charset="0"/>
              </a:rPr>
              <a:t>COVID-19</a:t>
            </a: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a:stretch>
            <a:fillRect/>
          </a:stretch>
        </p:blipFill>
        <p:spPr>
          <a:xfrm>
            <a:off x="322333" y="1969252"/>
            <a:ext cx="7886700" cy="4258285"/>
          </a:xfrm>
          <a:prstGeom prst="rect">
            <a:avLst/>
          </a:prstGeom>
        </p:spPr>
      </p:pic>
      <p:sp>
        <p:nvSpPr>
          <p:cNvPr id="3" name="Slayt Numarası Yer Tutucusu 2">
            <a:extLst>
              <a:ext uri="{FF2B5EF4-FFF2-40B4-BE49-F238E27FC236}">
                <a16:creationId xmlns="" xmlns:a16="http://schemas.microsoft.com/office/drawing/2014/main" id="{07EB2DE6-195D-4802-9ADC-4792D4E0C214}"/>
              </a:ext>
            </a:extLst>
          </p:cNvPr>
          <p:cNvSpPr>
            <a:spLocks noGrp="1"/>
          </p:cNvSpPr>
          <p:nvPr>
            <p:ph type="sldNum" sz="quarter" idx="12"/>
          </p:nvPr>
        </p:nvSpPr>
        <p:spPr/>
        <p:txBody>
          <a:bodyPr/>
          <a:lstStyle/>
          <a:p>
            <a:fld id="{885776FF-AC16-4B72-9C8A-C6C7B834E379}" type="slidenum">
              <a:rPr lang="tr-TR" smtClean="0"/>
              <a:pPr/>
              <a:t>4</a:t>
            </a:fld>
            <a:r>
              <a:rPr lang="tr-TR"/>
              <a:t>/30</a:t>
            </a:r>
            <a:endParaRPr lang="tr-TR" dirty="0"/>
          </a:p>
        </p:txBody>
      </p:sp>
    </p:spTree>
    <p:extLst>
      <p:ext uri="{BB962C8B-B14F-4D97-AF65-F5344CB8AC3E}">
        <p14:creationId xmlns:p14="http://schemas.microsoft.com/office/powerpoint/2010/main" val="2589937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İSGGM ve COVID-19</a:t>
            </a: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206914861"/>
              </p:ext>
            </p:extLst>
          </p:nvPr>
        </p:nvGraphicFramePr>
        <p:xfrm>
          <a:off x="198076" y="1857435"/>
          <a:ext cx="7235108"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6351" y="1652625"/>
            <a:ext cx="1499671" cy="8408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Resi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8597" y="2677846"/>
            <a:ext cx="1529372" cy="8602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Resim 15"/>
          <p:cNvPicPr>
            <a:picLocks noChangeAspect="1"/>
          </p:cNvPicPr>
          <p:nvPr/>
        </p:nvPicPr>
        <p:blipFill>
          <a:blip r:embed="rId10"/>
          <a:stretch>
            <a:fillRect/>
          </a:stretch>
        </p:blipFill>
        <p:spPr>
          <a:xfrm>
            <a:off x="7570665" y="4852789"/>
            <a:ext cx="1445358" cy="9838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2" descr="Projects | EVBB - European Association of Institutes for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6351" y="3722452"/>
            <a:ext cx="1529372" cy="9460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Slayt Numarası Yer Tutucusu 2">
            <a:extLst>
              <a:ext uri="{FF2B5EF4-FFF2-40B4-BE49-F238E27FC236}">
                <a16:creationId xmlns="" xmlns:a16="http://schemas.microsoft.com/office/drawing/2014/main" id="{626C8BD0-A746-4C66-914A-004F9206277D}"/>
              </a:ext>
            </a:extLst>
          </p:cNvPr>
          <p:cNvSpPr>
            <a:spLocks noGrp="1"/>
          </p:cNvSpPr>
          <p:nvPr>
            <p:ph type="sldNum" sz="quarter" idx="12"/>
          </p:nvPr>
        </p:nvSpPr>
        <p:spPr/>
        <p:txBody>
          <a:bodyPr/>
          <a:lstStyle/>
          <a:p>
            <a:fld id="{885776FF-AC16-4B72-9C8A-C6C7B834E379}" type="slidenum">
              <a:rPr lang="tr-TR" smtClean="0"/>
              <a:pPr/>
              <a:t>5</a:t>
            </a:fld>
            <a:r>
              <a:rPr lang="tr-TR"/>
              <a:t>/30</a:t>
            </a:r>
            <a:endParaRPr lang="tr-TR" dirty="0"/>
          </a:p>
        </p:txBody>
      </p:sp>
    </p:spTree>
    <p:extLst>
      <p:ext uri="{BB962C8B-B14F-4D97-AF65-F5344CB8AC3E}">
        <p14:creationId xmlns:p14="http://schemas.microsoft.com/office/powerpoint/2010/main" val="1397066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nSpc>
                <a:spcPct val="114000"/>
              </a:lnSpc>
              <a:buClr>
                <a:srgbClr val="9D1D1D"/>
              </a:buClr>
              <a:buFont typeface="Wingdings" panose="05000000000000000000" pitchFamily="2" charset="2"/>
              <a:buChar char="v"/>
            </a:pPr>
            <a:r>
              <a:rPr lang="mn-MN" sz="2400" dirty="0">
                <a:latin typeface="Arial" pitchFamily="34" charset="0"/>
                <a:cs typeface="Arial" pitchFamily="34" charset="0"/>
              </a:rPr>
              <a:t>Турк</a:t>
            </a:r>
            <a:r>
              <a:rPr lang="tr-TR" sz="2400" dirty="0">
                <a:latin typeface="Arial" pitchFamily="34" charset="0"/>
                <a:cs typeface="Arial" pitchFamily="34" charset="0"/>
              </a:rPr>
              <a:t> </a:t>
            </a:r>
            <a:r>
              <a:rPr lang="mn-MN" sz="2400" dirty="0">
                <a:latin typeface="Arial" pitchFamily="34" charset="0"/>
                <a:cs typeface="Arial" pitchFamily="34" charset="0"/>
              </a:rPr>
              <a:t>Улсын ХЭААБЕГ ба </a:t>
            </a:r>
            <a:r>
              <a:rPr lang="tr-TR" sz="2400" dirty="0">
                <a:latin typeface="Arial" pitchFamily="34" charset="0"/>
                <a:cs typeface="Arial" pitchFamily="34" charset="0"/>
              </a:rPr>
              <a:t>COVID-19 </a:t>
            </a: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 xmlns:a16="http://schemas.microsoft.com/office/drawing/2014/main" id="{231364AF-2025-4635-A595-5587ACC047D3}"/>
              </a:ext>
            </a:extLst>
          </p:cNvPr>
          <p:cNvPicPr>
            <a:picLocks noChangeAspect="1"/>
          </p:cNvPicPr>
          <p:nvPr/>
        </p:nvPicPr>
        <p:blipFill>
          <a:blip r:embed="rId3"/>
          <a:stretch>
            <a:fillRect/>
          </a:stretch>
        </p:blipFill>
        <p:spPr>
          <a:xfrm>
            <a:off x="5794409" y="1381092"/>
            <a:ext cx="3262684" cy="4543982"/>
          </a:xfrm>
          <a:prstGeom prst="rect">
            <a:avLst/>
          </a:prstGeom>
          <a:ln>
            <a:solidFill>
              <a:schemeClr val="tx1"/>
            </a:solidFill>
          </a:ln>
        </p:spPr>
      </p:pic>
      <p:pic>
        <p:nvPicPr>
          <p:cNvPr id="10" name="Resim 9">
            <a:extLst>
              <a:ext uri="{FF2B5EF4-FFF2-40B4-BE49-F238E27FC236}">
                <a16:creationId xmlns="" xmlns:a16="http://schemas.microsoft.com/office/drawing/2014/main" id="{D2360924-957F-4684-9B99-C29391FD0DE9}"/>
              </a:ext>
            </a:extLst>
          </p:cNvPr>
          <p:cNvPicPr>
            <a:picLocks noChangeAspect="1"/>
          </p:cNvPicPr>
          <p:nvPr/>
        </p:nvPicPr>
        <p:blipFill>
          <a:blip r:embed="rId4"/>
          <a:stretch>
            <a:fillRect/>
          </a:stretch>
        </p:blipFill>
        <p:spPr>
          <a:xfrm>
            <a:off x="115390" y="1386384"/>
            <a:ext cx="3311090" cy="4469272"/>
          </a:xfrm>
          <a:prstGeom prst="rect">
            <a:avLst/>
          </a:prstGeom>
        </p:spPr>
      </p:pic>
      <p:pic>
        <p:nvPicPr>
          <p:cNvPr id="11" name="Resim 10">
            <a:extLst>
              <a:ext uri="{FF2B5EF4-FFF2-40B4-BE49-F238E27FC236}">
                <a16:creationId xmlns="" xmlns:a16="http://schemas.microsoft.com/office/drawing/2014/main" id="{7E30AFD1-6120-4DBD-B3BE-820C67FCD533}"/>
              </a:ext>
            </a:extLst>
          </p:cNvPr>
          <p:cNvPicPr>
            <a:picLocks noChangeAspect="1"/>
          </p:cNvPicPr>
          <p:nvPr/>
        </p:nvPicPr>
        <p:blipFill>
          <a:blip r:embed="rId5"/>
          <a:stretch>
            <a:fillRect/>
          </a:stretch>
        </p:blipFill>
        <p:spPr>
          <a:xfrm>
            <a:off x="3013408" y="1590324"/>
            <a:ext cx="3312206" cy="4619184"/>
          </a:xfrm>
          <a:prstGeom prst="rect">
            <a:avLst/>
          </a:prstGeom>
        </p:spPr>
      </p:pic>
      <p:sp>
        <p:nvSpPr>
          <p:cNvPr id="3" name="Slayt Numarası Yer Tutucusu 2">
            <a:extLst>
              <a:ext uri="{FF2B5EF4-FFF2-40B4-BE49-F238E27FC236}">
                <a16:creationId xmlns="" xmlns:a16="http://schemas.microsoft.com/office/drawing/2014/main" id="{F1280772-48F3-4C9A-B3CB-5315F6962937}"/>
              </a:ext>
            </a:extLst>
          </p:cNvPr>
          <p:cNvSpPr>
            <a:spLocks noGrp="1"/>
          </p:cNvSpPr>
          <p:nvPr>
            <p:ph type="sldNum" sz="quarter" idx="12"/>
          </p:nvPr>
        </p:nvSpPr>
        <p:spPr/>
        <p:txBody>
          <a:bodyPr/>
          <a:lstStyle/>
          <a:p>
            <a:fld id="{885776FF-AC16-4B72-9C8A-C6C7B834E379}" type="slidenum">
              <a:rPr lang="tr-TR" smtClean="0"/>
              <a:pPr/>
              <a:t>6</a:t>
            </a:fld>
            <a:r>
              <a:rPr lang="tr-TR"/>
              <a:t>/30</a:t>
            </a:r>
            <a:endParaRPr lang="tr-TR" dirty="0"/>
          </a:p>
        </p:txBody>
      </p:sp>
    </p:spTree>
    <p:extLst>
      <p:ext uri="{BB962C8B-B14F-4D97-AF65-F5344CB8AC3E}">
        <p14:creationId xmlns:p14="http://schemas.microsoft.com/office/powerpoint/2010/main" val="320120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88758" y="1536844"/>
            <a:ext cx="4837719" cy="4105200"/>
          </a:xfrm>
        </p:spPr>
        <p:txBody>
          <a:bodyPr>
            <a:normAutofit/>
          </a:bodyPr>
          <a:lstStyle/>
          <a:p>
            <a:pPr>
              <a:lnSpc>
                <a:spcPct val="160000"/>
              </a:lnSpc>
              <a:buClr>
                <a:srgbClr val="9D1D1D"/>
              </a:buClr>
              <a:buFont typeface="Wingdings" panose="05000000000000000000" pitchFamily="2" charset="2"/>
              <a:buChar char="v"/>
            </a:pPr>
            <a:r>
              <a:rPr lang="mn-MN" sz="1600" b="1" dirty="0" smtClean="0">
                <a:latin typeface="Arial" pitchFamily="34" charset="0"/>
                <a:cs typeface="Arial" pitchFamily="34" charset="0"/>
              </a:rPr>
              <a:t>Бэлтгэх </a:t>
            </a:r>
            <a:r>
              <a:rPr lang="mn-MN" sz="1600" b="1" dirty="0">
                <a:latin typeface="Arial" pitchFamily="34" charset="0"/>
                <a:cs typeface="Arial" pitchFamily="34" charset="0"/>
              </a:rPr>
              <a:t>баг</a:t>
            </a:r>
            <a:endParaRPr lang="tr-TR" sz="1600" b="1" dirty="0" smtClean="0">
              <a:latin typeface="Arial" pitchFamily="34" charset="0"/>
              <a:cs typeface="Arial" pitchFamily="34" charset="0"/>
            </a:endParaRPr>
          </a:p>
          <a:p>
            <a:pPr lvl="1">
              <a:lnSpc>
                <a:spcPct val="160000"/>
              </a:lnSpc>
              <a:buClr>
                <a:srgbClr val="9D1D1D"/>
              </a:buClr>
            </a:pPr>
            <a:r>
              <a:rPr lang="mn-MN" sz="1600" dirty="0" smtClean="0">
                <a:latin typeface="Arial" pitchFamily="34" charset="0"/>
                <a:cs typeface="Arial" pitchFamily="34" charset="0"/>
              </a:rPr>
              <a:t>Хөдөлмөрийн </a:t>
            </a:r>
            <a:r>
              <a:rPr lang="mn-MN" sz="1600" dirty="0">
                <a:latin typeface="Arial" pitchFamily="34" charset="0"/>
                <a:cs typeface="Arial" pitchFamily="34" charset="0"/>
              </a:rPr>
              <a:t>эрүүл мэнд, аюулгүй </a:t>
            </a:r>
            <a:r>
              <a:rPr lang="mn-MN" sz="1600" dirty="0" smtClean="0">
                <a:latin typeface="Arial" pitchFamily="34" charset="0"/>
                <a:cs typeface="Arial" pitchFamily="34" charset="0"/>
              </a:rPr>
              <a:t>байдал </a:t>
            </a:r>
          </a:p>
          <a:p>
            <a:pPr lvl="1">
              <a:lnSpc>
                <a:spcPct val="160000"/>
              </a:lnSpc>
              <a:buClr>
                <a:srgbClr val="9D1D1D"/>
              </a:buClr>
            </a:pPr>
            <a:r>
              <a:rPr lang="mn-MN" sz="1600" dirty="0">
                <a:latin typeface="Arial" pitchFamily="34" charset="0"/>
                <a:cs typeface="Arial" pitchFamily="34" charset="0"/>
              </a:rPr>
              <a:t>Ажил олгогч / ажил олгогчийн төлөөлөгч, ажлын байрны эмч, хөдөлмөрийн аюулгүй байдлын мэргэжилтэн, эрүүл мэндийн бусад ажилтнууд, ажилчдын төлөөлөгч, анхны тусламжийн </a:t>
            </a:r>
            <a:r>
              <a:rPr lang="mn-MN" sz="1600" dirty="0" smtClean="0">
                <a:latin typeface="Arial" pitchFamily="34" charset="0"/>
                <a:cs typeface="Arial" pitchFamily="34" charset="0"/>
              </a:rPr>
              <a:t>сургалтанд </a:t>
            </a:r>
            <a:r>
              <a:rPr lang="mn-MN" sz="1600" dirty="0">
                <a:latin typeface="Arial" pitchFamily="34" charset="0"/>
                <a:cs typeface="Arial" pitchFamily="34" charset="0"/>
              </a:rPr>
              <a:t>хамрагдсан </a:t>
            </a:r>
            <a:r>
              <a:rPr lang="mn-MN" sz="1600" dirty="0" smtClean="0">
                <a:latin typeface="Arial" pitchFamily="34" charset="0"/>
                <a:cs typeface="Arial" pitchFamily="34" charset="0"/>
              </a:rPr>
              <a:t>ажилтнууд</a:t>
            </a:r>
            <a:endParaRPr lang="tr-TR" sz="16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Бэлтгэх </a:t>
            </a:r>
            <a:r>
              <a:rPr lang="mn-MN" sz="2800" dirty="0" smtClean="0">
                <a:latin typeface="Arial" pitchFamily="34" charset="0"/>
                <a:cs typeface="Arial" pitchFamily="34" charset="0"/>
              </a:rPr>
              <a:t>баг </a:t>
            </a:r>
            <a:r>
              <a:rPr lang="mn-MN" sz="2800" dirty="0">
                <a:latin typeface="Arial" pitchFamily="34" charset="0"/>
                <a:cs typeface="Arial" pitchFamily="34" charset="0"/>
              </a:rPr>
              <a:t>бүрэлдэхүүн байгуулах, </a:t>
            </a:r>
            <a:r>
              <a:rPr lang="mn-MN" sz="2800" dirty="0" smtClean="0">
                <a:latin typeface="Arial" pitchFamily="34" charset="0"/>
                <a:cs typeface="Arial" pitchFamily="34" charset="0"/>
              </a:rPr>
              <a:t>тэдний үүрэг</a:t>
            </a:r>
            <a:endParaRPr lang="tr-TR" sz="2800" dirty="0">
              <a:latin typeface="Arial" pitchFamily="34" charset="0"/>
              <a:cs typeface="Arial"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850" y="2789344"/>
            <a:ext cx="28575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ayt Numarası Yer Tutucusu 3">
            <a:extLst>
              <a:ext uri="{FF2B5EF4-FFF2-40B4-BE49-F238E27FC236}">
                <a16:creationId xmlns="" xmlns:a16="http://schemas.microsoft.com/office/drawing/2014/main" id="{2FF87667-EC3C-439D-8BA5-DFF02F249ACD}"/>
              </a:ext>
            </a:extLst>
          </p:cNvPr>
          <p:cNvSpPr>
            <a:spLocks noGrp="1"/>
          </p:cNvSpPr>
          <p:nvPr>
            <p:ph type="sldNum" sz="quarter" idx="12"/>
          </p:nvPr>
        </p:nvSpPr>
        <p:spPr/>
        <p:txBody>
          <a:bodyPr/>
          <a:lstStyle/>
          <a:p>
            <a:fld id="{885776FF-AC16-4B72-9C8A-C6C7B834E379}" type="slidenum">
              <a:rPr lang="tr-TR" smtClean="0"/>
              <a:pPr/>
              <a:t>7</a:t>
            </a:fld>
            <a:r>
              <a:rPr lang="tr-TR"/>
              <a:t>/30</a:t>
            </a:r>
            <a:endParaRPr lang="tr-TR" dirty="0"/>
          </a:p>
        </p:txBody>
      </p:sp>
    </p:spTree>
    <p:extLst>
      <p:ext uri="{BB962C8B-B14F-4D97-AF65-F5344CB8AC3E}">
        <p14:creationId xmlns:p14="http://schemas.microsoft.com/office/powerpoint/2010/main" val="99688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88758" y="1299627"/>
            <a:ext cx="8587198" cy="5112187"/>
          </a:xfrm>
        </p:spPr>
        <p:txBody>
          <a:bodyPr>
            <a:normAutofit/>
          </a:bodyPr>
          <a:lstStyle/>
          <a:p>
            <a:pPr>
              <a:lnSpc>
                <a:spcPct val="114000"/>
              </a:lnSpc>
              <a:buClr>
                <a:srgbClr val="9D1D1D"/>
              </a:buClr>
              <a:buFont typeface="Wingdings" panose="05000000000000000000" pitchFamily="2" charset="2"/>
              <a:buChar char="v"/>
            </a:pPr>
            <a:r>
              <a:rPr lang="mn-MN" sz="1800" dirty="0" smtClean="0">
                <a:latin typeface="Arial" pitchFamily="34" charset="0"/>
                <a:cs typeface="Arial" pitchFamily="34" charset="0"/>
              </a:rPr>
              <a:t>Бэлтгэл </a:t>
            </a:r>
            <a:r>
              <a:rPr lang="mn-MN" sz="1800" dirty="0">
                <a:latin typeface="Arial" pitchFamily="34" charset="0"/>
                <a:cs typeface="Arial" pitchFamily="34" charset="0"/>
              </a:rPr>
              <a:t>ажлын баг хийх ёстой ажлууд</a:t>
            </a:r>
            <a:endParaRPr lang="tr-TR" sz="1800" dirty="0">
              <a:latin typeface="Arial" pitchFamily="34" charset="0"/>
              <a:cs typeface="Arial" pitchFamily="34" charset="0"/>
            </a:endParaRPr>
          </a:p>
          <a:p>
            <a:pPr lvl="1">
              <a:lnSpc>
                <a:spcPct val="114000"/>
              </a:lnSpc>
              <a:buClr>
                <a:srgbClr val="9D1D1D"/>
              </a:buClr>
            </a:pPr>
            <a:r>
              <a:rPr lang="mn-MN" dirty="0">
                <a:latin typeface="Arial" pitchFamily="34" charset="0"/>
                <a:cs typeface="Arial" pitchFamily="34" charset="0"/>
              </a:rPr>
              <a:t>Авах арга хэмжээний талаар судалгаа </a:t>
            </a:r>
            <a:r>
              <a:rPr lang="mn-MN" dirty="0" smtClean="0">
                <a:latin typeface="Arial" pitchFamily="34" charset="0"/>
                <a:cs typeface="Arial" pitchFamily="34" charset="0"/>
              </a:rPr>
              <a:t>хийх</a:t>
            </a:r>
            <a:endParaRPr lang="mn-MN" dirty="0">
              <a:latin typeface="Arial" pitchFamily="34" charset="0"/>
              <a:cs typeface="Arial" pitchFamily="34" charset="0"/>
            </a:endParaRPr>
          </a:p>
          <a:p>
            <a:pPr lvl="1">
              <a:lnSpc>
                <a:spcPct val="114000"/>
              </a:lnSpc>
              <a:buClr>
                <a:srgbClr val="9D1D1D"/>
              </a:buClr>
            </a:pPr>
            <a:r>
              <a:rPr lang="mn-MN" dirty="0">
                <a:latin typeface="Arial" pitchFamily="34" charset="0"/>
                <a:cs typeface="Arial" pitchFamily="34" charset="0"/>
              </a:rPr>
              <a:t>Ажлын байран дахь эрүүл ахуй, цэвэрлэгээний талаар шаардлагатай ажлыг </a:t>
            </a:r>
            <a:r>
              <a:rPr lang="mn-MN" dirty="0" smtClean="0">
                <a:latin typeface="Arial" pitchFamily="34" charset="0"/>
                <a:cs typeface="Arial" pitchFamily="34" charset="0"/>
              </a:rPr>
              <a:t>хийх</a:t>
            </a:r>
            <a:endParaRPr lang="mn-MN" dirty="0">
              <a:latin typeface="Arial" pitchFamily="34" charset="0"/>
              <a:cs typeface="Arial" pitchFamily="34" charset="0"/>
            </a:endParaRPr>
          </a:p>
          <a:p>
            <a:pPr lvl="1">
              <a:lnSpc>
                <a:spcPct val="114000"/>
              </a:lnSpc>
              <a:buClr>
                <a:srgbClr val="9D1D1D"/>
              </a:buClr>
            </a:pPr>
            <a:r>
              <a:rPr lang="mn-MN" dirty="0" smtClean="0">
                <a:latin typeface="Arial" pitchFamily="34" charset="0"/>
                <a:cs typeface="Arial" pitchFamily="34" charset="0"/>
              </a:rPr>
              <a:t>Байгууллагын дотоод </a:t>
            </a:r>
            <a:r>
              <a:rPr lang="mn-MN" dirty="0">
                <a:latin typeface="Arial" pitchFamily="34" charset="0"/>
                <a:cs typeface="Arial" pitchFamily="34" charset="0"/>
              </a:rPr>
              <a:t>болон гадаад харилцааг </a:t>
            </a:r>
            <a:r>
              <a:rPr lang="mn-MN" dirty="0" smtClean="0">
                <a:latin typeface="Arial" pitchFamily="34" charset="0"/>
                <a:cs typeface="Arial" pitchFamily="34" charset="0"/>
              </a:rPr>
              <a:t>хангах, зохицуулах</a:t>
            </a:r>
            <a:endParaRPr lang="mn-MN" dirty="0">
              <a:latin typeface="Arial" pitchFamily="34" charset="0"/>
              <a:cs typeface="Arial" pitchFamily="34" charset="0"/>
            </a:endParaRPr>
          </a:p>
          <a:p>
            <a:pPr lvl="1">
              <a:lnSpc>
                <a:spcPct val="114000"/>
              </a:lnSpc>
              <a:buClr>
                <a:srgbClr val="9D1D1D"/>
              </a:buClr>
            </a:pPr>
            <a:r>
              <a:rPr lang="mn-MN" dirty="0">
                <a:latin typeface="Arial" pitchFamily="34" charset="0"/>
                <a:cs typeface="Arial" pitchFamily="34" charset="0"/>
              </a:rPr>
              <a:t>Яаралтай тусламжийн </a:t>
            </a:r>
            <a:r>
              <a:rPr lang="mn-MN" dirty="0" smtClean="0">
                <a:latin typeface="Arial" pitchFamily="34" charset="0"/>
                <a:cs typeface="Arial" pitchFamily="34" charset="0"/>
              </a:rPr>
              <a:t>төлөвлөгөөг цаг тухай бүрт нь шинэчлэн боловсруулах</a:t>
            </a:r>
          </a:p>
          <a:p>
            <a:pPr lvl="1">
              <a:lnSpc>
                <a:spcPct val="114000"/>
              </a:lnSpc>
              <a:buClr>
                <a:srgbClr val="9D1D1D"/>
              </a:buClr>
            </a:pPr>
            <a:r>
              <a:rPr lang="mn-MN" dirty="0" smtClean="0">
                <a:latin typeface="Arial" pitchFamily="34" charset="0"/>
                <a:cs typeface="Arial" pitchFamily="34" charset="0"/>
              </a:rPr>
              <a:t>Сэжигтэй тохиолдолд тухайн хүний тусгаарлах</a:t>
            </a:r>
            <a:r>
              <a:rPr lang="mn-MN" dirty="0">
                <a:latin typeface="Arial" pitchFamily="34" charset="0"/>
                <a:cs typeface="Arial" pitchFamily="34" charset="0"/>
              </a:rPr>
              <a:t>, хорио цээрийн дэглэм тогтоох зорилгоор Эрүүл мэндийн яамны харьяа хамгийн ойрын эмнэлэгтэй </a:t>
            </a:r>
            <a:r>
              <a:rPr lang="mn-MN" dirty="0" smtClean="0">
                <a:latin typeface="Arial" pitchFamily="34" charset="0"/>
                <a:cs typeface="Arial" pitchFamily="34" charset="0"/>
              </a:rPr>
              <a:t>холбоотой тогтоох</a:t>
            </a:r>
            <a:endParaRPr lang="mn-MN" dirty="0">
              <a:latin typeface="Arial" pitchFamily="34" charset="0"/>
              <a:cs typeface="Arial" pitchFamily="34" charset="0"/>
            </a:endParaRPr>
          </a:p>
          <a:p>
            <a:pPr lvl="1">
              <a:lnSpc>
                <a:spcPct val="114000"/>
              </a:lnSpc>
              <a:buClr>
                <a:srgbClr val="9D1D1D"/>
              </a:buClr>
            </a:pPr>
            <a:r>
              <a:rPr lang="mn-MN" dirty="0">
                <a:latin typeface="Arial" pitchFamily="34" charset="0"/>
                <a:cs typeface="Arial" pitchFamily="34" charset="0"/>
              </a:rPr>
              <a:t>Албан ёсны эрх бүхий байгууллагын зөвлөмж, </a:t>
            </a:r>
            <a:r>
              <a:rPr lang="mn-MN" dirty="0" smtClean="0">
                <a:latin typeface="Arial" pitchFamily="34" charset="0"/>
                <a:cs typeface="Arial" pitchFamily="34" charset="0"/>
              </a:rPr>
              <a:t>Ерөнхий </a:t>
            </a:r>
            <a:r>
              <a:rPr lang="mn-MN" dirty="0">
                <a:latin typeface="Arial" pitchFamily="34" charset="0"/>
                <a:cs typeface="Arial" pitchFamily="34" charset="0"/>
              </a:rPr>
              <a:t>газрын мэдээллийг дагаж мөрдөх, </a:t>
            </a:r>
            <a:r>
              <a:rPr lang="mn-MN" dirty="0" smtClean="0">
                <a:latin typeface="Arial" pitchFamily="34" charset="0"/>
                <a:cs typeface="Arial" pitchFamily="34" charset="0"/>
              </a:rPr>
              <a:t>зөвлөмжийг биелүүлэх </a:t>
            </a: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Бэлтгэх </a:t>
            </a:r>
            <a:r>
              <a:rPr lang="mn-MN" sz="2800" dirty="0" smtClean="0">
                <a:latin typeface="Arial" pitchFamily="34" charset="0"/>
                <a:cs typeface="Arial" pitchFamily="34" charset="0"/>
              </a:rPr>
              <a:t>баг </a:t>
            </a:r>
            <a:r>
              <a:rPr lang="mn-MN" sz="2800" dirty="0">
                <a:latin typeface="Arial" pitchFamily="34" charset="0"/>
                <a:cs typeface="Arial" pitchFamily="34" charset="0"/>
              </a:rPr>
              <a:t>бүрэлдэхүүн байгуулах</a:t>
            </a:r>
            <a:endParaRPr lang="tr-TR" sz="2800" dirty="0">
              <a:latin typeface="Arial" pitchFamily="34" charset="0"/>
              <a:cs typeface="Arial" pitchFamily="34" charset="0"/>
            </a:endParaRPr>
          </a:p>
        </p:txBody>
      </p:sp>
      <p:sp>
        <p:nvSpPr>
          <p:cNvPr id="2" name="Slayt Numarası Yer Tutucusu 1">
            <a:extLst>
              <a:ext uri="{FF2B5EF4-FFF2-40B4-BE49-F238E27FC236}">
                <a16:creationId xmlns="" xmlns:a16="http://schemas.microsoft.com/office/drawing/2014/main" id="{90DF4750-8A38-450B-AD7E-74DE5501A857}"/>
              </a:ext>
            </a:extLst>
          </p:cNvPr>
          <p:cNvSpPr>
            <a:spLocks noGrp="1"/>
          </p:cNvSpPr>
          <p:nvPr>
            <p:ph type="sldNum" sz="quarter" idx="12"/>
          </p:nvPr>
        </p:nvSpPr>
        <p:spPr/>
        <p:txBody>
          <a:bodyPr/>
          <a:lstStyle/>
          <a:p>
            <a:fld id="{885776FF-AC16-4B72-9C8A-C6C7B834E379}" type="slidenum">
              <a:rPr lang="tr-TR" smtClean="0"/>
              <a:pPr/>
              <a:t>8</a:t>
            </a:fld>
            <a:r>
              <a:rPr lang="tr-TR"/>
              <a:t>/30</a:t>
            </a:r>
            <a:endParaRPr lang="tr-TR" dirty="0"/>
          </a:p>
        </p:txBody>
      </p:sp>
    </p:spTree>
    <p:extLst>
      <p:ext uri="{BB962C8B-B14F-4D97-AF65-F5344CB8AC3E}">
        <p14:creationId xmlns:p14="http://schemas.microsoft.com/office/powerpoint/2010/main" val="708077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119436" y="1415736"/>
            <a:ext cx="7027327" cy="4105200"/>
          </a:xfrm>
        </p:spPr>
        <p:txBody>
          <a:bodyPr>
            <a:noAutofit/>
          </a:bodyPr>
          <a:lstStyle/>
          <a:p>
            <a:pPr>
              <a:lnSpc>
                <a:spcPct val="114000"/>
              </a:lnSpc>
              <a:buClr>
                <a:srgbClr val="9D1D1D"/>
              </a:buClr>
              <a:buFont typeface="Wingdings" panose="05000000000000000000" pitchFamily="2" charset="2"/>
              <a:buChar char="v"/>
            </a:pPr>
            <a:r>
              <a:rPr lang="mn-MN" sz="1800" dirty="0" smtClean="0">
                <a:latin typeface="Arial" pitchFamily="34" charset="0"/>
                <a:cs typeface="Arial" pitchFamily="34" charset="0"/>
              </a:rPr>
              <a:t>Халдварт өвчний </a:t>
            </a:r>
            <a:r>
              <a:rPr lang="mn-MN" sz="1800" dirty="0">
                <a:latin typeface="Arial" pitchFamily="34" charset="0"/>
                <a:cs typeface="Arial" pitchFamily="34" charset="0"/>
              </a:rPr>
              <a:t>эсрэг төлөвлөсөн арга хэмжээг </a:t>
            </a:r>
            <a:r>
              <a:rPr lang="tr-TR" sz="1800" dirty="0" smtClean="0">
                <a:latin typeface="Arial" pitchFamily="34" charset="0"/>
                <a:cs typeface="Arial" pitchFamily="34" charset="0"/>
              </a:rPr>
              <a:t>COVID-19</a:t>
            </a:r>
            <a:r>
              <a:rPr lang="mn-MN" sz="1800" dirty="0" smtClean="0">
                <a:latin typeface="Arial" pitchFamily="34" charset="0"/>
                <a:cs typeface="Arial" pitchFamily="34" charset="0"/>
              </a:rPr>
              <a:t>-той уялдуулан </a:t>
            </a:r>
            <a:r>
              <a:rPr lang="mn-MN" sz="1800" dirty="0">
                <a:latin typeface="Arial" pitchFamily="34" charset="0"/>
                <a:cs typeface="Arial" pitchFamily="34" charset="0"/>
              </a:rPr>
              <a:t>шинэчилж, яаралтай тусламжийн төлөвлөгөөг </a:t>
            </a:r>
            <a:r>
              <a:rPr lang="mn-MN" sz="1800" dirty="0" smtClean="0">
                <a:latin typeface="Arial" pitchFamily="34" charset="0"/>
                <a:cs typeface="Arial" pitchFamily="34" charset="0"/>
              </a:rPr>
              <a:t>хэрэгжүүлэх шаардлагатай.</a:t>
            </a:r>
          </a:p>
          <a:p>
            <a:pPr>
              <a:lnSpc>
                <a:spcPct val="114000"/>
              </a:lnSpc>
              <a:buClr>
                <a:srgbClr val="9D1D1D"/>
              </a:buClr>
              <a:buFont typeface="Wingdings" panose="05000000000000000000" pitchFamily="2" charset="2"/>
              <a:buChar char="v"/>
            </a:pPr>
            <a:r>
              <a:rPr lang="mn-MN" sz="1800" dirty="0">
                <a:latin typeface="Arial" pitchFamily="34" charset="0"/>
                <a:cs typeface="Arial" pitchFamily="34" charset="0"/>
              </a:rPr>
              <a:t>Хийж байгаа </a:t>
            </a:r>
            <a:r>
              <a:rPr lang="mn-MN" sz="1800" dirty="0" smtClean="0">
                <a:latin typeface="Arial" pitchFamily="34" charset="0"/>
                <a:cs typeface="Arial" pitchFamily="34" charset="0"/>
              </a:rPr>
              <a:t>ажлууд</a:t>
            </a:r>
            <a:r>
              <a:rPr lang="mn-MN" sz="1800" dirty="0">
                <a:latin typeface="Arial" pitchFamily="34" charset="0"/>
                <a:cs typeface="Arial" pitchFamily="34" charset="0"/>
              </a:rPr>
              <a:t>, ажлын зохион байгуулалтыг өртөхөөс урьдчилан сэргийлэх байдлаар зохион байгуулах ёстой</a:t>
            </a:r>
            <a:r>
              <a:rPr lang="mn-MN" sz="1800" dirty="0" smtClean="0">
                <a:latin typeface="Arial" pitchFamily="34" charset="0"/>
                <a:cs typeface="Arial" pitchFamily="34" charset="0"/>
              </a:rPr>
              <a:t>.</a:t>
            </a:r>
            <a:endParaRPr lang="tr-TR" sz="1800" dirty="0" smtClean="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1800" dirty="0" smtClean="0">
                <a:latin typeface="Arial" pitchFamily="34" charset="0"/>
                <a:cs typeface="Arial" pitchFamily="34" charset="0"/>
              </a:rPr>
              <a:t> </a:t>
            </a:r>
            <a:r>
              <a:rPr lang="mn-MN" sz="1800" dirty="0">
                <a:latin typeface="Arial" pitchFamily="34" charset="0"/>
                <a:cs typeface="Arial" pitchFamily="34" charset="0"/>
              </a:rPr>
              <a:t>Ажилтны төлөөлөгчид ба ажилтнууд шинэчлэгдсэн яаралтай тусламжийн төлөвлөгөөний талаар </a:t>
            </a:r>
            <a:r>
              <a:rPr lang="mn-MN" sz="1800" dirty="0" smtClean="0">
                <a:latin typeface="Arial" pitchFamily="34" charset="0"/>
                <a:cs typeface="Arial" pitchFamily="34" charset="0"/>
              </a:rPr>
              <a:t>мэдээлэлтэй байх </a:t>
            </a:r>
            <a:r>
              <a:rPr lang="mn-MN" sz="1800" dirty="0">
                <a:latin typeface="Arial" pitchFamily="34" charset="0"/>
                <a:cs typeface="Arial" pitchFamily="34" charset="0"/>
              </a:rPr>
              <a:t>ёстой</a:t>
            </a:r>
            <a:r>
              <a:rPr lang="mn-MN" sz="1800" dirty="0" smtClean="0">
                <a:latin typeface="Arial" pitchFamily="34" charset="0"/>
                <a:cs typeface="Arial" pitchFamily="34" charset="0"/>
              </a:rPr>
              <a:t>.</a:t>
            </a:r>
            <a:endParaRPr lang="tr-TR" sz="1800" dirty="0" smtClean="0">
              <a:latin typeface="Arial" pitchFamily="34" charset="0"/>
              <a:cs typeface="Arial" pitchFamily="34" charset="0"/>
            </a:endParaRPr>
          </a:p>
          <a:p>
            <a:pPr>
              <a:lnSpc>
                <a:spcPct val="114000"/>
              </a:lnSpc>
              <a:buClr>
                <a:srgbClr val="9D1D1D"/>
              </a:buClr>
              <a:buFont typeface="Wingdings" panose="05000000000000000000" pitchFamily="2" charset="2"/>
              <a:buChar char="v"/>
            </a:pPr>
            <a:r>
              <a:rPr lang="tr-TR" sz="1800" dirty="0">
                <a:latin typeface="Arial" pitchFamily="34" charset="0"/>
                <a:cs typeface="Arial" pitchFamily="34" charset="0"/>
              </a:rPr>
              <a:t> COVID-19-</a:t>
            </a:r>
            <a:r>
              <a:rPr lang="mn-MN" sz="1800" dirty="0">
                <a:latin typeface="Arial" pitchFamily="34" charset="0"/>
                <a:cs typeface="Arial" pitchFamily="34" charset="0"/>
              </a:rPr>
              <a:t>тэй холбоотой ажлын байранд тохиолдож болзошгүй аюулыг тодорхойлох, тусдаа </a:t>
            </a:r>
            <a:r>
              <a:rPr lang="mn-MN" sz="1800" dirty="0" smtClean="0">
                <a:latin typeface="Arial" pitchFamily="34" charset="0"/>
                <a:cs typeface="Arial" pitchFamily="34" charset="0"/>
              </a:rPr>
              <a:t>эрсдэлийн </a:t>
            </a:r>
            <a:r>
              <a:rPr lang="mn-MN" sz="1800" dirty="0">
                <a:latin typeface="Arial" pitchFamily="34" charset="0"/>
                <a:cs typeface="Arial" pitchFamily="34" charset="0"/>
              </a:rPr>
              <a:t>үнэлгээг бэлтгэх, эсвэл одоо байгаа </a:t>
            </a:r>
            <a:r>
              <a:rPr lang="mn-MN" sz="1800" dirty="0" smtClean="0">
                <a:latin typeface="Arial" pitchFamily="34" charset="0"/>
                <a:cs typeface="Arial" pitchFamily="34" charset="0"/>
              </a:rPr>
              <a:t>эрсдэлийн үнэлгээг шинэчлэх шаардлагатай.</a:t>
            </a:r>
            <a:endParaRPr lang="tr-TR" sz="1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sz="2800" dirty="0">
                <a:latin typeface="Arial" pitchFamily="34" charset="0"/>
                <a:cs typeface="Arial" pitchFamily="34" charset="0"/>
              </a:rPr>
              <a:t>Онцгой байдлын төлөвлөгөө ба </a:t>
            </a:r>
            <a:r>
              <a:rPr lang="mn-MN" sz="2800" dirty="0" smtClean="0">
                <a:latin typeface="Arial" pitchFamily="34" charset="0"/>
                <a:cs typeface="Arial" pitchFamily="34" charset="0"/>
              </a:rPr>
              <a:t>эрсдэлийн </a:t>
            </a:r>
            <a:r>
              <a:rPr lang="mn-MN" sz="2800" dirty="0">
                <a:latin typeface="Arial" pitchFamily="34" charset="0"/>
                <a:cs typeface="Arial" pitchFamily="34" charset="0"/>
              </a:rPr>
              <a:t>үнэлгээ</a:t>
            </a:r>
            <a:endParaRPr lang="tr-TR" sz="2800" dirty="0">
              <a:latin typeface="Arial" pitchFamily="34" charset="0"/>
              <a:cs typeface="Arial" pitchFamily="34" charset="0"/>
            </a:endParaRPr>
          </a:p>
        </p:txBody>
      </p:sp>
      <p:pic>
        <p:nvPicPr>
          <p:cNvPr id="1026" name="Picture 2" descr="https://encrypted-tbn0.gstatic.com/images?q=tbn%3AANd9GcSmhsZ0bNeqnrVA3XJp2GH6SvXGmHtFi6x4Qw&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54" y="1664329"/>
            <a:ext cx="1685581" cy="16855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3AANd9GcTl6l65fZylkWdU7lRnQnVqOrJ_AfHh2MfVoA&amp;usqp=C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35" y="3675649"/>
            <a:ext cx="1976217" cy="866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12" y="4867393"/>
            <a:ext cx="1461223" cy="1307086"/>
          </a:xfrm>
          <a:prstGeom prst="rect">
            <a:avLst/>
          </a:prstGeom>
        </p:spPr>
      </p:pic>
      <p:sp>
        <p:nvSpPr>
          <p:cNvPr id="2" name="Slayt Numarası Yer Tutucusu 1">
            <a:extLst>
              <a:ext uri="{FF2B5EF4-FFF2-40B4-BE49-F238E27FC236}">
                <a16:creationId xmlns="" xmlns:a16="http://schemas.microsoft.com/office/drawing/2014/main" id="{F468E1C3-D5A7-4FEE-AAC0-D0EFC66C408B}"/>
              </a:ext>
            </a:extLst>
          </p:cNvPr>
          <p:cNvSpPr>
            <a:spLocks noGrp="1"/>
          </p:cNvSpPr>
          <p:nvPr>
            <p:ph type="sldNum" sz="quarter" idx="12"/>
          </p:nvPr>
        </p:nvSpPr>
        <p:spPr/>
        <p:txBody>
          <a:bodyPr/>
          <a:lstStyle/>
          <a:p>
            <a:fld id="{885776FF-AC16-4B72-9C8A-C6C7B834E379}" type="slidenum">
              <a:rPr lang="tr-TR" smtClean="0"/>
              <a:pPr/>
              <a:t>9</a:t>
            </a:fld>
            <a:r>
              <a:rPr lang="tr-TR"/>
              <a:t>/30</a:t>
            </a:r>
            <a:endParaRPr lang="tr-TR" dirty="0"/>
          </a:p>
        </p:txBody>
      </p:sp>
    </p:spTree>
    <p:extLst>
      <p:ext uri="{BB962C8B-B14F-4D97-AF65-F5344CB8AC3E}">
        <p14:creationId xmlns:p14="http://schemas.microsoft.com/office/powerpoint/2010/main" val="277702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3783</TotalTime>
  <Words>2757</Words>
  <Application>Microsoft Office PowerPoint</Application>
  <PresentationFormat>On-screen Show (4:3)</PresentationFormat>
  <Paragraphs>258</Paragraphs>
  <Slides>30</Slides>
  <Notes>30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Teması</vt:lpstr>
      <vt:lpstr>Özel Tasarım</vt:lpstr>
      <vt:lpstr>1_Özel Tasarım</vt:lpstr>
      <vt:lpstr>2_Özel Tasarım</vt:lpstr>
      <vt:lpstr>3_Özel Tasarım</vt:lpstr>
      <vt:lpstr>Ковид-19-ийн хүрээнд ажлын байранд авах ерөнхий арга хэмжээ</vt:lpstr>
      <vt:lpstr>PowerPoint Presentation</vt:lpstr>
      <vt:lpstr>Илтгэлийн төлөвлөгөө</vt:lpstr>
      <vt:lpstr>Турк Улсад COVID-19</vt:lpstr>
      <vt:lpstr>İSGGM ve COVID-19</vt:lpstr>
      <vt:lpstr>Турк Улсын ХЭААБЕГ ба COVID-19 </vt:lpstr>
      <vt:lpstr>Бэлтгэх баг бүрэлдэхүүн байгуулах, тэдний үүрэг</vt:lpstr>
      <vt:lpstr>Бэлтгэх баг бүрэлдэхүүн байгуулах</vt:lpstr>
      <vt:lpstr>Онцгой байдлын төлөвлөгөө ба эрсдэлийн үнэлгээ</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Дэгдэлтийн тархалтаас урьдчилан сэргийлэх</vt:lpstr>
      <vt:lpstr>Хувийн хамгаалах хэрэгслийн талаарх удирдамж</vt:lpstr>
      <vt:lpstr>Хувийн хамгаалах хэрэгслийн талаарх удирдамж</vt:lpstr>
      <vt:lpstr>Ажлын байранд хэн нэгэн COVID-19-ийг өвдсөн эсвэл сэжиглэгдэж байгаа бол яах вэ? </vt:lpstr>
      <vt:lpstr>Ажлын байранд хэн нэгэн COVID-19 өвдсөн эсвэл сэжиглэгдэж байгаа бол яах вэ? </vt:lpstr>
      <vt:lpstr>Айлчлал, уулзалтын үед өгөх зөвлөгөө</vt:lpstr>
      <vt:lpstr>Айлчлал, уулзалтын үед өгөх зөвлөгөө</vt:lpstr>
      <vt:lpstr>Айлчлал, уулзалтын үед өгөх зөвлөгөө</vt:lpstr>
      <vt:lpstr>Айлчлал, уулзалтын үед өгөх зөвлөгөө</vt:lpstr>
      <vt:lpstr>Айлчлал, уулзалтын үед өгөх зөвлөгөө</vt:lpstr>
      <vt:lpstr>Айлчлал, уулзалтын үед өгөх зөвлөгөө</vt:lpstr>
      <vt:lpstr>Айлчлал, уулзалтын үед өгөх зөвлөгөө</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386</cp:revision>
  <cp:lastPrinted>2020-08-31T07:17:59Z</cp:lastPrinted>
  <dcterms:created xsi:type="dcterms:W3CDTF">2019-04-01T08:33:12Z</dcterms:created>
  <dcterms:modified xsi:type="dcterms:W3CDTF">2020-09-07T02:19:36Z</dcterms:modified>
</cp:coreProperties>
</file>